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Times New Roman" panose="02020603050405020304" pitchFamily="18" charset="0"/>
      <p:regular r:id="rId23"/>
    </p:embeddedFont>
    <p:embeddedFont>
      <p:font typeface="Times New Roman Bold" panose="020B0604020202020204" charset="-94"/>
      <p:regular r:id="rId24"/>
    </p:embeddedFont>
    <p:embeddedFont>
      <p:font typeface="Times New Roman Italics" panose="020B0604020202020204" charset="-94"/>
      <p:regular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2" d="100"/>
          <a:sy n="72" d="100"/>
        </p:scale>
        <p:origin x="65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45920" y="1138428"/>
            <a:ext cx="15087600" cy="5349240"/>
          </a:xfrm>
        </p:spPr>
        <p:txBody>
          <a:bodyPr anchor="b">
            <a:normAutofit/>
          </a:bodyPr>
          <a:lstStyle>
            <a:lvl1pPr algn="l">
              <a:lnSpc>
                <a:spcPct val="85000"/>
              </a:lnSpc>
              <a:defRPr sz="12000" spc="-75"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50077" y="6683432"/>
            <a:ext cx="15087600" cy="1714500"/>
          </a:xfrm>
        </p:spPr>
        <p:txBody>
          <a:bodyPr lIns="91440" rIns="91440">
            <a:normAutofit/>
          </a:bodyPr>
          <a:lstStyle>
            <a:lvl1pPr marL="0" indent="0" algn="l">
              <a:buNone/>
              <a:defRPr sz="3600" cap="all" spc="300" baseline="0">
                <a:solidFill>
                  <a:schemeClr val="tx2"/>
                </a:solidFill>
                <a:latin typeface="+mj-lt"/>
              </a:defRPr>
            </a:lvl1pPr>
            <a:lvl2pPr marL="685800" indent="0" algn="ctr">
              <a:buNone/>
              <a:defRPr sz="3600"/>
            </a:lvl2pPr>
            <a:lvl3pPr marL="1371600" indent="0" algn="ctr">
              <a:buNone/>
              <a:defRPr sz="36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8121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2596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0" y="1138428"/>
            <a:ext cx="15087600" cy="5349240"/>
          </a:xfrm>
        </p:spPr>
        <p:txBody>
          <a:bodyPr anchor="b" anchorCtr="0">
            <a:normAutofit/>
          </a:bodyPr>
          <a:lstStyle>
            <a:lvl1pPr>
              <a:lnSpc>
                <a:spcPct val="85000"/>
              </a:lnSpc>
              <a:defRPr sz="12000"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45920" y="6679692"/>
            <a:ext cx="15087600" cy="1714500"/>
          </a:xfrm>
        </p:spPr>
        <p:txBody>
          <a:bodyPr lIns="91440" rIns="91440" anchor="t" anchorCtr="0">
            <a:normAutofit/>
          </a:bodyPr>
          <a:lstStyle>
            <a:lvl1pPr marL="0" indent="0">
              <a:buNone/>
              <a:defRPr sz="3600" cap="all" spc="300" baseline="0">
                <a:solidFill>
                  <a:schemeClr val="tx2"/>
                </a:solidFill>
                <a:latin typeface="+mj-lt"/>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785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45920" y="429905"/>
            <a:ext cx="15087600" cy="2176136"/>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45917" y="2768601"/>
            <a:ext cx="7406640" cy="603504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326880" y="2768603"/>
            <a:ext cx="7406640" cy="603504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0009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45920" y="429905"/>
            <a:ext cx="15087600" cy="2176136"/>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4592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tr-TR"/>
              <a:t>Asıl metin stillerini düzenle</a:t>
            </a:r>
          </a:p>
        </p:txBody>
      </p:sp>
      <p:sp>
        <p:nvSpPr>
          <p:cNvPr id="4" name="Content Placeholder 3"/>
          <p:cNvSpPr>
            <a:spLocks noGrp="1"/>
          </p:cNvSpPr>
          <p:nvPr>
            <p:ph sz="half" idx="2"/>
          </p:nvPr>
        </p:nvSpPr>
        <p:spPr>
          <a:xfrm>
            <a:off x="1645920" y="3873501"/>
            <a:ext cx="7406640" cy="50673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32688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tr-TR"/>
              <a:t>Asıl metin stillerini düzenle</a:t>
            </a:r>
          </a:p>
        </p:txBody>
      </p:sp>
      <p:sp>
        <p:nvSpPr>
          <p:cNvPr id="6" name="Content Placeholder 5"/>
          <p:cNvSpPr>
            <a:spLocks noGrp="1"/>
          </p:cNvSpPr>
          <p:nvPr>
            <p:ph sz="quarter" idx="4"/>
          </p:nvPr>
        </p:nvSpPr>
        <p:spPr>
          <a:xfrm>
            <a:off x="9326880" y="3873501"/>
            <a:ext cx="7406640" cy="50673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9/14/2023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6232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9/14/2023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9762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763"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3"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8BD707-D9CF-40AE-B4C6-C98DA3205C09}" type="datetimeFigureOut">
              <a:rPr lang="en-US" smtClean="0"/>
              <a:pPr/>
              <a:t>9/14/2023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593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5" y="0"/>
            <a:ext cx="6076187" cy="10287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060107" y="0"/>
            <a:ext cx="96012"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891538"/>
            <a:ext cx="4800600" cy="3429000"/>
          </a:xfrm>
        </p:spPr>
        <p:txBody>
          <a:bodyPr anchor="b">
            <a:normAutofit/>
          </a:bodyPr>
          <a:lstStyle>
            <a:lvl1pPr>
              <a:defRPr sz="5400"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200900" y="1097280"/>
            <a:ext cx="9738360" cy="78867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4389120"/>
            <a:ext cx="4800600" cy="5068686"/>
          </a:xfrm>
        </p:spPr>
        <p:txBody>
          <a:bodyPr lIns="91440" rIns="91440">
            <a:normAutofit/>
          </a:bodyPr>
          <a:lstStyle>
            <a:lvl1pPr marL="0" indent="0">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tr-TR"/>
              <a:t>Asıl metin stillerini düzenle</a:t>
            </a:r>
          </a:p>
        </p:txBody>
      </p:sp>
      <p:sp>
        <p:nvSpPr>
          <p:cNvPr id="5" name="Date Placeholder 4"/>
          <p:cNvSpPr>
            <a:spLocks noGrp="1"/>
          </p:cNvSpPr>
          <p:nvPr>
            <p:ph type="dt" sz="half" idx="10"/>
          </p:nvPr>
        </p:nvSpPr>
        <p:spPr>
          <a:xfrm>
            <a:off x="698268" y="9689678"/>
            <a:ext cx="3927765" cy="547688"/>
          </a:xfrm>
        </p:spPr>
        <p:txBody>
          <a:bodyPr/>
          <a:lstStyle>
            <a:lvl1pPr algn="l">
              <a:defRPr/>
            </a:lvl1p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a:xfrm>
            <a:off x="7200900" y="9689678"/>
            <a:ext cx="6972300" cy="547688"/>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184251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7429500"/>
            <a:ext cx="18283238" cy="28575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 y="737261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1" y="7612380"/>
            <a:ext cx="15170468" cy="1234440"/>
          </a:xfrm>
        </p:spPr>
        <p:txBody>
          <a:bodyPr lIns="91440" tIns="0" rIns="91440" bIns="0" anchor="b">
            <a:noAutofit/>
          </a:bodyPr>
          <a:lstStyle>
            <a:lvl1pPr>
              <a:defRPr sz="5400"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3" y="0"/>
            <a:ext cx="18287978" cy="7372614"/>
          </a:xfrm>
          <a:solidFill>
            <a:schemeClr val="bg2">
              <a:lumMod val="90000"/>
            </a:schemeClr>
          </a:solidFill>
        </p:spPr>
        <p:txBody>
          <a:bodyPr lIns="457200" tIns="457200"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tr-TR"/>
              <a:t>Resim eklemek için simgeye tıklayın</a:t>
            </a:r>
            <a:endParaRPr lang="en-US" dirty="0"/>
          </a:p>
        </p:txBody>
      </p:sp>
      <p:sp>
        <p:nvSpPr>
          <p:cNvPr id="4" name="Text Placeholder 3"/>
          <p:cNvSpPr>
            <a:spLocks noGrp="1"/>
          </p:cNvSpPr>
          <p:nvPr>
            <p:ph type="body" sz="half" idx="2"/>
          </p:nvPr>
        </p:nvSpPr>
        <p:spPr>
          <a:xfrm>
            <a:off x="1645920" y="8860536"/>
            <a:ext cx="15169896" cy="891540"/>
          </a:xfrm>
        </p:spPr>
        <p:txBody>
          <a:bodyPr lIns="91440" tIns="0" rIns="91440" bIns="0">
            <a:normAutofit/>
          </a:bodyPr>
          <a:lstStyle>
            <a:lvl1pPr marL="0" indent="0">
              <a:spcBef>
                <a:spcPts val="0"/>
              </a:spcBef>
              <a:spcAft>
                <a:spcPts val="900"/>
              </a:spcAft>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tr-TR"/>
              <a:t>Asıl metin stillerini düzenle</a:t>
            </a:r>
          </a:p>
        </p:txBody>
      </p:sp>
      <p:sp>
        <p:nvSpPr>
          <p:cNvPr id="5" name="Date Placeholder 4"/>
          <p:cNvSpPr>
            <a:spLocks noGrp="1"/>
          </p:cNvSpPr>
          <p:nvPr>
            <p:ph type="dt" sz="half" idx="10"/>
          </p:nvPr>
        </p:nvSpPr>
        <p:spPr/>
        <p:txBody>
          <a:body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8710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761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3087350" y="618453"/>
            <a:ext cx="3943350" cy="8639847"/>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57300" y="618453"/>
            <a:ext cx="11601450" cy="8639847"/>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5110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 y="9601200"/>
            <a:ext cx="18288000"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 y="9501474"/>
            <a:ext cx="18287978" cy="997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645920" y="429905"/>
            <a:ext cx="15087600" cy="2176136"/>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45920" y="2768601"/>
            <a:ext cx="15087600" cy="6035040"/>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45921" y="9689678"/>
            <a:ext cx="3708407" cy="547688"/>
          </a:xfrm>
          <a:prstGeom prst="rect">
            <a:avLst/>
          </a:prstGeom>
        </p:spPr>
        <p:txBody>
          <a:bodyPr vert="horz" lIns="91440" tIns="45720" rIns="91440" bIns="45720" rtlCol="0" anchor="ctr"/>
          <a:lstStyle>
            <a:lvl1pPr algn="l">
              <a:defRPr sz="1350">
                <a:solidFill>
                  <a:srgbClr val="FFFFFF"/>
                </a:solidFill>
              </a:defRPr>
            </a:lvl1pPr>
          </a:lstStyle>
          <a:p>
            <a:fld id="{1D8BD707-D9CF-40AE-B4C6-C98DA3205C09}" type="datetimeFigureOut">
              <a:rPr lang="en-US" smtClean="0"/>
              <a:pPr/>
              <a:t>9/14/2023</a:t>
            </a:fld>
            <a:endParaRPr lang="en-US"/>
          </a:p>
        </p:txBody>
      </p:sp>
      <p:sp>
        <p:nvSpPr>
          <p:cNvPr id="5" name="Footer Placeholder 4"/>
          <p:cNvSpPr>
            <a:spLocks noGrp="1"/>
          </p:cNvSpPr>
          <p:nvPr>
            <p:ph type="ftr" sz="quarter" idx="3"/>
          </p:nvPr>
        </p:nvSpPr>
        <p:spPr>
          <a:xfrm>
            <a:off x="5529278" y="9689678"/>
            <a:ext cx="7234206" cy="547688"/>
          </a:xfrm>
          <a:prstGeom prst="rect">
            <a:avLst/>
          </a:prstGeom>
        </p:spPr>
        <p:txBody>
          <a:bodyPr vert="horz" lIns="91440" tIns="45720" rIns="91440" bIns="45720" rtlCol="0" anchor="ctr"/>
          <a:lstStyle>
            <a:lvl1pPr algn="ctr">
              <a:defRPr sz="135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4850688" y="9689678"/>
            <a:ext cx="1968038" cy="547688"/>
          </a:xfrm>
          <a:prstGeom prst="rect">
            <a:avLst/>
          </a:prstGeom>
        </p:spPr>
        <p:txBody>
          <a:bodyPr vert="horz" lIns="91440" tIns="45720" rIns="91440" bIns="45720" rtlCol="0" anchor="ctr"/>
          <a:lstStyle>
            <a:lvl1pPr algn="r">
              <a:defRPr sz="1575">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1790298" y="2606768"/>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8177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371600" rtl="0" eaLnBrk="1" latinLnBrk="0" hangingPunct="1">
        <a:lnSpc>
          <a:spcPct val="85000"/>
        </a:lnSpc>
        <a:spcBef>
          <a:spcPct val="0"/>
        </a:spcBef>
        <a:buNone/>
        <a:defRPr sz="7200" kern="1200" spc="-75" baseline="0">
          <a:solidFill>
            <a:schemeClr val="tx1">
              <a:lumMod val="75000"/>
              <a:lumOff val="25000"/>
            </a:schemeClr>
          </a:solidFill>
          <a:latin typeface="+mj-lt"/>
          <a:ea typeface="+mj-ea"/>
          <a:cs typeface="+mj-cs"/>
        </a:defRPr>
      </a:lvl1pPr>
    </p:titleStyle>
    <p:bodyStyle>
      <a:lvl1pPr marL="137160" indent="-137160" algn="l" defTabSz="1371600" rtl="0" eaLnBrk="1" latinLnBrk="0" hangingPunct="1">
        <a:lnSpc>
          <a:spcPct val="90000"/>
        </a:lnSpc>
        <a:spcBef>
          <a:spcPts val="1800"/>
        </a:spcBef>
        <a:spcAft>
          <a:spcPts val="300"/>
        </a:spcAft>
        <a:buClr>
          <a:schemeClr val="accent1"/>
        </a:buClr>
        <a:buSzPct val="100000"/>
        <a:buFont typeface="Calibri" panose="020F0502020204030204" pitchFamily="34" charset="0"/>
        <a:buChar char=" "/>
        <a:defRPr sz="3000" kern="1200">
          <a:solidFill>
            <a:schemeClr val="tx1">
              <a:lumMod val="75000"/>
              <a:lumOff val="25000"/>
            </a:schemeClr>
          </a:solidFill>
          <a:latin typeface="+mn-lt"/>
          <a:ea typeface="+mn-ea"/>
          <a:cs typeface="+mn-cs"/>
        </a:defRPr>
      </a:lvl1pPr>
      <a:lvl2pPr marL="576072" indent="-274320" algn="l" defTabSz="1371600" rtl="0" eaLnBrk="1" latinLnBrk="0" hangingPunct="1">
        <a:lnSpc>
          <a:spcPct val="90000"/>
        </a:lnSpc>
        <a:spcBef>
          <a:spcPts val="300"/>
        </a:spcBef>
        <a:spcAft>
          <a:spcPts val="600"/>
        </a:spcAft>
        <a:buClr>
          <a:schemeClr val="accent1"/>
        </a:buClr>
        <a:buFont typeface="Calibri" pitchFamily="34" charset="0"/>
        <a:buChar char="◦"/>
        <a:defRPr sz="2700" kern="1200">
          <a:solidFill>
            <a:schemeClr val="tx1">
              <a:lumMod val="75000"/>
              <a:lumOff val="25000"/>
            </a:schemeClr>
          </a:solidFill>
          <a:latin typeface="+mn-lt"/>
          <a:ea typeface="+mn-ea"/>
          <a:cs typeface="+mn-cs"/>
        </a:defRPr>
      </a:lvl2pPr>
      <a:lvl3pPr marL="85039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3pPr>
      <a:lvl4pPr marL="112471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4pPr>
      <a:lvl5pPr marL="139903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5pPr>
      <a:lvl6pPr marL="16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6pPr>
      <a:lvl7pPr marL="19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7pPr>
      <a:lvl8pPr marL="22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8pPr>
      <a:lvl9pPr marL="25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TextBox 2"/>
          <p:cNvSpPr txBox="1"/>
          <p:nvPr/>
        </p:nvSpPr>
        <p:spPr>
          <a:xfrm>
            <a:off x="0" y="3238918"/>
            <a:ext cx="18288000" cy="4584700"/>
          </a:xfrm>
          <a:prstGeom prst="rect">
            <a:avLst/>
          </a:prstGeom>
        </p:spPr>
        <p:txBody>
          <a:bodyPr lIns="0" tIns="0" rIns="0" bIns="0" rtlCol="0" anchor="t">
            <a:spAutoFit/>
          </a:bodyPr>
          <a:lstStyle/>
          <a:p>
            <a:pPr algn="ctr">
              <a:lnSpc>
                <a:spcPts val="11899"/>
              </a:lnSpc>
            </a:pPr>
            <a:r>
              <a:rPr lang="en-US" sz="8499" dirty="0" err="1">
                <a:solidFill>
                  <a:srgbClr val="545454"/>
                </a:solidFill>
                <a:latin typeface="Times New Roman Bold"/>
              </a:rPr>
              <a:t>Kütüphanelerin</a:t>
            </a:r>
            <a:r>
              <a:rPr lang="en-US" sz="8499" dirty="0">
                <a:solidFill>
                  <a:srgbClr val="545454"/>
                </a:solidFill>
                <a:latin typeface="Times New Roman Bold"/>
              </a:rPr>
              <a:t> </a:t>
            </a:r>
            <a:r>
              <a:rPr lang="en-US" sz="8499" dirty="0" err="1">
                <a:solidFill>
                  <a:srgbClr val="545454"/>
                </a:solidFill>
                <a:latin typeface="Times New Roman Bold"/>
              </a:rPr>
              <a:t>Kapsayıcı</a:t>
            </a:r>
            <a:r>
              <a:rPr lang="en-US" sz="8499" dirty="0">
                <a:solidFill>
                  <a:srgbClr val="545454"/>
                </a:solidFill>
                <a:latin typeface="Times New Roman Bold"/>
              </a:rPr>
              <a:t> </a:t>
            </a:r>
            <a:r>
              <a:rPr lang="en-US" sz="8499" dirty="0" err="1">
                <a:solidFill>
                  <a:srgbClr val="545454"/>
                </a:solidFill>
                <a:latin typeface="Times New Roman Bold"/>
              </a:rPr>
              <a:t>Hizmetler</a:t>
            </a:r>
            <a:r>
              <a:rPr lang="en-US" sz="8499" dirty="0">
                <a:solidFill>
                  <a:srgbClr val="545454"/>
                </a:solidFill>
                <a:latin typeface="Times New Roman Bold"/>
              </a:rPr>
              <a:t> </a:t>
            </a:r>
            <a:r>
              <a:rPr lang="en-US" sz="8499" dirty="0" err="1">
                <a:solidFill>
                  <a:srgbClr val="545454"/>
                </a:solidFill>
                <a:latin typeface="Times New Roman Bold"/>
              </a:rPr>
              <a:t>Modeli</a:t>
            </a:r>
            <a:r>
              <a:rPr lang="en-US" sz="8499" dirty="0">
                <a:solidFill>
                  <a:srgbClr val="545454"/>
                </a:solidFill>
                <a:latin typeface="Times New Roman Bold"/>
              </a:rPr>
              <a:t>: </a:t>
            </a:r>
            <a:r>
              <a:rPr lang="en-US" sz="8499" dirty="0" err="1">
                <a:solidFill>
                  <a:srgbClr val="545454"/>
                </a:solidFill>
                <a:latin typeface="Times New Roman Bold"/>
              </a:rPr>
              <a:t>Çadırkent</a:t>
            </a:r>
            <a:r>
              <a:rPr lang="en-US" sz="8499" dirty="0">
                <a:solidFill>
                  <a:srgbClr val="545454"/>
                </a:solidFill>
                <a:latin typeface="Times New Roman Bold"/>
              </a:rPr>
              <a:t> </a:t>
            </a:r>
            <a:r>
              <a:rPr lang="en-US" sz="8499" dirty="0" err="1">
                <a:solidFill>
                  <a:srgbClr val="545454"/>
                </a:solidFill>
                <a:latin typeface="Times New Roman Bold"/>
              </a:rPr>
              <a:t>Kütüphaneler</a:t>
            </a:r>
            <a:endParaRPr lang="en-US" sz="8499" dirty="0">
              <a:solidFill>
                <a:srgbClr val="545454"/>
              </a:solidFill>
              <a:latin typeface="Times New Roman Bold"/>
            </a:endParaRPr>
          </a:p>
          <a:p>
            <a:pPr algn="ctr">
              <a:lnSpc>
                <a:spcPts val="5599"/>
              </a:lnSpc>
            </a:pPr>
            <a:r>
              <a:rPr lang="en-US" sz="3999" dirty="0" err="1">
                <a:solidFill>
                  <a:srgbClr val="545454"/>
                </a:solidFill>
                <a:latin typeface="Times New Roman"/>
              </a:rPr>
              <a:t>İdil</a:t>
            </a:r>
            <a:r>
              <a:rPr lang="en-US" sz="3999" dirty="0">
                <a:solidFill>
                  <a:srgbClr val="545454"/>
                </a:solidFill>
                <a:latin typeface="Times New Roman"/>
              </a:rPr>
              <a:t> AYHAN</a:t>
            </a:r>
          </a:p>
          <a:p>
            <a:pPr algn="ctr">
              <a:lnSpc>
                <a:spcPts val="5599"/>
              </a:lnSpc>
            </a:pPr>
            <a:r>
              <a:rPr lang="en-US" sz="3999" dirty="0">
                <a:solidFill>
                  <a:srgbClr val="545454"/>
                </a:solidFill>
                <a:latin typeface="Times New Roman"/>
              </a:rPr>
              <a:t>idil.ayhan@ktb.gov.tr</a:t>
            </a:r>
          </a:p>
        </p:txBody>
      </p:sp>
      <p:sp>
        <p:nvSpPr>
          <p:cNvPr id="3" name="AutoShape 3"/>
          <p:cNvSpPr/>
          <p:nvPr/>
        </p:nvSpPr>
        <p:spPr>
          <a:xfrm>
            <a:off x="0" y="6286844"/>
            <a:ext cx="18288000" cy="0"/>
          </a:xfrm>
          <a:prstGeom prst="line">
            <a:avLst/>
          </a:prstGeom>
          <a:ln w="19050" cap="flat">
            <a:solidFill>
              <a:srgbClr val="35586D"/>
            </a:solidFill>
            <a:prstDash val="solid"/>
            <a:headEnd type="none" w="sm" len="sm"/>
            <a:tailEnd type="none" w="sm" len="sm"/>
          </a:ln>
        </p:spPr>
      </p:sp>
      <p:sp>
        <p:nvSpPr>
          <p:cNvPr id="4" name="Freeform 4"/>
          <p:cNvSpPr/>
          <p:nvPr/>
        </p:nvSpPr>
        <p:spPr>
          <a:xfrm>
            <a:off x="431292" y="162339"/>
            <a:ext cx="2324066" cy="2324066"/>
          </a:xfrm>
          <a:custGeom>
            <a:avLst/>
            <a:gdLst/>
            <a:ahLst/>
            <a:cxnLst/>
            <a:rect l="l" t="t" r="r" b="b"/>
            <a:pathLst>
              <a:path w="2324066" h="2324066">
                <a:moveTo>
                  <a:pt x="0" y="0"/>
                </a:moveTo>
                <a:lnTo>
                  <a:pt x="2324066" y="0"/>
                </a:lnTo>
                <a:lnTo>
                  <a:pt x="2324066" y="2324066"/>
                </a:lnTo>
                <a:lnTo>
                  <a:pt x="0" y="2324066"/>
                </a:lnTo>
                <a:lnTo>
                  <a:pt x="0" y="0"/>
                </a:lnTo>
                <a:close/>
              </a:path>
            </a:pathLst>
          </a:custGeom>
          <a:blipFill>
            <a:blip r:embed="rId2"/>
            <a:stretch>
              <a:fillRect/>
            </a:stretch>
          </a:blipFill>
        </p:spPr>
      </p:sp>
      <p:sp>
        <p:nvSpPr>
          <p:cNvPr id="5" name="Freeform 5"/>
          <p:cNvSpPr/>
          <p:nvPr/>
        </p:nvSpPr>
        <p:spPr>
          <a:xfrm>
            <a:off x="14998436" y="81170"/>
            <a:ext cx="3177747" cy="2486405"/>
          </a:xfrm>
          <a:custGeom>
            <a:avLst/>
            <a:gdLst/>
            <a:ahLst/>
            <a:cxnLst/>
            <a:rect l="l" t="t" r="r" b="b"/>
            <a:pathLst>
              <a:path w="3177747" h="2486405">
                <a:moveTo>
                  <a:pt x="0" y="0"/>
                </a:moveTo>
                <a:lnTo>
                  <a:pt x="3177747" y="0"/>
                </a:lnTo>
                <a:lnTo>
                  <a:pt x="3177747" y="2486405"/>
                </a:lnTo>
                <a:lnTo>
                  <a:pt x="0" y="2486405"/>
                </a:lnTo>
                <a:lnTo>
                  <a:pt x="0" y="0"/>
                </a:lnTo>
                <a:close/>
              </a:path>
            </a:pathLst>
          </a:custGeom>
          <a:blipFill>
            <a:blip r:embed="rId3"/>
            <a:stretch>
              <a:fillRect/>
            </a:stretch>
          </a:blipFill>
        </p:spPr>
      </p:sp>
      <p:sp>
        <p:nvSpPr>
          <p:cNvPr id="6" name="TextBox 6"/>
          <p:cNvSpPr txBox="1"/>
          <p:nvPr/>
        </p:nvSpPr>
        <p:spPr>
          <a:xfrm>
            <a:off x="284870" y="1379484"/>
            <a:ext cx="18384130" cy="1249416"/>
          </a:xfrm>
          <a:prstGeom prst="rect">
            <a:avLst/>
          </a:prstGeom>
        </p:spPr>
        <p:txBody>
          <a:bodyPr lIns="0" tIns="0" rIns="0" bIns="0" rtlCol="0" anchor="t">
            <a:spAutoFit/>
          </a:bodyPr>
          <a:lstStyle/>
          <a:p>
            <a:pPr algn="ctr">
              <a:lnSpc>
                <a:spcPts val="8834"/>
              </a:lnSpc>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TextBox 2"/>
          <p:cNvSpPr txBox="1"/>
          <p:nvPr/>
        </p:nvSpPr>
        <p:spPr>
          <a:xfrm>
            <a:off x="0" y="1028700"/>
            <a:ext cx="7237999" cy="705321"/>
          </a:xfrm>
          <a:prstGeom prst="rect">
            <a:avLst/>
          </a:prstGeom>
        </p:spPr>
        <p:txBody>
          <a:bodyPr lIns="0" tIns="0" rIns="0" bIns="0" rtlCol="0" anchor="t">
            <a:spAutoFit/>
          </a:bodyPr>
          <a:lstStyle/>
          <a:p>
            <a:pPr algn="ctr">
              <a:lnSpc>
                <a:spcPts val="5499"/>
              </a:lnSpc>
            </a:pPr>
            <a:r>
              <a:rPr lang="tr-TR" sz="5499" dirty="0">
                <a:solidFill>
                  <a:srgbClr val="545454"/>
                </a:solidFill>
                <a:latin typeface="Times New Roman"/>
              </a:rPr>
              <a:t>GİRİŞ</a:t>
            </a:r>
            <a:endParaRPr lang="en-US" sz="5499" dirty="0">
              <a:solidFill>
                <a:srgbClr val="545454"/>
              </a:solidFill>
              <a:latin typeface="Times New Roman"/>
            </a:endParaRPr>
          </a:p>
        </p:txBody>
      </p:sp>
      <p:sp>
        <p:nvSpPr>
          <p:cNvPr id="3" name="TextBox 3"/>
          <p:cNvSpPr txBox="1"/>
          <p:nvPr/>
        </p:nvSpPr>
        <p:spPr>
          <a:xfrm>
            <a:off x="2620008" y="2470705"/>
            <a:ext cx="12504876" cy="5626100"/>
          </a:xfrm>
          <a:prstGeom prst="rect">
            <a:avLst/>
          </a:prstGeom>
        </p:spPr>
        <p:txBody>
          <a:bodyPr lIns="0" tIns="0" rIns="0" bIns="0" rtlCol="0" anchor="t">
            <a:spAutoFit/>
          </a:bodyPr>
          <a:lstStyle/>
          <a:p>
            <a:pPr algn="just">
              <a:lnSpc>
                <a:spcPts val="4900"/>
              </a:lnSpc>
            </a:pPr>
            <a:r>
              <a:rPr lang="en-US" sz="3500">
                <a:solidFill>
                  <a:srgbClr val="545454"/>
                </a:solidFill>
                <a:latin typeface="Times New Roman"/>
              </a:rPr>
              <a:t>•Kütüphaneler, bilgiye erişim ve öğrenme imkanlarının demokratik bir şekilde sunulduğu, eşitlik, kapsayıcılık ve çeşitliliğin desteklendiği önemli kurumlardır. Bu mekânlar, toplumun farklı kesimlerine adil bir biçimde hizmet vererek bilgiye ulaşımın engellerini ortadan kaldırır. Eşitlik ilkesi, kütüphanelerde her bireyin sosyal, ekonomik veya kültürel durumundan bağımsız olarak bilgi kaynaklarına erişimini sağlar. Bu sayede dezavantajlı grupların bilgi yoksunluğu azalır.</a:t>
            </a:r>
          </a:p>
          <a:p>
            <a:pPr algn="just">
              <a:lnSpc>
                <a:spcPts val="4900"/>
              </a:lnSpc>
            </a:pPr>
            <a:endParaRPr lang="en-US" sz="3500">
              <a:solidFill>
                <a:srgbClr val="545454"/>
              </a:solidFill>
              <a:latin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TextBox 2"/>
          <p:cNvSpPr txBox="1"/>
          <p:nvPr/>
        </p:nvSpPr>
        <p:spPr>
          <a:xfrm>
            <a:off x="2810335" y="1549948"/>
            <a:ext cx="12315906" cy="5006975"/>
          </a:xfrm>
          <a:prstGeom prst="rect">
            <a:avLst/>
          </a:prstGeom>
        </p:spPr>
        <p:txBody>
          <a:bodyPr lIns="0" tIns="0" rIns="0" bIns="0" rtlCol="0" anchor="t">
            <a:spAutoFit/>
          </a:bodyPr>
          <a:lstStyle/>
          <a:p>
            <a:pPr algn="just">
              <a:lnSpc>
                <a:spcPts val="4900"/>
              </a:lnSpc>
            </a:pPr>
            <a:r>
              <a:rPr lang="en-US" sz="3500">
                <a:solidFill>
                  <a:srgbClr val="545454"/>
                </a:solidFill>
                <a:latin typeface="Times New Roman"/>
              </a:rPr>
              <a:t>•Toplumsal ve yaşamsal ilerlemenin durduğu 6 Şubat 2023 depreminin ardından kütüphanelerin bu ilerlemedeki önemi deprem sonrası süreçte gözlemlenmiştir.</a:t>
            </a:r>
          </a:p>
          <a:p>
            <a:pPr algn="just">
              <a:lnSpc>
                <a:spcPts val="4900"/>
              </a:lnSpc>
            </a:pPr>
            <a:r>
              <a:rPr lang="en-US" sz="3500">
                <a:solidFill>
                  <a:srgbClr val="545454"/>
                </a:solidFill>
                <a:latin typeface="Times New Roman"/>
              </a:rPr>
              <a:t>•Kütüphaneler ve Yayımlar Genel Müdürlüğü tarafından bölge geneline gönderilen kütüphane hizmetleri ile bölgedeki dezavantajlı grup, temel yaşamsal ihtiyaçlarıyla birlikte kütüphanelerin rehabilite edici etkisinden yararlanmıştır.</a:t>
            </a:r>
          </a:p>
          <a:p>
            <a:pPr algn="just">
              <a:lnSpc>
                <a:spcPts val="4900"/>
              </a:lnSpc>
            </a:pPr>
            <a:endParaRPr lang="en-US" sz="3500">
              <a:solidFill>
                <a:srgbClr val="545454"/>
              </a:solidFill>
              <a:latin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1ED"/>
        </a:solidFill>
        <a:effectLst/>
      </p:bgPr>
    </p:bg>
    <p:spTree>
      <p:nvGrpSpPr>
        <p:cNvPr id="1" name=""/>
        <p:cNvGrpSpPr/>
        <p:nvPr/>
      </p:nvGrpSpPr>
      <p:grpSpPr>
        <a:xfrm>
          <a:off x="0" y="0"/>
          <a:ext cx="0" cy="0"/>
          <a:chOff x="0" y="0"/>
          <a:chExt cx="0" cy="0"/>
        </a:xfrm>
      </p:grpSpPr>
      <p:sp>
        <p:nvSpPr>
          <p:cNvPr id="2" name="TextBox 2"/>
          <p:cNvSpPr txBox="1"/>
          <p:nvPr/>
        </p:nvSpPr>
        <p:spPr>
          <a:xfrm>
            <a:off x="2617651" y="2576880"/>
            <a:ext cx="12985718" cy="3768725"/>
          </a:xfrm>
          <a:prstGeom prst="rect">
            <a:avLst/>
          </a:prstGeom>
        </p:spPr>
        <p:txBody>
          <a:bodyPr lIns="0" tIns="0" rIns="0" bIns="0" rtlCol="0" anchor="t">
            <a:spAutoFit/>
          </a:bodyPr>
          <a:lstStyle/>
          <a:p>
            <a:pPr algn="just">
              <a:lnSpc>
                <a:spcPts val="4900"/>
              </a:lnSpc>
            </a:pPr>
            <a:r>
              <a:rPr lang="en-US" sz="3500">
                <a:solidFill>
                  <a:srgbClr val="545454"/>
                </a:solidFill>
                <a:latin typeface="Times New Roman"/>
              </a:rPr>
              <a:t>•Kütüphaneler eşitlik, kapsayıcılık ve çeşitliliği sağlayarak toplumsal bağlamda olumlu değişiklikler yaratma potansiyeline sahiptir. Yapılan çalışma ile kütüphanelerin toplumsal olaylardaki rolü ve önemine dikkat çekilmesi amaçlanmaktadır.</a:t>
            </a:r>
          </a:p>
          <a:p>
            <a:pPr algn="just">
              <a:lnSpc>
                <a:spcPts val="4900"/>
              </a:lnSpc>
            </a:pPr>
            <a:endParaRPr lang="en-US" sz="3500">
              <a:solidFill>
                <a:srgbClr val="545454"/>
              </a:solidFill>
              <a:latin typeface="Times New Roman"/>
            </a:endParaRPr>
          </a:p>
          <a:p>
            <a:pPr algn="just">
              <a:lnSpc>
                <a:spcPts val="4900"/>
              </a:lnSpc>
            </a:pPr>
            <a:endParaRPr lang="en-US" sz="3500">
              <a:solidFill>
                <a:srgbClr val="545454"/>
              </a:solidFill>
              <a:latin typeface="Times New Roman"/>
            </a:endParaRPr>
          </a:p>
        </p:txBody>
      </p:sp>
      <p:sp>
        <p:nvSpPr>
          <p:cNvPr id="3" name="TextBox 3"/>
          <p:cNvSpPr txBox="1"/>
          <p:nvPr/>
        </p:nvSpPr>
        <p:spPr>
          <a:xfrm>
            <a:off x="2617651" y="819150"/>
            <a:ext cx="16230600" cy="1041400"/>
          </a:xfrm>
          <a:prstGeom prst="rect">
            <a:avLst/>
          </a:prstGeom>
        </p:spPr>
        <p:txBody>
          <a:bodyPr lIns="0" tIns="0" rIns="0" bIns="0" rtlCol="0" anchor="t">
            <a:spAutoFit/>
          </a:bodyPr>
          <a:lstStyle/>
          <a:p>
            <a:pPr>
              <a:lnSpc>
                <a:spcPts val="7699"/>
              </a:lnSpc>
            </a:pPr>
            <a:r>
              <a:rPr lang="en-US" sz="5499">
                <a:solidFill>
                  <a:srgbClr val="545454"/>
                </a:solidFill>
                <a:latin typeface="Times New Roman"/>
              </a:rPr>
              <a:t>AMAÇ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1ED"/>
        </a:solidFill>
        <a:effectLst/>
      </p:bgPr>
    </p:bg>
    <p:spTree>
      <p:nvGrpSpPr>
        <p:cNvPr id="1" name=""/>
        <p:cNvGrpSpPr/>
        <p:nvPr/>
      </p:nvGrpSpPr>
      <p:grpSpPr>
        <a:xfrm>
          <a:off x="0" y="0"/>
          <a:ext cx="0" cy="0"/>
          <a:chOff x="0" y="0"/>
          <a:chExt cx="0" cy="0"/>
        </a:xfrm>
      </p:grpSpPr>
      <p:sp>
        <p:nvSpPr>
          <p:cNvPr id="2" name="TextBox 2"/>
          <p:cNvSpPr txBox="1"/>
          <p:nvPr/>
        </p:nvSpPr>
        <p:spPr>
          <a:xfrm>
            <a:off x="2688892" y="2620077"/>
            <a:ext cx="13738059" cy="2530475"/>
          </a:xfrm>
          <a:prstGeom prst="rect">
            <a:avLst/>
          </a:prstGeom>
        </p:spPr>
        <p:txBody>
          <a:bodyPr lIns="0" tIns="0" rIns="0" bIns="0" rtlCol="0" anchor="t">
            <a:spAutoFit/>
          </a:bodyPr>
          <a:lstStyle/>
          <a:p>
            <a:pPr algn="just">
              <a:lnSpc>
                <a:spcPts val="4900"/>
              </a:lnSpc>
            </a:pPr>
            <a:r>
              <a:rPr lang="en-US" sz="3500">
                <a:solidFill>
                  <a:srgbClr val="545454"/>
                </a:solidFill>
                <a:latin typeface="Times New Roman"/>
              </a:rPr>
              <a:t>•Yapılan nitel araştırmada gözlem ve görüşme tekniği kullanılmıştır. Veri toplama aracı olarak gözlem, görüşme ve araştırmacı günlüğü kullanılmıştır.</a:t>
            </a:r>
          </a:p>
          <a:p>
            <a:pPr algn="just">
              <a:lnSpc>
                <a:spcPts val="4900"/>
              </a:lnSpc>
            </a:pPr>
            <a:endParaRPr lang="en-US" sz="3500">
              <a:solidFill>
                <a:srgbClr val="545454"/>
              </a:solidFill>
              <a:latin typeface="Times New Roman"/>
            </a:endParaRPr>
          </a:p>
        </p:txBody>
      </p:sp>
      <p:sp>
        <p:nvSpPr>
          <p:cNvPr id="3" name="TextBox 3"/>
          <p:cNvSpPr txBox="1"/>
          <p:nvPr/>
        </p:nvSpPr>
        <p:spPr>
          <a:xfrm>
            <a:off x="2688892" y="819150"/>
            <a:ext cx="16230600" cy="1041400"/>
          </a:xfrm>
          <a:prstGeom prst="rect">
            <a:avLst/>
          </a:prstGeom>
        </p:spPr>
        <p:txBody>
          <a:bodyPr lIns="0" tIns="0" rIns="0" bIns="0" rtlCol="0" anchor="t">
            <a:spAutoFit/>
          </a:bodyPr>
          <a:lstStyle/>
          <a:p>
            <a:pPr>
              <a:lnSpc>
                <a:spcPts val="7699"/>
              </a:lnSpc>
            </a:pPr>
            <a:r>
              <a:rPr lang="en-US" sz="5499">
                <a:solidFill>
                  <a:srgbClr val="545454"/>
                </a:solidFill>
                <a:latin typeface="Times New Roman"/>
              </a:rPr>
              <a:t>YÖNTEM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1ED"/>
        </a:solidFill>
        <a:effectLst/>
      </p:bgPr>
    </p:bg>
    <p:spTree>
      <p:nvGrpSpPr>
        <p:cNvPr id="1" name=""/>
        <p:cNvGrpSpPr/>
        <p:nvPr/>
      </p:nvGrpSpPr>
      <p:grpSpPr>
        <a:xfrm>
          <a:off x="0" y="0"/>
          <a:ext cx="0" cy="0"/>
          <a:chOff x="0" y="0"/>
          <a:chExt cx="0" cy="0"/>
        </a:xfrm>
      </p:grpSpPr>
      <p:sp>
        <p:nvSpPr>
          <p:cNvPr id="2" name="TextBox 2"/>
          <p:cNvSpPr txBox="1"/>
          <p:nvPr/>
        </p:nvSpPr>
        <p:spPr>
          <a:xfrm>
            <a:off x="2461785" y="1943100"/>
            <a:ext cx="13364429" cy="8616950"/>
          </a:xfrm>
          <a:prstGeom prst="rect">
            <a:avLst/>
          </a:prstGeom>
        </p:spPr>
        <p:txBody>
          <a:bodyPr lIns="0" tIns="0" rIns="0" bIns="0" rtlCol="0" anchor="t">
            <a:spAutoFit/>
          </a:bodyPr>
          <a:lstStyle/>
          <a:p>
            <a:pPr algn="just">
              <a:lnSpc>
                <a:spcPts val="4900"/>
              </a:lnSpc>
            </a:pPr>
            <a:r>
              <a:rPr lang="en-US" sz="3500" dirty="0">
                <a:solidFill>
                  <a:srgbClr val="545454"/>
                </a:solidFill>
                <a:latin typeface="Times New Roman"/>
              </a:rPr>
              <a:t>•</a:t>
            </a:r>
            <a:r>
              <a:rPr lang="en-US" sz="3500" dirty="0" err="1">
                <a:solidFill>
                  <a:srgbClr val="545454"/>
                </a:solidFill>
                <a:latin typeface="Times New Roman"/>
              </a:rPr>
              <a:t>Bölgede</a:t>
            </a:r>
            <a:r>
              <a:rPr lang="en-US" sz="3500" dirty="0">
                <a:solidFill>
                  <a:srgbClr val="545454"/>
                </a:solidFill>
                <a:latin typeface="Times New Roman"/>
              </a:rPr>
              <a:t> </a:t>
            </a:r>
            <a:r>
              <a:rPr lang="en-US" sz="3500" dirty="0" err="1">
                <a:solidFill>
                  <a:srgbClr val="545454"/>
                </a:solidFill>
                <a:latin typeface="Times New Roman"/>
              </a:rPr>
              <a:t>yapılan</a:t>
            </a:r>
            <a:r>
              <a:rPr lang="en-US" sz="3500" dirty="0">
                <a:solidFill>
                  <a:srgbClr val="545454"/>
                </a:solidFill>
                <a:latin typeface="Times New Roman"/>
              </a:rPr>
              <a:t> </a:t>
            </a:r>
            <a:r>
              <a:rPr lang="en-US" sz="3500" dirty="0" err="1">
                <a:solidFill>
                  <a:srgbClr val="545454"/>
                </a:solidFill>
                <a:latin typeface="Times New Roman"/>
              </a:rPr>
              <a:t>çalışmaların</a:t>
            </a:r>
            <a:r>
              <a:rPr lang="en-US" sz="3500" dirty="0">
                <a:solidFill>
                  <a:srgbClr val="545454"/>
                </a:solidFill>
                <a:latin typeface="Times New Roman"/>
              </a:rPr>
              <a:t> </a:t>
            </a:r>
            <a:r>
              <a:rPr lang="en-US" sz="3500" dirty="0" err="1">
                <a:solidFill>
                  <a:srgbClr val="545454"/>
                </a:solidFill>
                <a:latin typeface="Times New Roman"/>
              </a:rPr>
              <a:t>ardından</a:t>
            </a:r>
            <a:r>
              <a:rPr lang="en-US" sz="3500" dirty="0">
                <a:solidFill>
                  <a:srgbClr val="545454"/>
                </a:solidFill>
                <a:latin typeface="Times New Roman"/>
              </a:rPr>
              <a:t> </a:t>
            </a:r>
            <a:r>
              <a:rPr lang="en-US" sz="3500" dirty="0" err="1">
                <a:solidFill>
                  <a:srgbClr val="545454"/>
                </a:solidFill>
                <a:latin typeface="Times New Roman"/>
              </a:rPr>
              <a:t>etkinliğe</a:t>
            </a:r>
            <a:r>
              <a:rPr lang="en-US" sz="3500" dirty="0">
                <a:solidFill>
                  <a:srgbClr val="545454"/>
                </a:solidFill>
                <a:latin typeface="Times New Roman"/>
              </a:rPr>
              <a:t> </a:t>
            </a:r>
            <a:r>
              <a:rPr lang="en-US" sz="3500" dirty="0" err="1">
                <a:solidFill>
                  <a:srgbClr val="545454"/>
                </a:solidFill>
                <a:latin typeface="Times New Roman"/>
              </a:rPr>
              <a:t>katılım</a:t>
            </a:r>
            <a:r>
              <a:rPr lang="en-US" sz="3500" dirty="0">
                <a:solidFill>
                  <a:srgbClr val="545454"/>
                </a:solidFill>
                <a:latin typeface="Times New Roman"/>
              </a:rPr>
              <a:t> </a:t>
            </a:r>
            <a:r>
              <a:rPr lang="en-US" sz="3500" dirty="0" err="1">
                <a:solidFill>
                  <a:srgbClr val="545454"/>
                </a:solidFill>
                <a:latin typeface="Times New Roman"/>
              </a:rPr>
              <a:t>sağlayan</a:t>
            </a:r>
            <a:r>
              <a:rPr lang="en-US" sz="3500" dirty="0">
                <a:solidFill>
                  <a:srgbClr val="545454"/>
                </a:solidFill>
                <a:latin typeface="Times New Roman"/>
              </a:rPr>
              <a:t> </a:t>
            </a:r>
            <a:r>
              <a:rPr lang="en-US" sz="3500" dirty="0" err="1">
                <a:solidFill>
                  <a:srgbClr val="545454"/>
                </a:solidFill>
                <a:latin typeface="Times New Roman"/>
              </a:rPr>
              <a:t>bazı</a:t>
            </a:r>
            <a:r>
              <a:rPr lang="en-US" sz="3500" dirty="0">
                <a:solidFill>
                  <a:srgbClr val="545454"/>
                </a:solidFill>
                <a:latin typeface="Times New Roman"/>
              </a:rPr>
              <a:t> </a:t>
            </a:r>
            <a:r>
              <a:rPr lang="en-US" sz="3500" dirty="0" err="1">
                <a:solidFill>
                  <a:srgbClr val="545454"/>
                </a:solidFill>
                <a:latin typeface="Times New Roman"/>
              </a:rPr>
              <a:t>çocuklara</a:t>
            </a:r>
            <a:r>
              <a:rPr lang="en-US" sz="3500" dirty="0">
                <a:solidFill>
                  <a:srgbClr val="545454"/>
                </a:solidFill>
                <a:latin typeface="Times New Roman"/>
              </a:rPr>
              <a:t> </a:t>
            </a:r>
            <a:r>
              <a:rPr lang="en-US" sz="3500" dirty="0" err="1">
                <a:solidFill>
                  <a:srgbClr val="545454"/>
                </a:solidFill>
                <a:latin typeface="Times New Roman"/>
              </a:rPr>
              <a:t>etkinlik</a:t>
            </a:r>
            <a:r>
              <a:rPr lang="en-US" sz="3500" dirty="0">
                <a:solidFill>
                  <a:srgbClr val="545454"/>
                </a:solidFill>
                <a:latin typeface="Times New Roman"/>
              </a:rPr>
              <a:t> </a:t>
            </a:r>
            <a:r>
              <a:rPr lang="en-US" sz="3500" dirty="0" err="1">
                <a:solidFill>
                  <a:srgbClr val="545454"/>
                </a:solidFill>
                <a:latin typeface="Times New Roman"/>
              </a:rPr>
              <a:t>hakkındaki</a:t>
            </a:r>
            <a:r>
              <a:rPr lang="en-US" sz="3500" dirty="0">
                <a:solidFill>
                  <a:srgbClr val="545454"/>
                </a:solidFill>
                <a:latin typeface="Times New Roman"/>
              </a:rPr>
              <a:t> </a:t>
            </a:r>
            <a:r>
              <a:rPr lang="en-US" sz="3500" dirty="0" err="1">
                <a:solidFill>
                  <a:srgbClr val="545454"/>
                </a:solidFill>
                <a:latin typeface="Times New Roman"/>
              </a:rPr>
              <a:t>görüşleri</a:t>
            </a:r>
            <a:r>
              <a:rPr lang="en-US" sz="3500" dirty="0">
                <a:solidFill>
                  <a:srgbClr val="545454"/>
                </a:solidFill>
                <a:latin typeface="Times New Roman"/>
              </a:rPr>
              <a:t> </a:t>
            </a:r>
            <a:r>
              <a:rPr lang="en-US" sz="3500" dirty="0" err="1">
                <a:solidFill>
                  <a:srgbClr val="545454"/>
                </a:solidFill>
                <a:latin typeface="Times New Roman"/>
              </a:rPr>
              <a:t>sorulmuştur</a:t>
            </a:r>
            <a:r>
              <a:rPr lang="tr-TR" sz="3500" dirty="0">
                <a:solidFill>
                  <a:srgbClr val="545454"/>
                </a:solidFill>
                <a:latin typeface="Times New Roman"/>
              </a:rPr>
              <a:t>:</a:t>
            </a:r>
            <a:endParaRPr lang="en-US" sz="3500" dirty="0">
              <a:solidFill>
                <a:srgbClr val="545454"/>
              </a:solidFill>
              <a:latin typeface="Times New Roman"/>
            </a:endParaRPr>
          </a:p>
          <a:p>
            <a:pPr algn="just">
              <a:lnSpc>
                <a:spcPts val="4900"/>
              </a:lnSpc>
            </a:pPr>
            <a:endParaRPr lang="en-US" sz="3500" dirty="0">
              <a:solidFill>
                <a:srgbClr val="545454"/>
              </a:solidFill>
              <a:latin typeface="Times New Roman"/>
            </a:endParaRPr>
          </a:p>
          <a:p>
            <a:pPr algn="just">
              <a:lnSpc>
                <a:spcPts val="4900"/>
              </a:lnSpc>
            </a:pPr>
            <a:r>
              <a:rPr lang="en-US" sz="3500" dirty="0">
                <a:solidFill>
                  <a:srgbClr val="545454"/>
                </a:solidFill>
                <a:latin typeface="Times New Roman"/>
              </a:rPr>
              <a:t>E1: </a:t>
            </a:r>
            <a:r>
              <a:rPr lang="en-US" sz="3500" dirty="0">
                <a:solidFill>
                  <a:srgbClr val="545454"/>
                </a:solidFill>
                <a:latin typeface="Times New Roman Italics"/>
              </a:rPr>
              <a:t>“</a:t>
            </a:r>
            <a:r>
              <a:rPr lang="en-US" sz="3500" dirty="0" err="1">
                <a:solidFill>
                  <a:srgbClr val="545454"/>
                </a:solidFill>
                <a:latin typeface="Times New Roman Italics"/>
              </a:rPr>
              <a:t>Öğretmenim</a:t>
            </a:r>
            <a:r>
              <a:rPr lang="en-US" sz="3500" dirty="0">
                <a:solidFill>
                  <a:srgbClr val="545454"/>
                </a:solidFill>
                <a:latin typeface="Times New Roman Italics"/>
              </a:rPr>
              <a:t> </a:t>
            </a:r>
            <a:r>
              <a:rPr lang="en-US" sz="3500" dirty="0" err="1">
                <a:solidFill>
                  <a:srgbClr val="545454"/>
                </a:solidFill>
                <a:latin typeface="Times New Roman Italics"/>
              </a:rPr>
              <a:t>çok</a:t>
            </a:r>
            <a:r>
              <a:rPr lang="en-US" sz="3500" dirty="0">
                <a:solidFill>
                  <a:srgbClr val="545454"/>
                </a:solidFill>
                <a:latin typeface="Times New Roman Italics"/>
              </a:rPr>
              <a:t> </a:t>
            </a:r>
            <a:r>
              <a:rPr lang="en-US" sz="3500" dirty="0" err="1">
                <a:solidFill>
                  <a:srgbClr val="545454"/>
                </a:solidFill>
                <a:latin typeface="Times New Roman Italics"/>
              </a:rPr>
              <a:t>komik</a:t>
            </a:r>
            <a:r>
              <a:rPr lang="en-US" sz="3500" dirty="0">
                <a:solidFill>
                  <a:srgbClr val="545454"/>
                </a:solidFill>
                <a:latin typeface="Times New Roman Italics"/>
              </a:rPr>
              <a:t> </a:t>
            </a:r>
            <a:r>
              <a:rPr lang="en-US" sz="3500" dirty="0" err="1">
                <a:solidFill>
                  <a:srgbClr val="545454"/>
                </a:solidFill>
                <a:latin typeface="Times New Roman Italics"/>
              </a:rPr>
              <a:t>kitap</a:t>
            </a:r>
            <a:r>
              <a:rPr lang="en-US" sz="3500" dirty="0">
                <a:solidFill>
                  <a:srgbClr val="545454"/>
                </a:solidFill>
                <a:latin typeface="Times New Roman Italics"/>
              </a:rPr>
              <a:t> </a:t>
            </a:r>
            <a:r>
              <a:rPr lang="en-US" sz="3500" dirty="0" err="1">
                <a:solidFill>
                  <a:srgbClr val="545454"/>
                </a:solidFill>
                <a:latin typeface="Times New Roman Italics"/>
              </a:rPr>
              <a:t>okuyorsunuz</a:t>
            </a:r>
            <a:r>
              <a:rPr lang="en-US" sz="3500" dirty="0">
                <a:solidFill>
                  <a:srgbClr val="545454"/>
                </a:solidFill>
                <a:latin typeface="Times New Roman Italics"/>
              </a:rPr>
              <a:t>. </a:t>
            </a:r>
            <a:r>
              <a:rPr lang="en-US" sz="3500" dirty="0" err="1">
                <a:solidFill>
                  <a:srgbClr val="545454"/>
                </a:solidFill>
                <a:latin typeface="Times New Roman Italics"/>
              </a:rPr>
              <a:t>Bunu</a:t>
            </a:r>
            <a:r>
              <a:rPr lang="en-US" sz="3500" dirty="0">
                <a:solidFill>
                  <a:srgbClr val="545454"/>
                </a:solidFill>
                <a:latin typeface="Times New Roman Italics"/>
              </a:rPr>
              <a:t> hep </a:t>
            </a:r>
            <a:r>
              <a:rPr lang="en-US" sz="3500" dirty="0" err="1">
                <a:solidFill>
                  <a:srgbClr val="545454"/>
                </a:solidFill>
                <a:latin typeface="Times New Roman Italics"/>
              </a:rPr>
              <a:t>yapsak</a:t>
            </a:r>
            <a:r>
              <a:rPr lang="en-US" sz="3500" dirty="0">
                <a:solidFill>
                  <a:srgbClr val="545454"/>
                </a:solidFill>
                <a:latin typeface="Times New Roman Italics"/>
              </a:rPr>
              <a:t> </a:t>
            </a:r>
            <a:r>
              <a:rPr lang="en-US" sz="3500" dirty="0" err="1">
                <a:solidFill>
                  <a:srgbClr val="545454"/>
                </a:solidFill>
                <a:latin typeface="Times New Roman Italics"/>
              </a:rPr>
              <a:t>olmaz</a:t>
            </a:r>
            <a:r>
              <a:rPr lang="en-US" sz="3500" dirty="0">
                <a:solidFill>
                  <a:srgbClr val="545454"/>
                </a:solidFill>
                <a:latin typeface="Times New Roman Italics"/>
              </a:rPr>
              <a:t> </a:t>
            </a:r>
            <a:r>
              <a:rPr lang="en-US" sz="3500" dirty="0" err="1">
                <a:solidFill>
                  <a:srgbClr val="545454"/>
                </a:solidFill>
                <a:latin typeface="Times New Roman Italics"/>
              </a:rPr>
              <a:t>mı</a:t>
            </a:r>
            <a:r>
              <a:rPr lang="en-US" sz="3500" dirty="0">
                <a:solidFill>
                  <a:srgbClr val="545454"/>
                </a:solidFill>
                <a:latin typeface="Times New Roman Italics"/>
              </a:rPr>
              <a:t>?“</a:t>
            </a:r>
          </a:p>
          <a:p>
            <a:pPr algn="just">
              <a:lnSpc>
                <a:spcPts val="4900"/>
              </a:lnSpc>
            </a:pPr>
            <a:r>
              <a:rPr lang="en-US" sz="3500" dirty="0">
                <a:solidFill>
                  <a:srgbClr val="545454"/>
                </a:solidFill>
                <a:latin typeface="Times New Roman"/>
              </a:rPr>
              <a:t>E2: </a:t>
            </a:r>
            <a:r>
              <a:rPr lang="en-US" sz="3500" dirty="0">
                <a:solidFill>
                  <a:srgbClr val="545454"/>
                </a:solidFill>
                <a:latin typeface="Times New Roman Italics"/>
              </a:rPr>
              <a:t>“Bu </a:t>
            </a:r>
            <a:r>
              <a:rPr lang="en-US" sz="3500" dirty="0" err="1">
                <a:solidFill>
                  <a:srgbClr val="545454"/>
                </a:solidFill>
                <a:latin typeface="Times New Roman Italics"/>
              </a:rPr>
              <a:t>etkinlikler</a:t>
            </a:r>
            <a:r>
              <a:rPr lang="en-US" sz="3500" dirty="0">
                <a:solidFill>
                  <a:srgbClr val="545454"/>
                </a:solidFill>
                <a:latin typeface="Times New Roman Italics"/>
              </a:rPr>
              <a:t> </a:t>
            </a:r>
            <a:r>
              <a:rPr lang="en-US" sz="3500" dirty="0" err="1">
                <a:solidFill>
                  <a:srgbClr val="545454"/>
                </a:solidFill>
                <a:latin typeface="Times New Roman Italics"/>
              </a:rPr>
              <a:t>çok</a:t>
            </a:r>
            <a:r>
              <a:rPr lang="en-US" sz="3500" dirty="0">
                <a:solidFill>
                  <a:srgbClr val="545454"/>
                </a:solidFill>
                <a:latin typeface="Times New Roman Italics"/>
              </a:rPr>
              <a:t> </a:t>
            </a:r>
            <a:r>
              <a:rPr lang="en-US" sz="3500" dirty="0" err="1">
                <a:solidFill>
                  <a:srgbClr val="545454"/>
                </a:solidFill>
                <a:latin typeface="Times New Roman Italics"/>
              </a:rPr>
              <a:t>sıkıcı</a:t>
            </a:r>
            <a:r>
              <a:rPr lang="en-US" sz="3500" dirty="0">
                <a:solidFill>
                  <a:srgbClr val="545454"/>
                </a:solidFill>
                <a:latin typeface="Times New Roman Italics"/>
              </a:rPr>
              <a:t>. Ben </a:t>
            </a:r>
            <a:r>
              <a:rPr lang="en-US" sz="3500" dirty="0" err="1">
                <a:solidFill>
                  <a:srgbClr val="545454"/>
                </a:solidFill>
                <a:latin typeface="Times New Roman Italics"/>
              </a:rPr>
              <a:t>oynamak</a:t>
            </a:r>
            <a:r>
              <a:rPr lang="en-US" sz="3500" dirty="0">
                <a:solidFill>
                  <a:srgbClr val="545454"/>
                </a:solidFill>
                <a:latin typeface="Times New Roman Italics"/>
              </a:rPr>
              <a:t> </a:t>
            </a:r>
            <a:r>
              <a:rPr lang="en-US" sz="3500" dirty="0" err="1">
                <a:solidFill>
                  <a:srgbClr val="545454"/>
                </a:solidFill>
                <a:latin typeface="Times New Roman Italics"/>
              </a:rPr>
              <a:t>istemiyorum</a:t>
            </a:r>
            <a:r>
              <a:rPr lang="en-US" sz="3500" dirty="0">
                <a:solidFill>
                  <a:srgbClr val="545454"/>
                </a:solidFill>
                <a:latin typeface="Times New Roman Italics"/>
              </a:rPr>
              <a:t>.“</a:t>
            </a:r>
          </a:p>
          <a:p>
            <a:pPr algn="just">
              <a:lnSpc>
                <a:spcPts val="4900"/>
              </a:lnSpc>
            </a:pPr>
            <a:r>
              <a:rPr lang="en-US" sz="3500" dirty="0">
                <a:solidFill>
                  <a:srgbClr val="545454"/>
                </a:solidFill>
                <a:latin typeface="Times New Roman"/>
              </a:rPr>
              <a:t>K1: </a:t>
            </a:r>
            <a:r>
              <a:rPr lang="en-US" sz="3500" dirty="0">
                <a:solidFill>
                  <a:srgbClr val="545454"/>
                </a:solidFill>
                <a:latin typeface="Times New Roman Italics"/>
              </a:rPr>
              <a:t>“</a:t>
            </a:r>
            <a:r>
              <a:rPr lang="en-US" sz="3500" dirty="0" err="1">
                <a:solidFill>
                  <a:srgbClr val="545454"/>
                </a:solidFill>
                <a:latin typeface="Times New Roman Italics"/>
              </a:rPr>
              <a:t>Öğretmenim</a:t>
            </a:r>
            <a:r>
              <a:rPr lang="en-US" sz="3500" dirty="0">
                <a:solidFill>
                  <a:srgbClr val="545454"/>
                </a:solidFill>
                <a:latin typeface="Times New Roman Italics"/>
              </a:rPr>
              <a:t> </a:t>
            </a:r>
            <a:r>
              <a:rPr lang="en-US" sz="3500" dirty="0" err="1">
                <a:solidFill>
                  <a:srgbClr val="545454"/>
                </a:solidFill>
                <a:latin typeface="Times New Roman Italics"/>
              </a:rPr>
              <a:t>çok</a:t>
            </a:r>
            <a:r>
              <a:rPr lang="en-US" sz="3500" dirty="0">
                <a:solidFill>
                  <a:srgbClr val="545454"/>
                </a:solidFill>
                <a:latin typeface="Times New Roman Italics"/>
              </a:rPr>
              <a:t> </a:t>
            </a:r>
            <a:r>
              <a:rPr lang="en-US" sz="3500" dirty="0" err="1">
                <a:solidFill>
                  <a:srgbClr val="545454"/>
                </a:solidFill>
                <a:latin typeface="Times New Roman Italics"/>
              </a:rPr>
              <a:t>teşekkür</a:t>
            </a:r>
            <a:r>
              <a:rPr lang="en-US" sz="3500" dirty="0">
                <a:solidFill>
                  <a:srgbClr val="545454"/>
                </a:solidFill>
                <a:latin typeface="Times New Roman Italics"/>
              </a:rPr>
              <a:t> </a:t>
            </a:r>
            <a:r>
              <a:rPr lang="en-US" sz="3500" dirty="0" err="1">
                <a:solidFill>
                  <a:srgbClr val="545454"/>
                </a:solidFill>
                <a:latin typeface="Times New Roman Italics"/>
              </a:rPr>
              <a:t>ederiz</a:t>
            </a:r>
            <a:r>
              <a:rPr lang="en-US" sz="3500" dirty="0">
                <a:solidFill>
                  <a:srgbClr val="545454"/>
                </a:solidFill>
                <a:latin typeface="Times New Roman Italics"/>
              </a:rPr>
              <a:t>, </a:t>
            </a:r>
            <a:r>
              <a:rPr lang="en-US" sz="3500" dirty="0" err="1">
                <a:solidFill>
                  <a:srgbClr val="545454"/>
                </a:solidFill>
                <a:latin typeface="Times New Roman Italics"/>
              </a:rPr>
              <a:t>çok</a:t>
            </a:r>
            <a:r>
              <a:rPr lang="en-US" sz="3500" dirty="0">
                <a:solidFill>
                  <a:srgbClr val="545454"/>
                </a:solidFill>
                <a:latin typeface="Times New Roman Italics"/>
              </a:rPr>
              <a:t> </a:t>
            </a:r>
            <a:r>
              <a:rPr lang="en-US" sz="3500" dirty="0" err="1">
                <a:solidFill>
                  <a:srgbClr val="545454"/>
                </a:solidFill>
                <a:latin typeface="Times New Roman Italics"/>
              </a:rPr>
              <a:t>eğlendik</a:t>
            </a:r>
            <a:r>
              <a:rPr lang="en-US" sz="3500" dirty="0">
                <a:solidFill>
                  <a:srgbClr val="545454"/>
                </a:solidFill>
                <a:latin typeface="Times New Roman Italics"/>
              </a:rPr>
              <a:t>.“</a:t>
            </a:r>
          </a:p>
          <a:p>
            <a:pPr algn="just">
              <a:lnSpc>
                <a:spcPts val="4900"/>
              </a:lnSpc>
            </a:pPr>
            <a:r>
              <a:rPr lang="en-US" sz="3500" dirty="0">
                <a:solidFill>
                  <a:srgbClr val="545454"/>
                </a:solidFill>
                <a:latin typeface="Times New Roman"/>
              </a:rPr>
              <a:t>K2: </a:t>
            </a:r>
            <a:r>
              <a:rPr lang="en-US" sz="3500" dirty="0">
                <a:solidFill>
                  <a:srgbClr val="545454"/>
                </a:solidFill>
                <a:latin typeface="Times New Roman Italics"/>
              </a:rPr>
              <a:t>“Bana </a:t>
            </a:r>
            <a:r>
              <a:rPr lang="en-US" sz="3500" dirty="0" err="1">
                <a:solidFill>
                  <a:srgbClr val="545454"/>
                </a:solidFill>
                <a:latin typeface="Times New Roman Italics"/>
              </a:rPr>
              <a:t>tekrar</a:t>
            </a:r>
            <a:r>
              <a:rPr lang="en-US" sz="3500" dirty="0">
                <a:solidFill>
                  <a:srgbClr val="545454"/>
                </a:solidFill>
                <a:latin typeface="Times New Roman Italics"/>
              </a:rPr>
              <a:t> </a:t>
            </a:r>
            <a:r>
              <a:rPr lang="en-US" sz="3500" dirty="0" err="1">
                <a:solidFill>
                  <a:srgbClr val="545454"/>
                </a:solidFill>
                <a:latin typeface="Times New Roman Italics"/>
              </a:rPr>
              <a:t>kitap</a:t>
            </a:r>
            <a:r>
              <a:rPr lang="en-US" sz="3500" dirty="0">
                <a:solidFill>
                  <a:srgbClr val="545454"/>
                </a:solidFill>
                <a:latin typeface="Times New Roman Italics"/>
              </a:rPr>
              <a:t> </a:t>
            </a:r>
            <a:r>
              <a:rPr lang="en-US" sz="3500" dirty="0" err="1">
                <a:solidFill>
                  <a:srgbClr val="545454"/>
                </a:solidFill>
                <a:latin typeface="Times New Roman Italics"/>
              </a:rPr>
              <a:t>okur</a:t>
            </a:r>
            <a:r>
              <a:rPr lang="en-US" sz="3500" dirty="0">
                <a:solidFill>
                  <a:srgbClr val="545454"/>
                </a:solidFill>
                <a:latin typeface="Times New Roman Italics"/>
              </a:rPr>
              <a:t> </a:t>
            </a:r>
            <a:r>
              <a:rPr lang="en-US" sz="3500" dirty="0" err="1">
                <a:solidFill>
                  <a:srgbClr val="545454"/>
                </a:solidFill>
                <a:latin typeface="Times New Roman Italics"/>
              </a:rPr>
              <a:t>musunuz</a:t>
            </a:r>
            <a:r>
              <a:rPr lang="en-US" sz="3500" dirty="0">
                <a:solidFill>
                  <a:srgbClr val="545454"/>
                </a:solidFill>
                <a:latin typeface="Times New Roman Italics"/>
              </a:rPr>
              <a:t>?“</a:t>
            </a:r>
          </a:p>
          <a:p>
            <a:pPr algn="just">
              <a:lnSpc>
                <a:spcPts val="4900"/>
              </a:lnSpc>
            </a:pPr>
            <a:endParaRPr lang="en-US" sz="3500" dirty="0">
              <a:solidFill>
                <a:srgbClr val="545454"/>
              </a:solidFill>
              <a:latin typeface="Times New Roman Italics"/>
            </a:endParaRPr>
          </a:p>
          <a:p>
            <a:pPr algn="just">
              <a:lnSpc>
                <a:spcPts val="3499"/>
              </a:lnSpc>
            </a:pPr>
            <a:r>
              <a:rPr lang="en-US" sz="2499" dirty="0">
                <a:solidFill>
                  <a:srgbClr val="545454"/>
                </a:solidFill>
                <a:latin typeface="Times New Roman Italics"/>
              </a:rPr>
              <a:t>*E1: 8 </a:t>
            </a:r>
            <a:r>
              <a:rPr lang="en-US" sz="2499" dirty="0" err="1">
                <a:solidFill>
                  <a:srgbClr val="545454"/>
                </a:solidFill>
                <a:latin typeface="Times New Roman Italics"/>
              </a:rPr>
              <a:t>yaşında</a:t>
            </a:r>
            <a:r>
              <a:rPr lang="en-US" sz="2499" dirty="0">
                <a:solidFill>
                  <a:srgbClr val="545454"/>
                </a:solidFill>
                <a:latin typeface="Times New Roman Italics"/>
              </a:rPr>
              <a:t> </a:t>
            </a:r>
            <a:r>
              <a:rPr lang="en-US" sz="2499" dirty="0" err="1">
                <a:solidFill>
                  <a:srgbClr val="545454"/>
                </a:solidFill>
                <a:latin typeface="Times New Roman Italics"/>
              </a:rPr>
              <a:t>kullanıcı</a:t>
            </a:r>
            <a:endParaRPr lang="en-US" sz="2499" dirty="0">
              <a:solidFill>
                <a:srgbClr val="545454"/>
              </a:solidFill>
              <a:latin typeface="Times New Roman Italics"/>
            </a:endParaRPr>
          </a:p>
          <a:p>
            <a:pPr algn="just">
              <a:lnSpc>
                <a:spcPts val="3499"/>
              </a:lnSpc>
            </a:pPr>
            <a:r>
              <a:rPr lang="en-US" sz="2499" dirty="0">
                <a:solidFill>
                  <a:srgbClr val="545454"/>
                </a:solidFill>
                <a:latin typeface="Times New Roman Italics"/>
              </a:rPr>
              <a:t>E2: 12 </a:t>
            </a:r>
            <a:r>
              <a:rPr lang="en-US" sz="2499" dirty="0" err="1">
                <a:solidFill>
                  <a:srgbClr val="545454"/>
                </a:solidFill>
                <a:latin typeface="Times New Roman Italics"/>
              </a:rPr>
              <a:t>yaşında</a:t>
            </a:r>
            <a:r>
              <a:rPr lang="en-US" sz="2499" dirty="0">
                <a:solidFill>
                  <a:srgbClr val="545454"/>
                </a:solidFill>
                <a:latin typeface="Times New Roman Italics"/>
              </a:rPr>
              <a:t> </a:t>
            </a:r>
            <a:r>
              <a:rPr lang="en-US" sz="2499" dirty="0" err="1">
                <a:solidFill>
                  <a:srgbClr val="545454"/>
                </a:solidFill>
                <a:latin typeface="Times New Roman Italics"/>
              </a:rPr>
              <a:t>kullanıcı</a:t>
            </a:r>
            <a:endParaRPr lang="en-US" sz="2499" dirty="0">
              <a:solidFill>
                <a:srgbClr val="545454"/>
              </a:solidFill>
              <a:latin typeface="Times New Roman Italics"/>
            </a:endParaRPr>
          </a:p>
          <a:p>
            <a:pPr algn="just">
              <a:lnSpc>
                <a:spcPts val="3499"/>
              </a:lnSpc>
            </a:pPr>
            <a:r>
              <a:rPr lang="en-US" sz="2499" dirty="0">
                <a:solidFill>
                  <a:srgbClr val="545454"/>
                </a:solidFill>
                <a:latin typeface="Times New Roman Italics"/>
              </a:rPr>
              <a:t>K1: 10 </a:t>
            </a:r>
            <a:r>
              <a:rPr lang="en-US" sz="2499" dirty="0" err="1">
                <a:solidFill>
                  <a:srgbClr val="545454"/>
                </a:solidFill>
                <a:latin typeface="Times New Roman Italics"/>
              </a:rPr>
              <a:t>yaşında</a:t>
            </a:r>
            <a:r>
              <a:rPr lang="en-US" sz="2499" dirty="0">
                <a:solidFill>
                  <a:srgbClr val="545454"/>
                </a:solidFill>
                <a:latin typeface="Times New Roman Italics"/>
              </a:rPr>
              <a:t> </a:t>
            </a:r>
            <a:r>
              <a:rPr lang="en-US" sz="2499" dirty="0" err="1">
                <a:solidFill>
                  <a:srgbClr val="545454"/>
                </a:solidFill>
                <a:latin typeface="Times New Roman Italics"/>
              </a:rPr>
              <a:t>kullanıcı</a:t>
            </a:r>
            <a:endParaRPr lang="en-US" sz="2499" dirty="0">
              <a:solidFill>
                <a:srgbClr val="545454"/>
              </a:solidFill>
              <a:latin typeface="Times New Roman Italics"/>
            </a:endParaRPr>
          </a:p>
          <a:p>
            <a:pPr algn="just">
              <a:lnSpc>
                <a:spcPts val="3499"/>
              </a:lnSpc>
            </a:pPr>
            <a:r>
              <a:rPr lang="en-US" sz="2499" dirty="0">
                <a:solidFill>
                  <a:srgbClr val="545454"/>
                </a:solidFill>
                <a:latin typeface="Times New Roman Italics"/>
              </a:rPr>
              <a:t>K2: 5 </a:t>
            </a:r>
            <a:r>
              <a:rPr lang="en-US" sz="2499" dirty="0" err="1">
                <a:solidFill>
                  <a:srgbClr val="545454"/>
                </a:solidFill>
                <a:latin typeface="Times New Roman Italics"/>
              </a:rPr>
              <a:t>yaşında</a:t>
            </a:r>
            <a:r>
              <a:rPr lang="en-US" sz="2499" dirty="0">
                <a:solidFill>
                  <a:srgbClr val="545454"/>
                </a:solidFill>
                <a:latin typeface="Times New Roman Italics"/>
              </a:rPr>
              <a:t> </a:t>
            </a:r>
            <a:r>
              <a:rPr lang="en-US" sz="2499" dirty="0" err="1">
                <a:solidFill>
                  <a:srgbClr val="545454"/>
                </a:solidFill>
                <a:latin typeface="Times New Roman Italics"/>
              </a:rPr>
              <a:t>kullanıcı</a:t>
            </a:r>
            <a:endParaRPr lang="en-US" sz="2499" dirty="0">
              <a:solidFill>
                <a:srgbClr val="545454"/>
              </a:solidFill>
              <a:latin typeface="Times New Roman Italics"/>
            </a:endParaRPr>
          </a:p>
          <a:p>
            <a:pPr algn="just">
              <a:lnSpc>
                <a:spcPts val="4900"/>
              </a:lnSpc>
            </a:pPr>
            <a:endParaRPr lang="en-US" sz="2499" dirty="0">
              <a:solidFill>
                <a:srgbClr val="545454"/>
              </a:solidFill>
              <a:latin typeface="Times New Roman Italics"/>
            </a:endParaRPr>
          </a:p>
          <a:p>
            <a:pPr algn="just">
              <a:lnSpc>
                <a:spcPts val="4900"/>
              </a:lnSpc>
            </a:pPr>
            <a:endParaRPr lang="en-US" sz="2499" dirty="0">
              <a:solidFill>
                <a:srgbClr val="545454"/>
              </a:solidFill>
              <a:latin typeface="Times New Roman Italics"/>
            </a:endParaRPr>
          </a:p>
        </p:txBody>
      </p:sp>
      <p:sp>
        <p:nvSpPr>
          <p:cNvPr id="3" name="TextBox 3"/>
          <p:cNvSpPr txBox="1"/>
          <p:nvPr/>
        </p:nvSpPr>
        <p:spPr>
          <a:xfrm>
            <a:off x="2461785" y="800100"/>
            <a:ext cx="16230600" cy="1041400"/>
          </a:xfrm>
          <a:prstGeom prst="rect">
            <a:avLst/>
          </a:prstGeom>
        </p:spPr>
        <p:txBody>
          <a:bodyPr lIns="0" tIns="0" rIns="0" bIns="0" rtlCol="0" anchor="t">
            <a:spAutoFit/>
          </a:bodyPr>
          <a:lstStyle/>
          <a:p>
            <a:pPr>
              <a:lnSpc>
                <a:spcPts val="7699"/>
              </a:lnSpc>
            </a:pPr>
            <a:r>
              <a:rPr lang="en-US" sz="5499">
                <a:solidFill>
                  <a:srgbClr val="545454"/>
                </a:solidFill>
                <a:latin typeface="Times New Roman"/>
              </a:rPr>
              <a:t>BULGULAR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1ED"/>
        </a:solidFill>
        <a:effectLst/>
      </p:bgPr>
    </p:bg>
    <p:spTree>
      <p:nvGrpSpPr>
        <p:cNvPr id="1" name=""/>
        <p:cNvGrpSpPr/>
        <p:nvPr/>
      </p:nvGrpSpPr>
      <p:grpSpPr>
        <a:xfrm>
          <a:off x="0" y="0"/>
          <a:ext cx="0" cy="0"/>
          <a:chOff x="0" y="0"/>
          <a:chExt cx="0" cy="0"/>
        </a:xfrm>
      </p:grpSpPr>
      <p:sp>
        <p:nvSpPr>
          <p:cNvPr id="2" name="TextBox 2"/>
          <p:cNvSpPr txBox="1"/>
          <p:nvPr/>
        </p:nvSpPr>
        <p:spPr>
          <a:xfrm>
            <a:off x="2242062" y="2154432"/>
            <a:ext cx="13320942" cy="5616575"/>
          </a:xfrm>
          <a:prstGeom prst="rect">
            <a:avLst/>
          </a:prstGeom>
        </p:spPr>
        <p:txBody>
          <a:bodyPr lIns="0" tIns="0" rIns="0" bIns="0" rtlCol="0" anchor="t">
            <a:spAutoFit/>
          </a:bodyPr>
          <a:lstStyle/>
          <a:p>
            <a:pPr algn="just">
              <a:lnSpc>
                <a:spcPts val="4899"/>
              </a:lnSpc>
            </a:pPr>
            <a:r>
              <a:rPr lang="en-US" sz="3499">
                <a:solidFill>
                  <a:srgbClr val="545454"/>
                </a:solidFill>
                <a:latin typeface="Times New Roman"/>
              </a:rPr>
              <a:t>•Çocuklarla yapılan soru cevap görüşmesinde elde edilen cevaplar ile bölgede bu etkinliklere ihtiyaç duyulduğu gözlemlenmiştir. Yaşanılan deprem çocuklarda farklı etki ve tepkilere neden olmuştur. Bazı çocuklar yaşadıkları travmaları açıkça yansıtırken bazı çocuklar kaçıngan yaklaşımı benimsemiştir. Süreç içinde benimsedikleri yaklaşım ve farklı kültürel yaşantılar yapılan etkinliklere katılım tercihini etkilemiştir.</a:t>
            </a:r>
          </a:p>
          <a:p>
            <a:pPr algn="just">
              <a:lnSpc>
                <a:spcPts val="4899"/>
              </a:lnSpc>
            </a:pPr>
            <a:endParaRPr lang="en-US" sz="3499">
              <a:solidFill>
                <a:srgbClr val="545454"/>
              </a:solidFill>
              <a:latin typeface="Times New Roman"/>
            </a:endParaRPr>
          </a:p>
          <a:p>
            <a:pPr algn="just">
              <a:lnSpc>
                <a:spcPts val="4899"/>
              </a:lnSpc>
            </a:pPr>
            <a:endParaRPr lang="en-US" sz="3499">
              <a:solidFill>
                <a:srgbClr val="545454"/>
              </a:solidFill>
              <a:latin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Freeform 2"/>
          <p:cNvSpPr/>
          <p:nvPr/>
        </p:nvSpPr>
        <p:spPr>
          <a:xfrm>
            <a:off x="2136882" y="2342318"/>
            <a:ext cx="6662119" cy="6516764"/>
          </a:xfrm>
          <a:custGeom>
            <a:avLst/>
            <a:gdLst/>
            <a:ahLst/>
            <a:cxnLst/>
            <a:rect l="l" t="t" r="r" b="b"/>
            <a:pathLst>
              <a:path w="6662119" h="6516764">
                <a:moveTo>
                  <a:pt x="0" y="0"/>
                </a:moveTo>
                <a:lnTo>
                  <a:pt x="6662120" y="0"/>
                </a:lnTo>
                <a:lnTo>
                  <a:pt x="6662120" y="6516764"/>
                </a:lnTo>
                <a:lnTo>
                  <a:pt x="0" y="6516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488998" y="2342318"/>
            <a:ext cx="6662119" cy="6516764"/>
          </a:xfrm>
          <a:custGeom>
            <a:avLst/>
            <a:gdLst/>
            <a:ahLst/>
            <a:cxnLst/>
            <a:rect l="l" t="t" r="r" b="b"/>
            <a:pathLst>
              <a:path w="6662119" h="6516764">
                <a:moveTo>
                  <a:pt x="0" y="0"/>
                </a:moveTo>
                <a:lnTo>
                  <a:pt x="6662120" y="0"/>
                </a:lnTo>
                <a:lnTo>
                  <a:pt x="6662120" y="6516764"/>
                </a:lnTo>
                <a:lnTo>
                  <a:pt x="0" y="6516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2806664" y="2749790"/>
            <a:ext cx="5322556" cy="5701820"/>
          </a:xfrm>
          <a:custGeom>
            <a:avLst/>
            <a:gdLst/>
            <a:ahLst/>
            <a:cxnLst/>
            <a:rect l="l" t="t" r="r" b="b"/>
            <a:pathLst>
              <a:path w="5322556" h="5701820">
                <a:moveTo>
                  <a:pt x="0" y="0"/>
                </a:moveTo>
                <a:lnTo>
                  <a:pt x="5322556" y="0"/>
                </a:lnTo>
                <a:lnTo>
                  <a:pt x="5322556" y="5701820"/>
                </a:lnTo>
                <a:lnTo>
                  <a:pt x="0" y="5701820"/>
                </a:lnTo>
                <a:lnTo>
                  <a:pt x="0" y="0"/>
                </a:lnTo>
                <a:close/>
              </a:path>
            </a:pathLst>
          </a:custGeom>
          <a:blipFill>
            <a:blip r:embed="rId4"/>
            <a:stretch>
              <a:fillRect/>
            </a:stretch>
          </a:blipFill>
        </p:spPr>
      </p:sp>
      <p:sp>
        <p:nvSpPr>
          <p:cNvPr id="5" name="TextBox 5"/>
          <p:cNvSpPr txBox="1"/>
          <p:nvPr/>
        </p:nvSpPr>
        <p:spPr>
          <a:xfrm>
            <a:off x="2136882" y="1028700"/>
            <a:ext cx="10058400" cy="835025"/>
          </a:xfrm>
          <a:prstGeom prst="rect">
            <a:avLst/>
          </a:prstGeom>
        </p:spPr>
        <p:txBody>
          <a:bodyPr lIns="0" tIns="0" rIns="0" bIns="0" rtlCol="0" anchor="t">
            <a:spAutoFit/>
          </a:bodyPr>
          <a:lstStyle/>
          <a:p>
            <a:pPr>
              <a:lnSpc>
                <a:spcPts val="5499"/>
              </a:lnSpc>
            </a:pPr>
            <a:r>
              <a:rPr lang="en-US" sz="5499">
                <a:solidFill>
                  <a:srgbClr val="545454"/>
                </a:solidFill>
                <a:latin typeface="Times New Roman"/>
              </a:rPr>
              <a:t>Hatay, İskenderun Çadırkent</a:t>
            </a:r>
          </a:p>
        </p:txBody>
      </p:sp>
      <p:sp>
        <p:nvSpPr>
          <p:cNvPr id="6" name="TextBox 6"/>
          <p:cNvSpPr txBox="1"/>
          <p:nvPr/>
        </p:nvSpPr>
        <p:spPr>
          <a:xfrm>
            <a:off x="10062482" y="4029075"/>
            <a:ext cx="5515152" cy="3165475"/>
          </a:xfrm>
          <a:prstGeom prst="rect">
            <a:avLst/>
          </a:prstGeom>
        </p:spPr>
        <p:txBody>
          <a:bodyPr lIns="0" tIns="0" rIns="0" bIns="0" rtlCol="0" anchor="t">
            <a:spAutoFit/>
          </a:bodyPr>
          <a:lstStyle/>
          <a:p>
            <a:pPr algn="just">
              <a:lnSpc>
                <a:spcPts val="3500"/>
              </a:lnSpc>
            </a:pPr>
            <a:r>
              <a:rPr lang="en-US" sz="3500">
                <a:solidFill>
                  <a:srgbClr val="545454"/>
                </a:solidFill>
                <a:latin typeface="Times New Roman"/>
              </a:rPr>
              <a:t>•Kütüphaneler ve Yayımlar Genel Müdürlüğü, Gönüllü Kütüphaneci personeli ile deprem bölgesinde Gezici Kütüphane araçları ile hizmet vermiştir.</a:t>
            </a:r>
          </a:p>
          <a:p>
            <a:pPr algn="just">
              <a:lnSpc>
                <a:spcPts val="3500"/>
              </a:lnSpc>
            </a:pPr>
            <a:endParaRPr lang="en-US" sz="3500">
              <a:solidFill>
                <a:srgbClr val="545454"/>
              </a:solidFill>
              <a:latin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Freeform 2"/>
          <p:cNvSpPr/>
          <p:nvPr/>
        </p:nvSpPr>
        <p:spPr>
          <a:xfrm>
            <a:off x="2136882" y="2342318"/>
            <a:ext cx="6662119" cy="6516764"/>
          </a:xfrm>
          <a:custGeom>
            <a:avLst/>
            <a:gdLst/>
            <a:ahLst/>
            <a:cxnLst/>
            <a:rect l="l" t="t" r="r" b="b"/>
            <a:pathLst>
              <a:path w="6662119" h="6516764">
                <a:moveTo>
                  <a:pt x="0" y="0"/>
                </a:moveTo>
                <a:lnTo>
                  <a:pt x="6662120" y="0"/>
                </a:lnTo>
                <a:lnTo>
                  <a:pt x="6662120" y="6516764"/>
                </a:lnTo>
                <a:lnTo>
                  <a:pt x="0" y="6516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488998" y="2342318"/>
            <a:ext cx="6662119" cy="6516764"/>
          </a:xfrm>
          <a:custGeom>
            <a:avLst/>
            <a:gdLst/>
            <a:ahLst/>
            <a:cxnLst/>
            <a:rect l="l" t="t" r="r" b="b"/>
            <a:pathLst>
              <a:path w="6662119" h="6516764">
                <a:moveTo>
                  <a:pt x="0" y="0"/>
                </a:moveTo>
                <a:lnTo>
                  <a:pt x="6662120" y="0"/>
                </a:lnTo>
                <a:lnTo>
                  <a:pt x="6662120" y="6516764"/>
                </a:lnTo>
                <a:lnTo>
                  <a:pt x="0" y="6516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2342241" y="811968"/>
            <a:ext cx="10058400" cy="1530350"/>
          </a:xfrm>
          <a:prstGeom prst="rect">
            <a:avLst/>
          </a:prstGeom>
        </p:spPr>
        <p:txBody>
          <a:bodyPr lIns="0" tIns="0" rIns="0" bIns="0" rtlCol="0" anchor="t">
            <a:spAutoFit/>
          </a:bodyPr>
          <a:lstStyle/>
          <a:p>
            <a:pPr>
              <a:lnSpc>
                <a:spcPts val="5499"/>
              </a:lnSpc>
            </a:pPr>
            <a:r>
              <a:rPr lang="en-US" sz="5499">
                <a:solidFill>
                  <a:srgbClr val="545454"/>
                </a:solidFill>
                <a:latin typeface="Times New Roman"/>
              </a:rPr>
              <a:t>Hatay, İskenderun Çadırkent</a:t>
            </a:r>
          </a:p>
          <a:p>
            <a:pPr>
              <a:lnSpc>
                <a:spcPts val="5499"/>
              </a:lnSpc>
            </a:pPr>
            <a:endParaRPr lang="en-US" sz="5499">
              <a:solidFill>
                <a:srgbClr val="545454"/>
              </a:solidFill>
              <a:latin typeface="Times New Roman"/>
            </a:endParaRPr>
          </a:p>
        </p:txBody>
      </p:sp>
      <p:sp>
        <p:nvSpPr>
          <p:cNvPr id="5" name="TextBox 5"/>
          <p:cNvSpPr txBox="1"/>
          <p:nvPr/>
        </p:nvSpPr>
        <p:spPr>
          <a:xfrm>
            <a:off x="10086443" y="3457575"/>
            <a:ext cx="5467231" cy="5356225"/>
          </a:xfrm>
          <a:prstGeom prst="rect">
            <a:avLst/>
          </a:prstGeom>
        </p:spPr>
        <p:txBody>
          <a:bodyPr lIns="0" tIns="0" rIns="0" bIns="0" rtlCol="0" anchor="t">
            <a:spAutoFit/>
          </a:bodyPr>
          <a:lstStyle/>
          <a:p>
            <a:pPr algn="just">
              <a:lnSpc>
                <a:spcPts val="3500"/>
              </a:lnSpc>
            </a:pPr>
            <a:r>
              <a:rPr lang="en-US" sz="3500">
                <a:solidFill>
                  <a:srgbClr val="545454"/>
                </a:solidFill>
                <a:latin typeface="Times New Roman"/>
              </a:rPr>
              <a:t>•Bölgelerin yapı ve imkanlarına göre bu hizmetler eğitim çadırları ile desteklenmiş ve diğer kurumlarla iş birliği içinde hareket edilmiştir.</a:t>
            </a:r>
          </a:p>
          <a:p>
            <a:pPr algn="just">
              <a:lnSpc>
                <a:spcPts val="3500"/>
              </a:lnSpc>
            </a:pPr>
            <a:r>
              <a:rPr lang="en-US" sz="3500">
                <a:solidFill>
                  <a:srgbClr val="545454"/>
                </a:solidFill>
                <a:latin typeface="Times New Roman"/>
              </a:rPr>
              <a:t>•Bölgede, farklı milletlerin oluşturduğu yaşam alanları bulunmaktadır.</a:t>
            </a:r>
          </a:p>
          <a:p>
            <a:pPr algn="just">
              <a:lnSpc>
                <a:spcPts val="3500"/>
              </a:lnSpc>
            </a:pPr>
            <a:endParaRPr lang="en-US" sz="3500">
              <a:solidFill>
                <a:srgbClr val="545454"/>
              </a:solidFill>
              <a:latin typeface="Times New Roman"/>
            </a:endParaRPr>
          </a:p>
          <a:p>
            <a:pPr algn="just">
              <a:lnSpc>
                <a:spcPts val="3500"/>
              </a:lnSpc>
            </a:pPr>
            <a:endParaRPr lang="en-US" sz="3500">
              <a:solidFill>
                <a:srgbClr val="545454"/>
              </a:solidFill>
              <a:latin typeface="Times New Roman"/>
            </a:endParaRPr>
          </a:p>
          <a:p>
            <a:pPr algn="just">
              <a:lnSpc>
                <a:spcPts val="3500"/>
              </a:lnSpc>
            </a:pPr>
            <a:endParaRPr lang="en-US" sz="3500">
              <a:solidFill>
                <a:srgbClr val="545454"/>
              </a:solidFill>
              <a:latin typeface="Times New Roman"/>
            </a:endParaRPr>
          </a:p>
        </p:txBody>
      </p:sp>
      <p:sp>
        <p:nvSpPr>
          <p:cNvPr id="6" name="Freeform 6"/>
          <p:cNvSpPr/>
          <p:nvPr/>
        </p:nvSpPr>
        <p:spPr>
          <a:xfrm>
            <a:off x="2829391" y="2750180"/>
            <a:ext cx="5162862" cy="5830043"/>
          </a:xfrm>
          <a:custGeom>
            <a:avLst/>
            <a:gdLst/>
            <a:ahLst/>
            <a:cxnLst/>
            <a:rect l="l" t="t" r="r" b="b"/>
            <a:pathLst>
              <a:path w="5162862" h="5830043">
                <a:moveTo>
                  <a:pt x="0" y="0"/>
                </a:moveTo>
                <a:lnTo>
                  <a:pt x="5162862" y="0"/>
                </a:lnTo>
                <a:lnTo>
                  <a:pt x="5162862" y="5830043"/>
                </a:lnTo>
                <a:lnTo>
                  <a:pt x="0" y="5830043"/>
                </a:lnTo>
                <a:lnTo>
                  <a:pt x="0" y="0"/>
                </a:lnTo>
                <a:close/>
              </a:path>
            </a:pathLst>
          </a:custGeom>
          <a:blipFill>
            <a:blip r:embed="rId4"/>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Freeform 2"/>
          <p:cNvSpPr/>
          <p:nvPr/>
        </p:nvSpPr>
        <p:spPr>
          <a:xfrm>
            <a:off x="2136882" y="2342318"/>
            <a:ext cx="6662119" cy="6516764"/>
          </a:xfrm>
          <a:custGeom>
            <a:avLst/>
            <a:gdLst/>
            <a:ahLst/>
            <a:cxnLst/>
            <a:rect l="l" t="t" r="r" b="b"/>
            <a:pathLst>
              <a:path w="6662119" h="6516764">
                <a:moveTo>
                  <a:pt x="0" y="0"/>
                </a:moveTo>
                <a:lnTo>
                  <a:pt x="6662120" y="0"/>
                </a:lnTo>
                <a:lnTo>
                  <a:pt x="6662120" y="6516764"/>
                </a:lnTo>
                <a:lnTo>
                  <a:pt x="0" y="6516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144000" y="2342318"/>
            <a:ext cx="6662119" cy="6516764"/>
          </a:xfrm>
          <a:custGeom>
            <a:avLst/>
            <a:gdLst/>
            <a:ahLst/>
            <a:cxnLst/>
            <a:rect l="l" t="t" r="r" b="b"/>
            <a:pathLst>
              <a:path w="6662119" h="6516764">
                <a:moveTo>
                  <a:pt x="0" y="0"/>
                </a:moveTo>
                <a:lnTo>
                  <a:pt x="6662119" y="0"/>
                </a:lnTo>
                <a:lnTo>
                  <a:pt x="6662119" y="6516764"/>
                </a:lnTo>
                <a:lnTo>
                  <a:pt x="0" y="6516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2931808" y="2640135"/>
            <a:ext cx="4759898" cy="5921129"/>
          </a:xfrm>
          <a:custGeom>
            <a:avLst/>
            <a:gdLst/>
            <a:ahLst/>
            <a:cxnLst/>
            <a:rect l="l" t="t" r="r" b="b"/>
            <a:pathLst>
              <a:path w="4759898" h="5921129">
                <a:moveTo>
                  <a:pt x="0" y="0"/>
                </a:moveTo>
                <a:lnTo>
                  <a:pt x="4759898" y="0"/>
                </a:lnTo>
                <a:lnTo>
                  <a:pt x="4759898" y="5921130"/>
                </a:lnTo>
                <a:lnTo>
                  <a:pt x="0" y="5921130"/>
                </a:lnTo>
                <a:lnTo>
                  <a:pt x="0" y="0"/>
                </a:lnTo>
                <a:close/>
              </a:path>
            </a:pathLst>
          </a:custGeom>
          <a:blipFill>
            <a:blip r:embed="rId4"/>
            <a:stretch>
              <a:fillRect/>
            </a:stretch>
          </a:blipFill>
        </p:spPr>
      </p:sp>
      <p:sp>
        <p:nvSpPr>
          <p:cNvPr id="5" name="Freeform 5"/>
          <p:cNvSpPr/>
          <p:nvPr/>
        </p:nvSpPr>
        <p:spPr>
          <a:xfrm>
            <a:off x="10209693" y="2640135"/>
            <a:ext cx="4607796" cy="5921129"/>
          </a:xfrm>
          <a:custGeom>
            <a:avLst/>
            <a:gdLst/>
            <a:ahLst/>
            <a:cxnLst/>
            <a:rect l="l" t="t" r="r" b="b"/>
            <a:pathLst>
              <a:path w="4607796" h="5921129">
                <a:moveTo>
                  <a:pt x="0" y="0"/>
                </a:moveTo>
                <a:lnTo>
                  <a:pt x="4607796" y="0"/>
                </a:lnTo>
                <a:lnTo>
                  <a:pt x="4607796" y="5921130"/>
                </a:lnTo>
                <a:lnTo>
                  <a:pt x="0" y="5921130"/>
                </a:lnTo>
                <a:lnTo>
                  <a:pt x="0" y="0"/>
                </a:lnTo>
                <a:close/>
              </a:path>
            </a:pathLst>
          </a:custGeom>
          <a:blipFill>
            <a:blip r:embed="rId5"/>
            <a:stretch>
              <a:fillRect/>
            </a:stretch>
          </a:blipFill>
        </p:spPr>
      </p:sp>
      <p:sp>
        <p:nvSpPr>
          <p:cNvPr id="6" name="TextBox 6"/>
          <p:cNvSpPr txBox="1"/>
          <p:nvPr/>
        </p:nvSpPr>
        <p:spPr>
          <a:xfrm>
            <a:off x="2341177" y="1028700"/>
            <a:ext cx="9883752" cy="835025"/>
          </a:xfrm>
          <a:prstGeom prst="rect">
            <a:avLst/>
          </a:prstGeom>
        </p:spPr>
        <p:txBody>
          <a:bodyPr lIns="0" tIns="0" rIns="0" bIns="0" rtlCol="0" anchor="t">
            <a:spAutoFit/>
          </a:bodyPr>
          <a:lstStyle/>
          <a:p>
            <a:pPr>
              <a:lnSpc>
                <a:spcPts val="5499"/>
              </a:lnSpc>
            </a:pPr>
            <a:r>
              <a:rPr lang="en-US" sz="5499">
                <a:solidFill>
                  <a:srgbClr val="545454"/>
                </a:solidFill>
                <a:latin typeface="Times New Roman"/>
              </a:rPr>
              <a:t>Hatay, Defne Çadırkent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TextBox 2"/>
          <p:cNvSpPr txBox="1"/>
          <p:nvPr/>
        </p:nvSpPr>
        <p:spPr>
          <a:xfrm>
            <a:off x="2682545" y="1260100"/>
            <a:ext cx="10058400" cy="835025"/>
          </a:xfrm>
          <a:prstGeom prst="rect">
            <a:avLst/>
          </a:prstGeom>
        </p:spPr>
        <p:txBody>
          <a:bodyPr lIns="0" tIns="0" rIns="0" bIns="0" rtlCol="0" anchor="t">
            <a:spAutoFit/>
          </a:bodyPr>
          <a:lstStyle/>
          <a:p>
            <a:pPr>
              <a:lnSpc>
                <a:spcPts val="5499"/>
              </a:lnSpc>
            </a:pPr>
            <a:r>
              <a:rPr lang="en-US" sz="5499">
                <a:solidFill>
                  <a:srgbClr val="545454"/>
                </a:solidFill>
                <a:latin typeface="Times New Roman"/>
              </a:rPr>
              <a:t>Sonuç ve Öneriler</a:t>
            </a:r>
          </a:p>
        </p:txBody>
      </p:sp>
      <p:sp>
        <p:nvSpPr>
          <p:cNvPr id="3" name="TextBox 3"/>
          <p:cNvSpPr txBox="1"/>
          <p:nvPr/>
        </p:nvSpPr>
        <p:spPr>
          <a:xfrm>
            <a:off x="2682545" y="2987195"/>
            <a:ext cx="12922910" cy="5006975"/>
          </a:xfrm>
          <a:prstGeom prst="rect">
            <a:avLst/>
          </a:prstGeom>
        </p:spPr>
        <p:txBody>
          <a:bodyPr lIns="0" tIns="0" rIns="0" bIns="0" rtlCol="0" anchor="t">
            <a:spAutoFit/>
          </a:bodyPr>
          <a:lstStyle/>
          <a:p>
            <a:pPr algn="just">
              <a:lnSpc>
                <a:spcPts val="4900"/>
              </a:lnSpc>
            </a:pPr>
            <a:endParaRPr/>
          </a:p>
          <a:p>
            <a:pPr algn="just">
              <a:lnSpc>
                <a:spcPts val="4900"/>
              </a:lnSpc>
            </a:pPr>
            <a:r>
              <a:rPr lang="en-US" sz="3500">
                <a:solidFill>
                  <a:srgbClr val="545454"/>
                </a:solidFill>
                <a:latin typeface="Times New Roman"/>
              </a:rPr>
              <a:t>•Kütüphaneler, bilgiye erişimi teşvik ederek eğitim fırsatları sunar ve bireylerin kişisel gelişimini destekler. Aynı zamanda, farklı bakış açılarını keşfetme imkanı sağlayarak hoşgörü ve anlayışın gelişimine katkıda bulunur. Bu nedenle, kütüphaneler sadece bilgi deposu olmanın ötesine geçerek toplumsal dönüşümün ve ilerlemenin önemli bir aracı haline gelir.</a:t>
            </a:r>
          </a:p>
          <a:p>
            <a:pPr algn="ctr">
              <a:lnSpc>
                <a:spcPts val="4900"/>
              </a:lnSpc>
            </a:pPr>
            <a:endParaRPr lang="en-US" sz="3500">
              <a:solidFill>
                <a:srgbClr val="545454"/>
              </a:solidFill>
              <a:latin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TextBox 2"/>
          <p:cNvSpPr txBox="1"/>
          <p:nvPr/>
        </p:nvSpPr>
        <p:spPr>
          <a:xfrm>
            <a:off x="2682545" y="1928860"/>
            <a:ext cx="12922910" cy="6864350"/>
          </a:xfrm>
          <a:prstGeom prst="rect">
            <a:avLst/>
          </a:prstGeom>
        </p:spPr>
        <p:txBody>
          <a:bodyPr lIns="0" tIns="0" rIns="0" bIns="0" rtlCol="0" anchor="t">
            <a:spAutoFit/>
          </a:bodyPr>
          <a:lstStyle/>
          <a:p>
            <a:pPr algn="just">
              <a:lnSpc>
                <a:spcPts val="4900"/>
              </a:lnSpc>
            </a:pPr>
            <a:endParaRPr/>
          </a:p>
          <a:p>
            <a:pPr algn="just">
              <a:lnSpc>
                <a:spcPts val="4900"/>
              </a:lnSpc>
            </a:pPr>
            <a:r>
              <a:rPr lang="en-US" sz="3500">
                <a:solidFill>
                  <a:srgbClr val="545454"/>
                </a:solidFill>
                <a:latin typeface="Times New Roman"/>
              </a:rPr>
              <a:t>•Yaşanılan 6 Şubat depreminden kısa bir süre sonra kütüphaneciliğe yeni bir bakış açısı kazandırılarak yaşamdan ve yaşam içindeki ihtiyaçlardan eksik kalan insanlara eşitlik ve kapsayıcılık ilkesiyle hizmet götürülmüştür. Bu hizmetler deprem bölgesindeki halk için hem rehabilite edici hem de travma sonrası hayata dönme noktasında destek sağlamıştır. Çadırkentlerde hizmet veren kütüphaneler kriz zamanındaki iş birliğini güçlendirmiş ve bütüncül bir anlayışla bölgede depremden etkilenen insanlara destek olmuştur.</a:t>
            </a:r>
          </a:p>
          <a:p>
            <a:pPr algn="ctr">
              <a:lnSpc>
                <a:spcPts val="4900"/>
              </a:lnSpc>
            </a:pPr>
            <a:endParaRPr lang="en-US" sz="3500">
              <a:solidFill>
                <a:srgbClr val="545454"/>
              </a:solidFill>
              <a:latin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TextBox 2"/>
          <p:cNvSpPr txBox="1"/>
          <p:nvPr/>
        </p:nvSpPr>
        <p:spPr>
          <a:xfrm>
            <a:off x="2379742" y="895350"/>
            <a:ext cx="13528517" cy="8093075"/>
          </a:xfrm>
          <a:prstGeom prst="rect">
            <a:avLst/>
          </a:prstGeom>
        </p:spPr>
        <p:txBody>
          <a:bodyPr lIns="0" tIns="0" rIns="0" bIns="0" rtlCol="0" anchor="t">
            <a:spAutoFit/>
          </a:bodyPr>
          <a:lstStyle/>
          <a:p>
            <a:pPr algn="just">
              <a:lnSpc>
                <a:spcPts val="4899"/>
              </a:lnSpc>
            </a:pPr>
            <a:r>
              <a:rPr lang="en-US" sz="3499">
                <a:solidFill>
                  <a:srgbClr val="545454"/>
                </a:solidFill>
                <a:latin typeface="Times New Roman"/>
              </a:rPr>
              <a:t>•Ülkemizde farklı toplumların bir araya gelerek oluşturduğu yaşam alanları bulunmaktadır. Bu çeşitlilik, kurumların kapsayıcı bir hizmet vermesini gerektirmektedir. Dil, din, ırk, cinsiyet ve yaşam anlayışlarının farklılığına saygı gösteren etik anlayışı benimsemek, kapsayıcı hizmet vermenin en önemli şartlarındandır. Toplumsal bir ilerleme bu şekilde bir kapsayıcılıkla mümkündür.</a:t>
            </a:r>
          </a:p>
          <a:p>
            <a:pPr algn="just">
              <a:lnSpc>
                <a:spcPts val="4899"/>
              </a:lnSpc>
            </a:pPr>
            <a:r>
              <a:rPr lang="en-US" sz="3499">
                <a:solidFill>
                  <a:srgbClr val="545454"/>
                </a:solidFill>
                <a:latin typeface="Times New Roman"/>
              </a:rPr>
              <a:t>•Bölgedeki etnik farklılıklar göz önünde bulundurularak hizmet vermeye giden personelin gerekli eğitim ve donanıma sahip olması verilecek hizmetin niteliğini büyük ölçüde etkileyecektir.</a:t>
            </a:r>
          </a:p>
          <a:p>
            <a:pPr algn="just">
              <a:lnSpc>
                <a:spcPts val="4899"/>
              </a:lnSpc>
            </a:pPr>
            <a:r>
              <a:rPr lang="en-US" sz="3499">
                <a:solidFill>
                  <a:srgbClr val="545454"/>
                </a:solidFill>
                <a:latin typeface="Times New Roman"/>
              </a:rPr>
              <a:t>•Bölgelerin demografik ve kültürel yapılarının farklı olmasından dolayı bölgedeki ihtiyaca göre personel planlaması yapılması hizmet kalitesini etkileyecektir.</a:t>
            </a:r>
          </a:p>
          <a:p>
            <a:pPr algn="just">
              <a:lnSpc>
                <a:spcPts val="4899"/>
              </a:lnSpc>
            </a:pPr>
            <a:endParaRPr lang="en-US" sz="3499">
              <a:solidFill>
                <a:srgbClr val="545454"/>
              </a:solidFill>
              <a:latin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TextBox 2"/>
          <p:cNvSpPr txBox="1"/>
          <p:nvPr/>
        </p:nvSpPr>
        <p:spPr>
          <a:xfrm>
            <a:off x="2379742" y="1857765"/>
            <a:ext cx="13966846" cy="4975145"/>
          </a:xfrm>
          <a:prstGeom prst="rect">
            <a:avLst/>
          </a:prstGeom>
        </p:spPr>
        <p:txBody>
          <a:bodyPr lIns="0" tIns="0" rIns="0" bIns="0" rtlCol="0" anchor="t">
            <a:spAutoFit/>
          </a:bodyPr>
          <a:lstStyle/>
          <a:p>
            <a:pPr algn="just">
              <a:lnSpc>
                <a:spcPts val="4900"/>
              </a:lnSpc>
            </a:pPr>
            <a:r>
              <a:rPr lang="en-US" sz="3500" dirty="0">
                <a:solidFill>
                  <a:srgbClr val="545454"/>
                </a:solidFill>
                <a:latin typeface="Times New Roman"/>
              </a:rPr>
              <a:t>•</a:t>
            </a:r>
            <a:r>
              <a:rPr lang="en-US" sz="3500" dirty="0" err="1">
                <a:solidFill>
                  <a:srgbClr val="545454"/>
                </a:solidFill>
                <a:latin typeface="Times New Roman"/>
              </a:rPr>
              <a:t>Doğal</a:t>
            </a:r>
            <a:r>
              <a:rPr lang="en-US" sz="3500" dirty="0">
                <a:solidFill>
                  <a:srgbClr val="545454"/>
                </a:solidFill>
                <a:latin typeface="Times New Roman"/>
              </a:rPr>
              <a:t> </a:t>
            </a:r>
            <a:r>
              <a:rPr lang="en-US" sz="3500" dirty="0" err="1">
                <a:solidFill>
                  <a:srgbClr val="545454"/>
                </a:solidFill>
                <a:latin typeface="Times New Roman"/>
              </a:rPr>
              <a:t>bir</a:t>
            </a:r>
            <a:r>
              <a:rPr lang="en-US" sz="3500" dirty="0">
                <a:solidFill>
                  <a:srgbClr val="545454"/>
                </a:solidFill>
                <a:latin typeface="Times New Roman"/>
              </a:rPr>
              <a:t> </a:t>
            </a:r>
            <a:r>
              <a:rPr lang="en-US" sz="3500" dirty="0" err="1">
                <a:solidFill>
                  <a:srgbClr val="545454"/>
                </a:solidFill>
                <a:latin typeface="Times New Roman"/>
              </a:rPr>
              <a:t>afet</a:t>
            </a:r>
            <a:r>
              <a:rPr lang="en-US" sz="3500" dirty="0">
                <a:solidFill>
                  <a:srgbClr val="545454"/>
                </a:solidFill>
                <a:latin typeface="Times New Roman"/>
              </a:rPr>
              <a:t> </a:t>
            </a:r>
            <a:r>
              <a:rPr lang="en-US" sz="3500" dirty="0" err="1">
                <a:solidFill>
                  <a:srgbClr val="545454"/>
                </a:solidFill>
                <a:latin typeface="Times New Roman"/>
              </a:rPr>
              <a:t>sonucunda</a:t>
            </a:r>
            <a:r>
              <a:rPr lang="en-US" sz="3500" dirty="0">
                <a:solidFill>
                  <a:srgbClr val="545454"/>
                </a:solidFill>
                <a:latin typeface="Times New Roman"/>
              </a:rPr>
              <a:t> </a:t>
            </a:r>
            <a:r>
              <a:rPr lang="en-US" sz="3500" dirty="0" err="1">
                <a:solidFill>
                  <a:srgbClr val="545454"/>
                </a:solidFill>
                <a:latin typeface="Times New Roman"/>
              </a:rPr>
              <a:t>psikolojik</a:t>
            </a:r>
            <a:r>
              <a:rPr lang="en-US" sz="3500" dirty="0">
                <a:solidFill>
                  <a:srgbClr val="545454"/>
                </a:solidFill>
                <a:latin typeface="Times New Roman"/>
              </a:rPr>
              <a:t> </a:t>
            </a:r>
            <a:r>
              <a:rPr lang="en-US" sz="3500" dirty="0" err="1">
                <a:solidFill>
                  <a:srgbClr val="545454"/>
                </a:solidFill>
                <a:latin typeface="Times New Roman"/>
              </a:rPr>
              <a:t>sorunları</a:t>
            </a:r>
            <a:r>
              <a:rPr lang="en-US" sz="3500" dirty="0">
                <a:solidFill>
                  <a:srgbClr val="545454"/>
                </a:solidFill>
                <a:latin typeface="Times New Roman"/>
              </a:rPr>
              <a:t> </a:t>
            </a:r>
            <a:r>
              <a:rPr lang="en-US" sz="3500" dirty="0" err="1">
                <a:solidFill>
                  <a:srgbClr val="545454"/>
                </a:solidFill>
                <a:latin typeface="Times New Roman"/>
              </a:rPr>
              <a:t>olan</a:t>
            </a:r>
            <a:r>
              <a:rPr lang="en-US" sz="3500" dirty="0">
                <a:solidFill>
                  <a:srgbClr val="545454"/>
                </a:solidFill>
                <a:latin typeface="Times New Roman"/>
              </a:rPr>
              <a:t> </a:t>
            </a:r>
            <a:r>
              <a:rPr lang="en-US" sz="3500" dirty="0" err="1">
                <a:solidFill>
                  <a:srgbClr val="545454"/>
                </a:solidFill>
                <a:latin typeface="Times New Roman"/>
              </a:rPr>
              <a:t>dezavantajlı</a:t>
            </a:r>
            <a:r>
              <a:rPr lang="en-US" sz="3500" dirty="0">
                <a:solidFill>
                  <a:srgbClr val="545454"/>
                </a:solidFill>
                <a:latin typeface="Times New Roman"/>
              </a:rPr>
              <a:t> </a:t>
            </a:r>
            <a:r>
              <a:rPr lang="en-US" sz="3500" dirty="0" err="1">
                <a:solidFill>
                  <a:srgbClr val="545454"/>
                </a:solidFill>
                <a:latin typeface="Times New Roman"/>
              </a:rPr>
              <a:t>gruplar</a:t>
            </a:r>
            <a:r>
              <a:rPr lang="en-US" sz="3500" dirty="0">
                <a:solidFill>
                  <a:srgbClr val="545454"/>
                </a:solidFill>
                <a:latin typeface="Times New Roman"/>
              </a:rPr>
              <a:t> </a:t>
            </a:r>
            <a:r>
              <a:rPr lang="en-US" sz="3500" dirty="0" err="1">
                <a:solidFill>
                  <a:srgbClr val="545454"/>
                </a:solidFill>
                <a:latin typeface="Times New Roman"/>
              </a:rPr>
              <a:t>için</a:t>
            </a:r>
            <a:r>
              <a:rPr lang="en-US" sz="3500" dirty="0">
                <a:solidFill>
                  <a:srgbClr val="545454"/>
                </a:solidFill>
                <a:latin typeface="Times New Roman"/>
              </a:rPr>
              <a:t> </a:t>
            </a:r>
            <a:r>
              <a:rPr lang="en-US" sz="3500" dirty="0" err="1">
                <a:solidFill>
                  <a:srgbClr val="545454"/>
                </a:solidFill>
                <a:latin typeface="Times New Roman"/>
              </a:rPr>
              <a:t>hizmet</a:t>
            </a:r>
            <a:r>
              <a:rPr lang="en-US" sz="3500" dirty="0">
                <a:solidFill>
                  <a:srgbClr val="545454"/>
                </a:solidFill>
                <a:latin typeface="Times New Roman"/>
              </a:rPr>
              <a:t> </a:t>
            </a:r>
            <a:r>
              <a:rPr lang="en-US" sz="3500" dirty="0" err="1">
                <a:solidFill>
                  <a:srgbClr val="545454"/>
                </a:solidFill>
                <a:latin typeface="Times New Roman"/>
              </a:rPr>
              <a:t>veren</a:t>
            </a:r>
            <a:r>
              <a:rPr lang="en-US" sz="3500" dirty="0">
                <a:solidFill>
                  <a:srgbClr val="545454"/>
                </a:solidFill>
                <a:latin typeface="Times New Roman"/>
              </a:rPr>
              <a:t> </a:t>
            </a:r>
            <a:r>
              <a:rPr lang="en-US" sz="3500" dirty="0" err="1">
                <a:solidFill>
                  <a:srgbClr val="545454"/>
                </a:solidFill>
                <a:latin typeface="Times New Roman"/>
              </a:rPr>
              <a:t>personelin</a:t>
            </a:r>
            <a:r>
              <a:rPr lang="en-US" sz="3500" dirty="0">
                <a:solidFill>
                  <a:srgbClr val="545454"/>
                </a:solidFill>
                <a:latin typeface="Times New Roman"/>
              </a:rPr>
              <a:t> </a:t>
            </a:r>
            <a:r>
              <a:rPr lang="en-US" sz="3500" dirty="0" err="1">
                <a:solidFill>
                  <a:srgbClr val="545454"/>
                </a:solidFill>
                <a:latin typeface="Times New Roman"/>
              </a:rPr>
              <a:t>yeterli</a:t>
            </a:r>
            <a:r>
              <a:rPr lang="en-US" sz="3500" dirty="0">
                <a:solidFill>
                  <a:srgbClr val="545454"/>
                </a:solidFill>
                <a:latin typeface="Times New Roman"/>
              </a:rPr>
              <a:t> </a:t>
            </a:r>
            <a:r>
              <a:rPr lang="en-US" sz="3500" dirty="0" err="1">
                <a:solidFill>
                  <a:srgbClr val="545454"/>
                </a:solidFill>
                <a:latin typeface="Times New Roman"/>
              </a:rPr>
              <a:t>bir</a:t>
            </a:r>
            <a:r>
              <a:rPr lang="en-US" sz="3500" dirty="0">
                <a:solidFill>
                  <a:srgbClr val="545454"/>
                </a:solidFill>
                <a:latin typeface="Times New Roman"/>
              </a:rPr>
              <a:t> </a:t>
            </a:r>
            <a:r>
              <a:rPr lang="en-US" sz="3500" dirty="0" err="1">
                <a:solidFill>
                  <a:srgbClr val="545454"/>
                </a:solidFill>
                <a:latin typeface="Times New Roman"/>
              </a:rPr>
              <a:t>disipline</a:t>
            </a:r>
            <a:r>
              <a:rPr lang="en-US" sz="3500" dirty="0">
                <a:solidFill>
                  <a:srgbClr val="545454"/>
                </a:solidFill>
                <a:latin typeface="Times New Roman"/>
              </a:rPr>
              <a:t> </a:t>
            </a:r>
            <a:r>
              <a:rPr lang="en-US" sz="3500" dirty="0" err="1">
                <a:solidFill>
                  <a:srgbClr val="545454"/>
                </a:solidFill>
                <a:latin typeface="Times New Roman"/>
              </a:rPr>
              <a:t>sahip</a:t>
            </a:r>
            <a:r>
              <a:rPr lang="en-US" sz="3500" dirty="0">
                <a:solidFill>
                  <a:srgbClr val="545454"/>
                </a:solidFill>
                <a:latin typeface="Times New Roman"/>
              </a:rPr>
              <a:t> </a:t>
            </a:r>
            <a:r>
              <a:rPr lang="en-US" sz="3500" dirty="0" err="1">
                <a:solidFill>
                  <a:srgbClr val="545454"/>
                </a:solidFill>
                <a:latin typeface="Times New Roman"/>
              </a:rPr>
              <a:t>olması</a:t>
            </a:r>
            <a:r>
              <a:rPr lang="en-US" sz="3500" dirty="0">
                <a:solidFill>
                  <a:srgbClr val="545454"/>
                </a:solidFill>
                <a:latin typeface="Times New Roman"/>
              </a:rPr>
              <a:t> </a:t>
            </a:r>
            <a:r>
              <a:rPr lang="en-US" sz="3500" dirty="0" err="1">
                <a:solidFill>
                  <a:srgbClr val="545454"/>
                </a:solidFill>
                <a:latin typeface="Times New Roman"/>
              </a:rPr>
              <a:t>hizmet</a:t>
            </a:r>
            <a:r>
              <a:rPr lang="en-US" sz="3500" dirty="0">
                <a:solidFill>
                  <a:srgbClr val="545454"/>
                </a:solidFill>
                <a:latin typeface="Times New Roman"/>
              </a:rPr>
              <a:t> </a:t>
            </a:r>
            <a:r>
              <a:rPr lang="en-US" sz="3500" dirty="0" err="1">
                <a:solidFill>
                  <a:srgbClr val="545454"/>
                </a:solidFill>
                <a:latin typeface="Times New Roman"/>
              </a:rPr>
              <a:t>anında</a:t>
            </a:r>
            <a:r>
              <a:rPr lang="en-US" sz="3500" dirty="0">
                <a:solidFill>
                  <a:srgbClr val="545454"/>
                </a:solidFill>
                <a:latin typeface="Times New Roman"/>
              </a:rPr>
              <a:t> </a:t>
            </a:r>
            <a:r>
              <a:rPr lang="en-US" sz="3500" dirty="0" err="1">
                <a:solidFill>
                  <a:srgbClr val="545454"/>
                </a:solidFill>
                <a:latin typeface="Times New Roman"/>
              </a:rPr>
              <a:t>yaşanabilecek</a:t>
            </a:r>
            <a:r>
              <a:rPr lang="en-US" sz="3500" dirty="0">
                <a:solidFill>
                  <a:srgbClr val="545454"/>
                </a:solidFill>
                <a:latin typeface="Times New Roman"/>
              </a:rPr>
              <a:t> </a:t>
            </a:r>
            <a:r>
              <a:rPr lang="en-US" sz="3500" dirty="0" err="1">
                <a:solidFill>
                  <a:srgbClr val="545454"/>
                </a:solidFill>
                <a:latin typeface="Times New Roman"/>
              </a:rPr>
              <a:t>olası</a:t>
            </a:r>
            <a:r>
              <a:rPr lang="en-US" sz="3500" dirty="0">
                <a:solidFill>
                  <a:srgbClr val="545454"/>
                </a:solidFill>
                <a:latin typeface="Times New Roman"/>
              </a:rPr>
              <a:t> </a:t>
            </a:r>
            <a:r>
              <a:rPr lang="en-US" sz="3500" dirty="0" err="1">
                <a:solidFill>
                  <a:srgbClr val="545454"/>
                </a:solidFill>
                <a:latin typeface="Times New Roman"/>
              </a:rPr>
              <a:t>sorunlara</a:t>
            </a:r>
            <a:r>
              <a:rPr lang="en-US" sz="3500" dirty="0">
                <a:solidFill>
                  <a:srgbClr val="545454"/>
                </a:solidFill>
                <a:latin typeface="Times New Roman"/>
              </a:rPr>
              <a:t> </a:t>
            </a:r>
            <a:r>
              <a:rPr lang="en-US" sz="3500" dirty="0" err="1">
                <a:solidFill>
                  <a:srgbClr val="545454"/>
                </a:solidFill>
                <a:latin typeface="Times New Roman"/>
              </a:rPr>
              <a:t>müdahale</a:t>
            </a:r>
            <a:r>
              <a:rPr lang="en-US" sz="3500" dirty="0">
                <a:solidFill>
                  <a:srgbClr val="545454"/>
                </a:solidFill>
                <a:latin typeface="Times New Roman"/>
              </a:rPr>
              <a:t> </a:t>
            </a:r>
            <a:r>
              <a:rPr lang="en-US" sz="3500" dirty="0" err="1">
                <a:solidFill>
                  <a:srgbClr val="545454"/>
                </a:solidFill>
                <a:latin typeface="Times New Roman"/>
              </a:rPr>
              <a:t>etmesinde</a:t>
            </a:r>
            <a:r>
              <a:rPr lang="en-US" sz="3500" dirty="0">
                <a:solidFill>
                  <a:srgbClr val="545454"/>
                </a:solidFill>
                <a:latin typeface="Times New Roman"/>
              </a:rPr>
              <a:t> </a:t>
            </a:r>
            <a:r>
              <a:rPr lang="en-US" sz="3500" dirty="0" err="1">
                <a:solidFill>
                  <a:srgbClr val="545454"/>
                </a:solidFill>
                <a:latin typeface="Times New Roman"/>
              </a:rPr>
              <a:t>yararlı</a:t>
            </a:r>
            <a:r>
              <a:rPr lang="en-US" sz="3500" dirty="0">
                <a:solidFill>
                  <a:srgbClr val="545454"/>
                </a:solidFill>
                <a:latin typeface="Times New Roman"/>
              </a:rPr>
              <a:t> </a:t>
            </a:r>
            <a:r>
              <a:rPr lang="en-US" sz="3500" dirty="0" err="1">
                <a:solidFill>
                  <a:srgbClr val="545454"/>
                </a:solidFill>
                <a:latin typeface="Times New Roman"/>
              </a:rPr>
              <a:t>olacaktır</a:t>
            </a:r>
            <a:r>
              <a:rPr lang="en-US" sz="3500" dirty="0">
                <a:solidFill>
                  <a:srgbClr val="545454"/>
                </a:solidFill>
                <a:latin typeface="Times New Roman"/>
              </a:rPr>
              <a:t>.</a:t>
            </a:r>
          </a:p>
          <a:p>
            <a:pPr algn="just">
              <a:lnSpc>
                <a:spcPts val="4900"/>
              </a:lnSpc>
            </a:pPr>
            <a:r>
              <a:rPr lang="en-US" sz="3500" dirty="0">
                <a:solidFill>
                  <a:srgbClr val="545454"/>
                </a:solidFill>
                <a:latin typeface="Times New Roman"/>
              </a:rPr>
              <a:t>•</a:t>
            </a:r>
            <a:r>
              <a:rPr lang="en-US" sz="3500" dirty="0" err="1">
                <a:solidFill>
                  <a:srgbClr val="545454"/>
                </a:solidFill>
                <a:latin typeface="Times New Roman"/>
              </a:rPr>
              <a:t>Bölgede</a:t>
            </a:r>
            <a:r>
              <a:rPr lang="en-US" sz="3500" dirty="0">
                <a:solidFill>
                  <a:srgbClr val="545454"/>
                </a:solidFill>
                <a:latin typeface="Times New Roman"/>
              </a:rPr>
              <a:t> </a:t>
            </a:r>
            <a:r>
              <a:rPr lang="en-US" sz="3500" dirty="0" err="1">
                <a:solidFill>
                  <a:srgbClr val="545454"/>
                </a:solidFill>
                <a:latin typeface="Times New Roman"/>
              </a:rPr>
              <a:t>yaşayan</a:t>
            </a:r>
            <a:r>
              <a:rPr lang="en-US" sz="3500" dirty="0">
                <a:solidFill>
                  <a:srgbClr val="545454"/>
                </a:solidFill>
                <a:latin typeface="Times New Roman"/>
              </a:rPr>
              <a:t> </a:t>
            </a:r>
            <a:r>
              <a:rPr lang="en-US" sz="3500" dirty="0" err="1">
                <a:solidFill>
                  <a:srgbClr val="545454"/>
                </a:solidFill>
                <a:latin typeface="Times New Roman"/>
              </a:rPr>
              <a:t>insanların</a:t>
            </a:r>
            <a:r>
              <a:rPr lang="en-US" sz="3500" dirty="0">
                <a:solidFill>
                  <a:srgbClr val="545454"/>
                </a:solidFill>
                <a:latin typeface="Times New Roman"/>
              </a:rPr>
              <a:t> </a:t>
            </a:r>
            <a:r>
              <a:rPr lang="en-US" sz="3500" dirty="0" err="1">
                <a:solidFill>
                  <a:srgbClr val="545454"/>
                </a:solidFill>
                <a:latin typeface="Times New Roman"/>
              </a:rPr>
              <a:t>süreç</a:t>
            </a:r>
            <a:r>
              <a:rPr lang="en-US" sz="3500" dirty="0">
                <a:solidFill>
                  <a:srgbClr val="545454"/>
                </a:solidFill>
                <a:latin typeface="Times New Roman"/>
              </a:rPr>
              <a:t> </a:t>
            </a:r>
            <a:r>
              <a:rPr lang="en-US" sz="3500" dirty="0" err="1">
                <a:solidFill>
                  <a:srgbClr val="545454"/>
                </a:solidFill>
                <a:latin typeface="Times New Roman"/>
              </a:rPr>
              <a:t>boyunca</a:t>
            </a:r>
            <a:r>
              <a:rPr lang="en-US" sz="3500" dirty="0">
                <a:solidFill>
                  <a:srgbClr val="545454"/>
                </a:solidFill>
                <a:latin typeface="Times New Roman"/>
              </a:rPr>
              <a:t> </a:t>
            </a:r>
            <a:r>
              <a:rPr lang="en-US" sz="3500" dirty="0" err="1">
                <a:solidFill>
                  <a:srgbClr val="545454"/>
                </a:solidFill>
                <a:latin typeface="Times New Roman"/>
              </a:rPr>
              <a:t>benimseyeceği</a:t>
            </a:r>
            <a:r>
              <a:rPr lang="en-US" sz="3500" dirty="0">
                <a:solidFill>
                  <a:srgbClr val="545454"/>
                </a:solidFill>
                <a:latin typeface="Times New Roman"/>
              </a:rPr>
              <a:t> </a:t>
            </a:r>
            <a:r>
              <a:rPr lang="en-US" sz="3500" dirty="0" err="1">
                <a:solidFill>
                  <a:srgbClr val="545454"/>
                </a:solidFill>
                <a:latin typeface="Times New Roman"/>
              </a:rPr>
              <a:t>yaklaşımlar</a:t>
            </a:r>
            <a:r>
              <a:rPr lang="en-US" sz="3500" dirty="0">
                <a:solidFill>
                  <a:srgbClr val="545454"/>
                </a:solidFill>
                <a:latin typeface="Times New Roman"/>
              </a:rPr>
              <a:t> </a:t>
            </a:r>
            <a:r>
              <a:rPr lang="en-US" sz="3500" dirty="0" err="1">
                <a:solidFill>
                  <a:srgbClr val="545454"/>
                </a:solidFill>
                <a:latin typeface="Times New Roman"/>
              </a:rPr>
              <a:t>farklılık</a:t>
            </a:r>
            <a:r>
              <a:rPr lang="en-US" sz="3500" dirty="0">
                <a:solidFill>
                  <a:srgbClr val="545454"/>
                </a:solidFill>
                <a:latin typeface="Times New Roman"/>
              </a:rPr>
              <a:t> </a:t>
            </a:r>
            <a:r>
              <a:rPr lang="en-US" sz="3500" dirty="0" err="1">
                <a:solidFill>
                  <a:srgbClr val="545454"/>
                </a:solidFill>
                <a:latin typeface="Times New Roman"/>
              </a:rPr>
              <a:t>göstereceği</a:t>
            </a:r>
            <a:r>
              <a:rPr lang="en-US" sz="3500" dirty="0">
                <a:solidFill>
                  <a:srgbClr val="545454"/>
                </a:solidFill>
                <a:latin typeface="Times New Roman"/>
              </a:rPr>
              <a:t> </a:t>
            </a:r>
            <a:r>
              <a:rPr lang="en-US" sz="3500" dirty="0" err="1">
                <a:solidFill>
                  <a:srgbClr val="545454"/>
                </a:solidFill>
                <a:latin typeface="Times New Roman"/>
              </a:rPr>
              <a:t>için</a:t>
            </a:r>
            <a:r>
              <a:rPr lang="en-US" sz="3500" dirty="0">
                <a:solidFill>
                  <a:srgbClr val="545454"/>
                </a:solidFill>
                <a:latin typeface="Times New Roman"/>
              </a:rPr>
              <a:t> </a:t>
            </a:r>
            <a:r>
              <a:rPr lang="en-US" sz="3500" dirty="0" err="1">
                <a:solidFill>
                  <a:srgbClr val="545454"/>
                </a:solidFill>
                <a:latin typeface="Times New Roman"/>
              </a:rPr>
              <a:t>görevli</a:t>
            </a:r>
            <a:r>
              <a:rPr lang="en-US" sz="3500" dirty="0">
                <a:solidFill>
                  <a:srgbClr val="545454"/>
                </a:solidFill>
                <a:latin typeface="Times New Roman"/>
              </a:rPr>
              <a:t> </a:t>
            </a:r>
            <a:r>
              <a:rPr lang="en-US" sz="3500" dirty="0" err="1">
                <a:solidFill>
                  <a:srgbClr val="545454"/>
                </a:solidFill>
                <a:latin typeface="Times New Roman"/>
              </a:rPr>
              <a:t>personelin</a:t>
            </a:r>
            <a:r>
              <a:rPr lang="en-US" sz="3500" dirty="0">
                <a:solidFill>
                  <a:srgbClr val="545454"/>
                </a:solidFill>
                <a:latin typeface="Times New Roman"/>
              </a:rPr>
              <a:t> </a:t>
            </a:r>
            <a:r>
              <a:rPr lang="en-US" sz="3500" dirty="0" err="1">
                <a:solidFill>
                  <a:srgbClr val="545454"/>
                </a:solidFill>
                <a:latin typeface="Times New Roman"/>
              </a:rPr>
              <a:t>hoş</a:t>
            </a:r>
            <a:r>
              <a:rPr lang="en-US" sz="3500" dirty="0">
                <a:solidFill>
                  <a:srgbClr val="545454"/>
                </a:solidFill>
                <a:latin typeface="Times New Roman"/>
              </a:rPr>
              <a:t> </a:t>
            </a:r>
            <a:r>
              <a:rPr lang="en-US" sz="3500" dirty="0" err="1">
                <a:solidFill>
                  <a:srgbClr val="545454"/>
                </a:solidFill>
                <a:latin typeface="Times New Roman"/>
              </a:rPr>
              <a:t>görülü</a:t>
            </a:r>
            <a:r>
              <a:rPr lang="en-US" sz="3500" dirty="0">
                <a:solidFill>
                  <a:srgbClr val="545454"/>
                </a:solidFill>
                <a:latin typeface="Times New Roman"/>
              </a:rPr>
              <a:t>, </a:t>
            </a:r>
            <a:r>
              <a:rPr lang="en-US" sz="3500" dirty="0" err="1">
                <a:solidFill>
                  <a:srgbClr val="545454"/>
                </a:solidFill>
                <a:latin typeface="Times New Roman"/>
              </a:rPr>
              <a:t>anlayışlı</a:t>
            </a:r>
            <a:r>
              <a:rPr lang="en-US" sz="3500" dirty="0">
                <a:solidFill>
                  <a:srgbClr val="545454"/>
                </a:solidFill>
                <a:latin typeface="Times New Roman"/>
              </a:rPr>
              <a:t> </a:t>
            </a:r>
            <a:r>
              <a:rPr lang="en-US" sz="3500" dirty="0" err="1">
                <a:solidFill>
                  <a:srgbClr val="545454"/>
                </a:solidFill>
                <a:latin typeface="Times New Roman"/>
              </a:rPr>
              <a:t>ve</a:t>
            </a:r>
            <a:r>
              <a:rPr lang="en-US" sz="3500" dirty="0">
                <a:solidFill>
                  <a:srgbClr val="545454"/>
                </a:solidFill>
                <a:latin typeface="Times New Roman"/>
              </a:rPr>
              <a:t> </a:t>
            </a:r>
            <a:r>
              <a:rPr lang="en-US" sz="3500" dirty="0" err="1">
                <a:solidFill>
                  <a:srgbClr val="545454"/>
                </a:solidFill>
                <a:latin typeface="Times New Roman"/>
              </a:rPr>
              <a:t>sabırlı</a:t>
            </a:r>
            <a:r>
              <a:rPr lang="en-US" sz="3500" dirty="0">
                <a:solidFill>
                  <a:srgbClr val="545454"/>
                </a:solidFill>
                <a:latin typeface="Times New Roman"/>
              </a:rPr>
              <a:t> </a:t>
            </a:r>
            <a:r>
              <a:rPr lang="en-US" sz="3500" dirty="0" err="1">
                <a:solidFill>
                  <a:srgbClr val="545454"/>
                </a:solidFill>
                <a:latin typeface="Times New Roman"/>
              </a:rPr>
              <a:t>olması</a:t>
            </a:r>
            <a:r>
              <a:rPr lang="en-US" sz="3500" dirty="0">
                <a:solidFill>
                  <a:srgbClr val="545454"/>
                </a:solidFill>
                <a:latin typeface="Times New Roman"/>
              </a:rPr>
              <a:t> </a:t>
            </a:r>
            <a:r>
              <a:rPr lang="en-US" sz="3500" dirty="0" err="1">
                <a:solidFill>
                  <a:srgbClr val="545454"/>
                </a:solidFill>
                <a:latin typeface="Times New Roman"/>
              </a:rPr>
              <a:t>gerekmektedir</a:t>
            </a:r>
            <a:r>
              <a:rPr lang="en-US" sz="3500" dirty="0">
                <a:solidFill>
                  <a:srgbClr val="545454"/>
                </a:solidFill>
                <a:latin typeface="Times New Roman"/>
              </a:rPr>
              <a:t>.</a:t>
            </a:r>
          </a:p>
          <a:p>
            <a:pPr algn="just">
              <a:lnSpc>
                <a:spcPts val="4900"/>
              </a:lnSpc>
            </a:pPr>
            <a:endParaRPr lang="en-US" sz="3500" dirty="0">
              <a:solidFill>
                <a:srgbClr val="545454"/>
              </a:solidFill>
              <a:latin typeface="Times New Roman"/>
            </a:endParaRPr>
          </a:p>
          <a:p>
            <a:pPr algn="just">
              <a:lnSpc>
                <a:spcPts val="4900"/>
              </a:lnSpc>
            </a:pPr>
            <a:endParaRPr lang="en-US" sz="3500" dirty="0">
              <a:solidFill>
                <a:srgbClr val="545454"/>
              </a:solidFill>
              <a:latin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5F1"/>
        </a:solidFill>
        <a:effectLst/>
      </p:bgPr>
    </p:bg>
    <p:spTree>
      <p:nvGrpSpPr>
        <p:cNvPr id="1" name=""/>
        <p:cNvGrpSpPr/>
        <p:nvPr/>
      </p:nvGrpSpPr>
      <p:grpSpPr>
        <a:xfrm>
          <a:off x="0" y="0"/>
          <a:ext cx="0" cy="0"/>
          <a:chOff x="0" y="0"/>
          <a:chExt cx="0" cy="0"/>
        </a:xfrm>
      </p:grpSpPr>
      <p:sp>
        <p:nvSpPr>
          <p:cNvPr id="2" name="Freeform 2"/>
          <p:cNvSpPr/>
          <p:nvPr/>
        </p:nvSpPr>
        <p:spPr>
          <a:xfrm>
            <a:off x="1982165" y="1028700"/>
            <a:ext cx="14323671" cy="8229600"/>
          </a:xfrm>
          <a:custGeom>
            <a:avLst/>
            <a:gdLst/>
            <a:ahLst/>
            <a:cxnLst/>
            <a:rect l="l" t="t" r="r" b="b"/>
            <a:pathLst>
              <a:path w="14323671" h="8229600">
                <a:moveTo>
                  <a:pt x="0" y="0"/>
                </a:moveTo>
                <a:lnTo>
                  <a:pt x="14323670" y="0"/>
                </a:lnTo>
                <a:lnTo>
                  <a:pt x="14323670" y="8229600"/>
                </a:lnTo>
                <a:lnTo>
                  <a:pt x="0" y="822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474858" y="3764031"/>
            <a:ext cx="13338284" cy="3688714"/>
          </a:xfrm>
          <a:prstGeom prst="rect">
            <a:avLst/>
          </a:prstGeom>
        </p:spPr>
        <p:txBody>
          <a:bodyPr lIns="0" tIns="0" rIns="0" bIns="0" rtlCol="0" anchor="t">
            <a:spAutoFit/>
          </a:bodyPr>
          <a:lstStyle/>
          <a:p>
            <a:pPr algn="ctr">
              <a:lnSpc>
                <a:spcPts val="9099"/>
              </a:lnSpc>
            </a:pPr>
            <a:r>
              <a:rPr lang="en-US" sz="9099">
                <a:solidFill>
                  <a:srgbClr val="545454"/>
                </a:solidFill>
                <a:latin typeface="Times New Roman"/>
              </a:rPr>
              <a:t>TEŞEKKÜRLER</a:t>
            </a:r>
          </a:p>
          <a:p>
            <a:pPr algn="ctr">
              <a:lnSpc>
                <a:spcPts val="9099"/>
              </a:lnSpc>
            </a:pPr>
            <a:endParaRPr lang="en-US" sz="9099">
              <a:solidFill>
                <a:srgbClr val="545454"/>
              </a:solidFill>
              <a:latin typeface="Times New Roman"/>
            </a:endParaRPr>
          </a:p>
          <a:p>
            <a:pPr algn="ctr">
              <a:lnSpc>
                <a:spcPts val="9099"/>
              </a:lnSpc>
            </a:pPr>
            <a:endParaRPr lang="en-US" sz="9099">
              <a:solidFill>
                <a:srgbClr val="545454"/>
              </a:solidFill>
              <a:latin typeface="Times New Roman"/>
            </a:endParaRPr>
          </a:p>
        </p:txBody>
      </p:sp>
      <p:sp>
        <p:nvSpPr>
          <p:cNvPr id="4" name="TextBox 4"/>
          <p:cNvSpPr txBox="1"/>
          <p:nvPr/>
        </p:nvSpPr>
        <p:spPr>
          <a:xfrm>
            <a:off x="2474858" y="6032730"/>
            <a:ext cx="13338284" cy="1292225"/>
          </a:xfrm>
          <a:prstGeom prst="rect">
            <a:avLst/>
          </a:prstGeom>
        </p:spPr>
        <p:txBody>
          <a:bodyPr lIns="0" tIns="0" rIns="0" bIns="0" rtlCol="0" anchor="t">
            <a:spAutoFit/>
          </a:bodyPr>
          <a:lstStyle/>
          <a:p>
            <a:pPr algn="ctr">
              <a:lnSpc>
                <a:spcPts val="4900"/>
              </a:lnSpc>
            </a:pPr>
            <a:r>
              <a:rPr lang="en-US" sz="3500">
                <a:solidFill>
                  <a:srgbClr val="545454"/>
                </a:solidFill>
                <a:latin typeface="Times New Roman"/>
              </a:rPr>
              <a:t>İdil AYHAN</a:t>
            </a:r>
          </a:p>
          <a:p>
            <a:pPr algn="ctr">
              <a:lnSpc>
                <a:spcPts val="4900"/>
              </a:lnSpc>
            </a:pPr>
            <a:r>
              <a:rPr lang="en-US" sz="3500">
                <a:solidFill>
                  <a:srgbClr val="545454"/>
                </a:solidFill>
                <a:latin typeface="Times New Roman"/>
              </a:rPr>
              <a:t>idil.ayhan@ktb.gov.tr</a:t>
            </a:r>
          </a:p>
        </p:txBody>
      </p:sp>
    </p:spTree>
  </p:cSld>
  <p:clrMapOvr>
    <a:masterClrMapping/>
  </p:clrMapOvr>
</p:sld>
</file>

<file path=ppt/theme/theme1.xml><?xml version="1.0" encoding="utf-8"?>
<a:theme xmlns:a="http://schemas.openxmlformats.org/drawingml/2006/main" name="Geçmişe bakış">
  <a:themeElements>
    <a:clrScheme name="Mor">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
  <TotalTime>100</TotalTime>
  <Words>670</Words>
  <Application>Microsoft Office PowerPoint</Application>
  <PresentationFormat>Özel</PresentationFormat>
  <Paragraphs>44</Paragraphs>
  <Slides>15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15</vt:i4>
      </vt:variant>
    </vt:vector>
  </HeadingPairs>
  <TitlesOfParts>
    <vt:vector size="21" baseType="lpstr">
      <vt:lpstr>Calibri Light</vt:lpstr>
      <vt:lpstr>Times New Roman Italics</vt:lpstr>
      <vt:lpstr>Times New Roman Bold</vt:lpstr>
      <vt:lpstr>Calibri</vt:lpstr>
      <vt:lpstr>Times New Roman</vt:lpstr>
      <vt:lpstr>Geçmişe bakış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Koyu Yeşil Açık Yeşil Beyaz Kurumsal Geometrik Şirket İç Sunum İşletme Sunumu</dc:title>
  <dc:creator>BTGM</dc:creator>
  <cp:lastModifiedBy>BTGM</cp:lastModifiedBy>
  <cp:revision>8</cp:revision>
  <dcterms:created xsi:type="dcterms:W3CDTF">2006-08-16T00:00:00Z</dcterms:created>
  <dcterms:modified xsi:type="dcterms:W3CDTF">2023-09-14T07:44:26Z</dcterms:modified>
  <dc:identifier>DAFuNiF_LD4</dc:identifier>
</cp:coreProperties>
</file>