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64" r:id="rId5"/>
    <p:sldId id="284" r:id="rId6"/>
    <p:sldId id="282" r:id="rId7"/>
    <p:sldId id="281" r:id="rId8"/>
    <p:sldId id="283" r:id="rId9"/>
    <p:sldId id="287" r:id="rId10"/>
    <p:sldId id="285" r:id="rId11"/>
    <p:sldId id="286" r:id="rId12"/>
    <p:sldId id="288" r:id="rId13"/>
    <p:sldId id="291" r:id="rId14"/>
    <p:sldId id="292" r:id="rId15"/>
    <p:sldId id="298" r:id="rId16"/>
    <p:sldId id="296" r:id="rId17"/>
    <p:sldId id="297" r:id="rId18"/>
    <p:sldId id="294" r:id="rId19"/>
    <p:sldId id="266" r:id="rId20"/>
  </p:sldIdLst>
  <p:sldSz cx="12188825" cy="6858000"/>
  <p:notesSz cx="6858000" cy="9144000"/>
  <p:defaultTextStyle>
    <a:defPPr rtl="0">
      <a:defRPr lang="tr-TR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 varScale="1">
        <p:scale>
          <a:sx n="47" d="100"/>
          <a:sy n="47" d="100"/>
        </p:scale>
        <p:origin x="72" y="39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77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06766E61-8483-4E85-A7AA-B03676934E74}" type="datetime1">
              <a:rPr lang="tr-TR" smtClean="0">
                <a:solidFill>
                  <a:schemeClr val="tx2"/>
                </a:solidFill>
              </a:rPr>
              <a:pPr algn="r" rtl="0"/>
              <a:t>27.09.2023</a:t>
            </a:fld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tr-TR" smtClean="0">
                <a:solidFill>
                  <a:schemeClr val="tx2"/>
                </a:solidFill>
              </a:rPr>
              <a:pPr algn="r" rtl="0"/>
              <a:t>‹#›</a:t>
            </a:fld>
            <a:endParaRPr lang="tr-T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D4890AD5-4316-40C1-84C6-5DB9875CE083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 dirty="0" smtClean="0"/>
              <a:t>Asıl metin stillerini düzenlemek için tıklayın</a:t>
            </a:r>
          </a:p>
          <a:p>
            <a:pPr lvl="1" rtl="0"/>
            <a:r>
              <a:rPr lang="tr-TR" noProof="0" dirty="0" smtClean="0"/>
              <a:t>İkinci düzey</a:t>
            </a:r>
          </a:p>
          <a:p>
            <a:pPr lvl="2" rtl="0"/>
            <a:r>
              <a:rPr lang="tr-TR" noProof="0" dirty="0" smtClean="0"/>
              <a:t>Üçüncü düzey</a:t>
            </a:r>
          </a:p>
          <a:p>
            <a:pPr lvl="3" rtl="0"/>
            <a:r>
              <a:rPr lang="tr-TR" noProof="0" dirty="0" smtClean="0"/>
              <a:t>Dördüncü düzey</a:t>
            </a:r>
          </a:p>
          <a:p>
            <a:pPr lvl="4" rtl="0"/>
            <a:r>
              <a:rPr lang="tr-TR" noProof="0" dirty="0" smtClean="0"/>
              <a:t>Beşinci düzey</a:t>
            </a:r>
            <a:endParaRPr lang="tr-TR" noProof="0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 noProof="0" smtClean="0"/>
              <a:t>Asıl alt başlık stilini düzenlemek için tıklatın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9CD94FF-AF33-4AFA-A6D6-D15D6E4AF075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260B1F9-9B61-4E5E-BE20-BD0526E05453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21372" y="1608835"/>
            <a:ext cx="4973041" cy="753363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17309" y="2590800"/>
            <a:ext cx="4977104" cy="3581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753362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97559" y="2590800"/>
            <a:ext cx="4977104" cy="3581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74B9DD9-F15D-4B9F-93EF-364AA77EACFA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9802B63-CB18-4428-940D-76000F7D0D7F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A3D9A3A-F2D1-49D2-9940-81A32FD4BC1B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A7729AD-F7C7-473C-BE4B-248522DE8F48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CFCCC71-70BB-43D3-97CB-6EEE61369627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93C2F-276E-45A2-A26D-280D43F4DEC0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EE73423-0FCB-43D8-A89E-348919C940EF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tr-TR" noProof="0" dirty="0" smtClean="0"/>
              <a:t>Asıl metin stillerini düzenlemek için tıklayın</a:t>
            </a:r>
          </a:p>
          <a:p>
            <a:pPr lvl="1" rtl="0"/>
            <a:r>
              <a:rPr lang="tr-TR" noProof="0" dirty="0" smtClean="0"/>
              <a:t>İkinci düzey</a:t>
            </a:r>
          </a:p>
          <a:p>
            <a:pPr lvl="2" rtl="0"/>
            <a:r>
              <a:rPr lang="tr-TR" noProof="0" dirty="0" smtClean="0"/>
              <a:t>Üçüncü düzey</a:t>
            </a:r>
          </a:p>
          <a:p>
            <a:pPr lvl="3" rtl="0"/>
            <a:r>
              <a:rPr lang="tr-TR" noProof="0" dirty="0" smtClean="0"/>
              <a:t>Dördüncü düzey</a:t>
            </a:r>
          </a:p>
          <a:p>
            <a:pPr lvl="4" rtl="0"/>
            <a:r>
              <a:rPr lang="tr-TR" noProof="0" dirty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4E217E46-B403-4530-8B5B-57B5C1217BD3}" type="datetime1">
              <a:rPr lang="tr-TR" smtClean="0"/>
              <a:pPr/>
              <a:t>27.09.2023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bbyilmaz@29mayis.edu.tr" TargetMode="External"/><Relationship Id="rId2" Type="http://schemas.openxmlformats.org/officeDocument/2006/relationships/hyperlink" Target="mailto:berrinb1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006180" y="1196751"/>
            <a:ext cx="8182645" cy="424847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tr-TR" sz="5000" b="1" dirty="0" smtClean="0"/>
              <a:t>Yeni </a:t>
            </a:r>
            <a:r>
              <a:rPr lang="tr-TR" sz="5000" b="1" dirty="0"/>
              <a:t>Yüzyılda </a:t>
            </a:r>
            <a:r>
              <a:rPr lang="tr-TR" sz="5000" b="1" dirty="0" smtClean="0"/>
              <a:t/>
            </a:r>
            <a:br>
              <a:rPr lang="tr-TR" sz="5000" b="1" dirty="0" smtClean="0"/>
            </a:br>
            <a:r>
              <a:rPr lang="tr-TR" sz="5000" b="1" dirty="0" smtClean="0"/>
              <a:t>Kütüphanelerin </a:t>
            </a:r>
            <a:r>
              <a:rPr lang="tr-TR" sz="5000" b="1" dirty="0" smtClean="0"/>
              <a:t>Geleceği</a:t>
            </a:r>
            <a:br>
              <a:rPr lang="tr-TR" sz="5000" b="1" dirty="0" smtClean="0"/>
            </a:br>
            <a:r>
              <a:rPr lang="tr-TR" sz="4000" b="1" dirty="0" smtClean="0"/>
              <a:t>Bilgi ve Belge Yönetimi Bölümleri Açısından </a:t>
            </a:r>
            <a:r>
              <a:rPr lang="tr-TR" sz="4000" b="1" dirty="0"/>
              <a:t>B</a:t>
            </a:r>
            <a:r>
              <a:rPr lang="tr-TR" sz="4000" b="1" dirty="0" smtClean="0"/>
              <a:t>ir </a:t>
            </a:r>
            <a:r>
              <a:rPr lang="tr-TR" sz="4000" b="1" dirty="0"/>
              <a:t>D</a:t>
            </a:r>
            <a:r>
              <a:rPr lang="tr-TR" sz="4000" b="1" dirty="0" smtClean="0"/>
              <a:t>eğerlendirme</a:t>
            </a:r>
            <a:r>
              <a:rPr lang="tr-TR" sz="4800" dirty="0" smtClean="0"/>
              <a:t/>
            </a:r>
            <a:br>
              <a:rPr lang="tr-TR" sz="4800" dirty="0" smtClean="0"/>
            </a:br>
            <a:r>
              <a:rPr lang="tr-TR" sz="4800" dirty="0" smtClean="0"/>
              <a:t/>
            </a:r>
            <a:br>
              <a:rPr lang="tr-TR" sz="4800" dirty="0" smtClean="0"/>
            </a:br>
            <a:r>
              <a:rPr lang="tr-TR" sz="4200" dirty="0" smtClean="0"/>
              <a:t>Berrin </a:t>
            </a:r>
            <a:r>
              <a:rPr lang="tr-TR" sz="4200" dirty="0" smtClean="0"/>
              <a:t>BALKAŞ-YILMAZ</a:t>
            </a:r>
            <a:br>
              <a:rPr lang="tr-TR" sz="4200" dirty="0" smtClean="0"/>
            </a:br>
            <a:r>
              <a:rPr lang="tr-TR" sz="4400" dirty="0" smtClean="0"/>
              <a:t/>
            </a:r>
            <a:br>
              <a:rPr lang="tr-TR" sz="4400" dirty="0" smtClean="0"/>
            </a:br>
            <a:r>
              <a:rPr lang="tr-TR" sz="3600" dirty="0" smtClean="0"/>
              <a:t>İstanbul 29 Mayıs Üniversitesi</a:t>
            </a:r>
            <a:br>
              <a:rPr lang="tr-TR" sz="3600" dirty="0" smtClean="0"/>
            </a:br>
            <a:r>
              <a:rPr lang="tr-TR" sz="3600" dirty="0" smtClean="0"/>
              <a:t>Bilgi ve Belge Yönetimi Bölümü</a:t>
            </a:r>
            <a:endParaRPr lang="en-US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438228" y="5805264"/>
            <a:ext cx="7750597" cy="1052736"/>
          </a:xfrm>
        </p:spPr>
        <p:txBody>
          <a:bodyPr rtlCol="0">
            <a:noAutofit/>
          </a:bodyPr>
          <a:lstStyle/>
          <a:p>
            <a:r>
              <a:rPr lang="tr-TR" sz="2400" dirty="0" smtClean="0"/>
              <a:t>ÜNAK’23 </a:t>
            </a:r>
          </a:p>
          <a:p>
            <a:r>
              <a:rPr lang="tr-TR" sz="2400" dirty="0" smtClean="0"/>
              <a:t>28-29 </a:t>
            </a:r>
            <a:r>
              <a:rPr lang="tr-TR" sz="2400" dirty="0"/>
              <a:t>Eylül 2023 </a:t>
            </a:r>
            <a:r>
              <a:rPr lang="tr-TR" sz="2400" dirty="0" smtClean="0"/>
              <a:t>Aydın </a:t>
            </a:r>
            <a:r>
              <a:rPr lang="tr-TR" sz="2400" dirty="0"/>
              <a:t>Adnan Menderes Üniversitesi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4150196" y="260649"/>
            <a:ext cx="7530761" cy="936103"/>
          </a:xfrm>
        </p:spPr>
        <p:txBody>
          <a:bodyPr>
            <a:noAutofit/>
          </a:bodyPr>
          <a:lstStyle/>
          <a:p>
            <a:r>
              <a:rPr lang="tr-TR" sz="3000" b="1" dirty="0"/>
              <a:t>Kütüphaneler mi bölümleri, bölümler mi kütüphaneleri etkiler?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150196" y="1628800"/>
            <a:ext cx="7848872" cy="4543400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Öğrenme </a:t>
            </a:r>
            <a:r>
              <a:rPr lang="tr-TR" dirty="0"/>
              <a:t>şekillerinin ve eğitim yöntemlerinin değişmesi, bilginin sembolü olan kütüphaneleri de değiştiriyor</a:t>
            </a:r>
            <a:r>
              <a:rPr lang="tr-TR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Teknolojik gelişmeler, bilgi kaynaklarındaki çeşitlilik, kullanıcı gereksinimleri vs. kütüphaneleri değiştiriyor.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930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4150196" y="260649"/>
            <a:ext cx="75307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Bilgi ve Belge Yönetimi Bölümleri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150196" y="1628800"/>
            <a:ext cx="7704856" cy="4543400"/>
          </a:xfrm>
        </p:spPr>
        <p:txBody>
          <a:bodyPr>
            <a:normAutofit fontScale="92500" lnSpcReduction="20000"/>
          </a:bodyPr>
          <a:lstStyle/>
          <a:p>
            <a:r>
              <a:rPr lang="tr-TR" sz="3000" dirty="0" smtClean="0"/>
              <a:t>-Bölümler </a:t>
            </a:r>
            <a:r>
              <a:rPr lang="tr-TR" sz="3000" dirty="0"/>
              <a:t>mesleğin insan kaynağı merkezidir. </a:t>
            </a:r>
            <a:endParaRPr lang="tr-TR" sz="3000" dirty="0" smtClean="0"/>
          </a:p>
          <a:p>
            <a:endParaRPr lang="tr-TR" sz="3000" dirty="0" smtClean="0"/>
          </a:p>
          <a:p>
            <a:r>
              <a:rPr lang="tr-TR" sz="3000" dirty="0"/>
              <a:t>-</a:t>
            </a:r>
            <a:r>
              <a:rPr lang="tr-TR" sz="3000" dirty="0" smtClean="0"/>
              <a:t>temel işlevi, </a:t>
            </a:r>
            <a:r>
              <a:rPr lang="tr-TR" sz="3000" dirty="0"/>
              <a:t>kütüphane ve arşivlerde çalışmak üzere mesleki yetkinliklere sahip, bilgi teknolojilerini kullanabilen, hizmet geliştirebilen, en az bir yabancı dil bilen, dünyadaki gelişmeleri takip ederek uygulayabilen nitelikte mezunlar </a:t>
            </a:r>
            <a:r>
              <a:rPr lang="tr-TR" sz="3000" dirty="0" smtClean="0"/>
              <a:t>yetiştirebilmektir.</a:t>
            </a:r>
          </a:p>
          <a:p>
            <a:endParaRPr lang="tr-TR" sz="3000" dirty="0"/>
          </a:p>
          <a:p>
            <a:r>
              <a:rPr lang="tr-TR" sz="3000" dirty="0" smtClean="0"/>
              <a:t>-Bölümler </a:t>
            </a:r>
            <a:r>
              <a:rPr lang="tr-TR" sz="3000" dirty="0"/>
              <a:t>aynı zamanda akademisyenlerin de yetiştiği yerlerdir.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298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4150196" y="260649"/>
            <a:ext cx="7530761" cy="936103"/>
          </a:xfrm>
        </p:spPr>
        <p:txBody>
          <a:bodyPr>
            <a:noAutofit/>
          </a:bodyPr>
          <a:lstStyle/>
          <a:p>
            <a:r>
              <a:rPr lang="tr-TR" sz="3000" b="1" dirty="0"/>
              <a:t>Bilgi ve Belge Yönetimi Programı Bulunan Tüm Üniversiteler</a:t>
            </a:r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 fontScale="92500" lnSpcReduction="20000"/>
          </a:bodyPr>
          <a:lstStyle/>
          <a:p>
            <a:r>
              <a:rPr lang="tr-TR" sz="3000" dirty="0" smtClean="0"/>
              <a:t>*Ankara Üniversitesi</a:t>
            </a:r>
          </a:p>
          <a:p>
            <a:r>
              <a:rPr lang="tr-TR" sz="3000" dirty="0" smtClean="0"/>
              <a:t>*Ankara Yıldırım Beyazıt Üniversitesi</a:t>
            </a:r>
          </a:p>
          <a:p>
            <a:r>
              <a:rPr lang="tr-TR" sz="3000" dirty="0" smtClean="0"/>
              <a:t>*Atatürk Üniversitesi (1. ve 2. Öğretim)</a:t>
            </a:r>
          </a:p>
          <a:p>
            <a:r>
              <a:rPr lang="tr-TR" sz="3000" dirty="0" smtClean="0"/>
              <a:t>*Bartın Üniversitesi</a:t>
            </a:r>
          </a:p>
          <a:p>
            <a:r>
              <a:rPr lang="tr-TR" sz="3000" dirty="0" smtClean="0"/>
              <a:t>*Çankırı Üniversitesi</a:t>
            </a:r>
          </a:p>
          <a:p>
            <a:r>
              <a:rPr lang="tr-TR" sz="3000" dirty="0"/>
              <a:t>*</a:t>
            </a:r>
            <a:r>
              <a:rPr lang="tr-TR" sz="3000" dirty="0" smtClean="0"/>
              <a:t>Hacettepe </a:t>
            </a:r>
            <a:r>
              <a:rPr lang="tr-TR" sz="3000" dirty="0" smtClean="0"/>
              <a:t>Üniversitesi</a:t>
            </a:r>
          </a:p>
          <a:p>
            <a:r>
              <a:rPr lang="tr-TR" sz="3000" dirty="0" smtClean="0"/>
              <a:t>*İstanbul Üniversitesi</a:t>
            </a:r>
          </a:p>
          <a:p>
            <a:r>
              <a:rPr lang="tr-TR" sz="3000" dirty="0"/>
              <a:t>*</a:t>
            </a:r>
            <a:r>
              <a:rPr lang="tr-TR" sz="3000" dirty="0" smtClean="0"/>
              <a:t>İstanbul Medeniyet Üniversitesi</a:t>
            </a:r>
          </a:p>
          <a:p>
            <a:r>
              <a:rPr lang="tr-TR" sz="3000" dirty="0"/>
              <a:t>*İstanbul 29 Mayıs </a:t>
            </a:r>
            <a:r>
              <a:rPr lang="tr-TR" sz="3000" dirty="0" smtClean="0"/>
              <a:t>Üniversitesi</a:t>
            </a:r>
            <a:endParaRPr lang="tr-TR" sz="3000" dirty="0" smtClean="0"/>
          </a:p>
          <a:p>
            <a:r>
              <a:rPr lang="tr-TR" sz="3000" dirty="0"/>
              <a:t>*</a:t>
            </a:r>
            <a:r>
              <a:rPr lang="tr-TR" sz="3000" dirty="0" smtClean="0"/>
              <a:t>İzmir Katip Çelebi Üniversitesi</a:t>
            </a:r>
          </a:p>
          <a:p>
            <a:r>
              <a:rPr lang="tr-TR" sz="3000" dirty="0" smtClean="0"/>
              <a:t>*Kastamonu Üniversitesi</a:t>
            </a:r>
          </a:p>
          <a:p>
            <a:r>
              <a:rPr lang="tr-TR" sz="3000" dirty="0" smtClean="0"/>
              <a:t>*Marmara Üniversitesi</a:t>
            </a:r>
          </a:p>
          <a:p>
            <a:r>
              <a:rPr lang="tr-TR" sz="3000" dirty="0" smtClean="0"/>
              <a:t>*Osmaniye Korkut Ata Üniversitesi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378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4150196" y="260649"/>
            <a:ext cx="75307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Nasıl </a:t>
            </a:r>
            <a:r>
              <a:rPr lang="tr-TR" sz="3000" b="1" dirty="0"/>
              <a:t>Bir Bilgi ve Belge Yönetimi Eğitimi?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Lisans ve lisansüstü düzeylerde yeniden yapılanma gereksinimi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Teknik destek/mekan/öğrenci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/>
              <a:t>Ders programları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Öğretim </a:t>
            </a:r>
            <a:r>
              <a:rPr lang="tr-TR" dirty="0"/>
              <a:t>üyeleri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537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4150196" y="260649"/>
            <a:ext cx="75307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Nasıl </a:t>
            </a:r>
            <a:r>
              <a:rPr lang="tr-TR" sz="3000" b="1" dirty="0"/>
              <a:t>Bir Bilgi ve Belge Yönetimi Eğitimi?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/>
          </a:bodyPr>
          <a:lstStyle/>
          <a:p>
            <a:r>
              <a:rPr lang="tr-TR" i="1" u="sng" dirty="0"/>
              <a:t>Teknik destek/mekan/öğrenci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Bölümün bulunduğu şehir/konum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Acaba hangi fakülte içinde olmalı?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err="1" smtClean="0"/>
              <a:t>Mekansal</a:t>
            </a:r>
            <a:r>
              <a:rPr lang="tr-TR" dirty="0" smtClean="0"/>
              <a:t> özellikler (ders materyalleri, kütüphanesi vs.)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Alınacak öğrencilerin nitelik ve niceliği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88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4150196" y="260649"/>
            <a:ext cx="75307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Nasıl </a:t>
            </a:r>
            <a:r>
              <a:rPr lang="tr-TR" sz="3000" b="1" dirty="0"/>
              <a:t>Bir Bilgi ve Belge Yönetimi Eğitimi?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 lnSpcReduction="10000"/>
          </a:bodyPr>
          <a:lstStyle/>
          <a:p>
            <a:r>
              <a:rPr lang="tr-TR" i="1" u="sng" dirty="0" smtClean="0"/>
              <a:t>Ders programları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Lisans </a:t>
            </a:r>
            <a:r>
              <a:rPr lang="tr-TR" dirty="0"/>
              <a:t>ve yüksek lisans düzeylerinde ne tür bir insan </a:t>
            </a:r>
            <a:r>
              <a:rPr lang="tr-TR" dirty="0" smtClean="0"/>
              <a:t>yetiştirmek amaçlanıyor?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Mezunlar ne tür kuruluşlarda istihdam edilecek?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Mezunlarının </a:t>
            </a:r>
            <a:r>
              <a:rPr lang="tr-TR" dirty="0"/>
              <a:t>hangi bilgi ve becerilerle donatılmaları </a:t>
            </a:r>
            <a:r>
              <a:rPr lang="tr-TR" dirty="0" smtClean="0"/>
              <a:t>gerekiyor?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Mezunları </a:t>
            </a:r>
            <a:r>
              <a:rPr lang="tr-TR" dirty="0"/>
              <a:t>istihdam eden kuruluşlara nasıl bir "ürün" </a:t>
            </a:r>
            <a:r>
              <a:rPr lang="tr-TR" dirty="0" smtClean="0"/>
              <a:t>sunulmak isteniyor? (Bölüm derslerinin </a:t>
            </a:r>
            <a:r>
              <a:rPr lang="tr-TR" dirty="0" err="1" smtClean="0"/>
              <a:t>konusal</a:t>
            </a:r>
            <a:r>
              <a:rPr lang="tr-TR" dirty="0" smtClean="0"/>
              <a:t> dağılımı nasıl olacak?)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521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4150196" y="260649"/>
            <a:ext cx="75307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Nasıl </a:t>
            </a:r>
            <a:r>
              <a:rPr lang="tr-TR" sz="3000" b="1" dirty="0"/>
              <a:t>Bir Bilgi ve Belge Yönetimi Eğitimi?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/>
          </a:bodyPr>
          <a:lstStyle/>
          <a:p>
            <a:r>
              <a:rPr lang="tr-TR" i="1" u="sng" dirty="0" smtClean="0"/>
              <a:t>Bölümlerdeki öğretim üyeleri</a:t>
            </a:r>
            <a:endParaRPr lang="tr-TR" i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Öğretim üyesi sayısı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Öğretim üyelerinin bölümde verilecek dersler konusundaki yeterlilikleri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Yıllar içerisinde gösterdikleri performans (yetkinliklerini artıracak çalışmalar yapıp yapmadıkları)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679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3862164" y="260649"/>
            <a:ext cx="83266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Geleceğin </a:t>
            </a:r>
            <a:r>
              <a:rPr lang="tr-TR" sz="3000" b="1" dirty="0"/>
              <a:t>Bilgi ve Belge Yönetimi </a:t>
            </a:r>
            <a:r>
              <a:rPr lang="tr-TR" sz="3000" b="1" dirty="0" smtClean="0"/>
              <a:t>Eğitimi…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Alan ile ilgili temel derslerin bile zaman içerisinde ağırlığının değişebileceği yaklaşımı ile yer yıl içeriklerin, birkaç yılda bir de tüm ders programlarının gözden geçirilmesi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Yanı sıra, farklı </a:t>
            </a:r>
            <a:r>
              <a:rPr lang="tr-TR" dirty="0"/>
              <a:t>disiplinler ile ilgili bilgilerin de verildiği derslerin de </a:t>
            </a:r>
            <a:r>
              <a:rPr lang="tr-TR" dirty="0" smtClean="0"/>
              <a:t>olması (farklı bölümlerden dersler aldırma, </a:t>
            </a:r>
            <a:r>
              <a:rPr lang="tr-TR" dirty="0" err="1" smtClean="0"/>
              <a:t>yandal</a:t>
            </a:r>
            <a:r>
              <a:rPr lang="tr-TR" dirty="0" smtClean="0"/>
              <a:t> ve çap yapma olanaklarının desteklenmesi)</a:t>
            </a:r>
            <a:endParaRPr lang="tr-TR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393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3862164" y="260649"/>
            <a:ext cx="83266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Geleceğin </a:t>
            </a:r>
            <a:r>
              <a:rPr lang="tr-TR" sz="3000" b="1" dirty="0"/>
              <a:t>Bilgi ve Belge Yönetimi </a:t>
            </a:r>
            <a:r>
              <a:rPr lang="tr-TR" sz="3000" b="1" dirty="0" smtClean="0"/>
              <a:t>Eğitimi…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504056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Bilgi teknolojileri başta olmak üzere aslında her türlü teknolojik gelişmelerin öğretildiği ve bunların kullanımlarının da uygulamalarla anlatıldığı derslerin olması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Uzaktan hizmet/eğitim verme </a:t>
            </a:r>
            <a:r>
              <a:rPr lang="tr-TR" dirty="0"/>
              <a:t>tekniklerinin </a:t>
            </a:r>
            <a:r>
              <a:rPr lang="tr-TR" dirty="0" smtClean="0"/>
              <a:t>ve bunların organizasyonunu yapabilme ile ilgili bilgi ve becerilerin kazandırılması ile ilgili derslerin olması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/>
              <a:t>Yeni dersler ekleyebilmek için bazılarını çıkartmak </a:t>
            </a:r>
            <a:r>
              <a:rPr lang="tr-TR" dirty="0" smtClean="0"/>
              <a:t>konusundaki zorluklar mantık çerçevesinde değerlendirilerek aşılmaya çalışılmalı</a:t>
            </a:r>
            <a:endParaRPr lang="tr-TR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459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3862164" y="260649"/>
            <a:ext cx="83266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Geleceğin </a:t>
            </a:r>
            <a:r>
              <a:rPr lang="tr-TR" sz="3000" b="1" dirty="0"/>
              <a:t>Bilgi ve Belge Yönetimi </a:t>
            </a:r>
            <a:r>
              <a:rPr lang="tr-TR" sz="3000" b="1" dirty="0" smtClean="0"/>
              <a:t>Eğitimi…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Teknolojinin gelişmesi ile ortaya çıkan yeni durumlar ile baş edebilecekleri temel bilgilerin verilmesi. (</a:t>
            </a:r>
            <a:r>
              <a:rPr lang="tr-TR" dirty="0"/>
              <a:t>Örneğin kültürel mirasın dijitalleştirilmesi, dijital referans hizmetleri, dijital ödünç verme gibi kütüphaneciliğin yeni ortaya çıkan </a:t>
            </a:r>
            <a:r>
              <a:rPr lang="tr-TR" dirty="0" smtClean="0"/>
              <a:t>alanları, güvenlik sorunları, yeni telif hakları, lisanslama, yeni pozisyonların ortaya çıkışı ile birlikte oluşan yetki dağılımı sorunu, değişen örgütsel yapı vs.)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155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3862164" y="260649"/>
            <a:ext cx="83266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Geleceğin </a:t>
            </a:r>
            <a:r>
              <a:rPr lang="tr-TR" sz="3000" b="1" dirty="0"/>
              <a:t>Bilgi ve Belge Yönetimi </a:t>
            </a:r>
            <a:r>
              <a:rPr lang="tr-TR" sz="3000" b="1" dirty="0" smtClean="0"/>
              <a:t>Eğitimi…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İnsan ilişkilerinin öne çıktığı günümüz dünyasında iletişim ve davranış bilimlerine yönelik bilgilerin eğitim öğretim programlarında mutlaka yer almalı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Dil becerisi kazandırılmalı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Stajlar başta olmak üzere uygulamalı eğitime daha fazla önem verilmeli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Bölümlerde yapılan öğrenci memnuniyet anketleri de değerlendirilmeli </a:t>
            </a:r>
            <a:endParaRPr lang="tr-TR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0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3862164" y="260649"/>
            <a:ext cx="83266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Geleceğin </a:t>
            </a:r>
            <a:r>
              <a:rPr lang="tr-TR" sz="3000" b="1" dirty="0"/>
              <a:t>Bilgi ve Belge Yönetimi </a:t>
            </a:r>
            <a:r>
              <a:rPr lang="tr-TR" sz="3000" b="1" dirty="0" smtClean="0"/>
              <a:t>Eğitimi…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3862164" y="1484784"/>
            <a:ext cx="7818793" cy="4687416"/>
          </a:xfrm>
        </p:spPr>
        <p:txBody>
          <a:bodyPr>
            <a:noAutofit/>
          </a:bodyPr>
          <a:lstStyle/>
          <a:p>
            <a:r>
              <a:rPr lang="tr-TR" dirty="0" smtClean="0"/>
              <a:t>Bunun için de Bölümler ne yapmalı?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Uygulamanın en sıkı takipçisi olmalı, beklentileri karşılayacak şekilde kendileri ile birlikte eğitim programlarını düzenlemelidir.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Bölümler meslekteki uygulamacılara zaman zaman </a:t>
            </a:r>
            <a:r>
              <a:rPr lang="tr-TR" dirty="0" err="1" smtClean="0"/>
              <a:t>hizmetiçi</a:t>
            </a:r>
            <a:r>
              <a:rPr lang="tr-TR" dirty="0" smtClean="0"/>
              <a:t> eğitimler verebileceği gibi, uygulamacılar da Bölümlere davet edilerek onların bilgilerinden mutlaka faydalanılmalıdır.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Mezunlarla iletişim ve onlardan alınacak geribildirimler önemlidir.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066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3862164" y="260649"/>
            <a:ext cx="83266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Geleceğin </a:t>
            </a:r>
            <a:r>
              <a:rPr lang="tr-TR" sz="3000" b="1" dirty="0"/>
              <a:t>Bilgi ve Belge Yönetimi </a:t>
            </a:r>
            <a:r>
              <a:rPr lang="tr-TR" sz="3000" b="1" dirty="0" smtClean="0"/>
              <a:t>Eğitimi…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/>
          </a:bodyPr>
          <a:lstStyle/>
          <a:p>
            <a:r>
              <a:rPr lang="tr-TR" dirty="0" smtClean="0"/>
              <a:t>Bunun için de Bölümler ne yapmalı?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Bölümler arası işbirliği ve iletişim artmalı, bilgi alışverişinin yanı sıra personel değişimi programları üzerine de çalışılmalıdır.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err="1" smtClean="0"/>
              <a:t>Erasmus</a:t>
            </a:r>
            <a:r>
              <a:rPr lang="tr-TR" dirty="0" smtClean="0"/>
              <a:t> vb. uluslararası değişim programlarına katılım desteklenerek öğretim üyelerinin mesleki gelişimleri desteklenmelidir.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62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3862164" y="260649"/>
            <a:ext cx="8326661" cy="936103"/>
          </a:xfrm>
        </p:spPr>
        <p:txBody>
          <a:bodyPr>
            <a:noAutofit/>
          </a:bodyPr>
          <a:lstStyle/>
          <a:p>
            <a:r>
              <a:rPr lang="tr-TR" sz="3000" b="1" dirty="0" smtClean="0"/>
              <a:t>Geleceğin </a:t>
            </a:r>
            <a:r>
              <a:rPr lang="tr-TR" sz="3000" b="1" dirty="0"/>
              <a:t>Bilgi ve Belge Yönetimi </a:t>
            </a:r>
            <a:r>
              <a:rPr lang="tr-TR" sz="3000" b="1" dirty="0" smtClean="0"/>
              <a:t>Eğitimi…</a:t>
            </a:r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3862164" y="1340768"/>
            <a:ext cx="8326661" cy="5328592"/>
          </a:xfrm>
        </p:spPr>
        <p:txBody>
          <a:bodyPr>
            <a:normAutofit fontScale="92500" lnSpcReduction="10000"/>
          </a:bodyPr>
          <a:lstStyle/>
          <a:p>
            <a:r>
              <a:rPr lang="tr-TR" sz="3900" b="1" dirty="0" smtClean="0"/>
              <a:t>Son Söz!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Bölümlerinden </a:t>
            </a:r>
            <a:r>
              <a:rPr lang="tr-TR" dirty="0"/>
              <a:t>mezun olanların başka disiplinlerden (bilgisayar, işletme, eğitim, vb.) mezun olan kimselerle rekabet halinde olacağı </a:t>
            </a:r>
            <a:r>
              <a:rPr lang="tr-TR" dirty="0" smtClean="0"/>
              <a:t>unutulmamalıdır.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dirty="0" smtClean="0"/>
              <a:t>Bu mesleğin devamını istiyorsak, gelecekteki değişim rüzgârlarından </a:t>
            </a:r>
            <a:r>
              <a:rPr lang="tr-TR" dirty="0"/>
              <a:t>olumsuz </a:t>
            </a:r>
            <a:r>
              <a:rPr lang="tr-TR" dirty="0" smtClean="0"/>
              <a:t>yönde etkilenmeyi, hatta işlerimizi kaybetmeyi istemiyorsak, </a:t>
            </a:r>
            <a:r>
              <a:rPr lang="tr-TR" dirty="0"/>
              <a:t>öğrenim süresince öğrenilen bilgilerin meslek hayatlarında yeterli olmayacağı fikrini </a:t>
            </a:r>
            <a:r>
              <a:rPr lang="tr-TR" dirty="0" smtClean="0"/>
              <a:t>benimseyerek </a:t>
            </a:r>
            <a:r>
              <a:rPr lang="tr-TR" b="1" dirty="0"/>
              <a:t>mesleki </a:t>
            </a:r>
            <a:r>
              <a:rPr lang="tr-TR" b="1" dirty="0" smtClean="0"/>
              <a:t>bilgilerimizi </a:t>
            </a:r>
            <a:r>
              <a:rPr lang="tr-TR" b="1" dirty="0"/>
              <a:t>güncel </a:t>
            </a:r>
            <a:r>
              <a:rPr lang="tr-TR" b="1" dirty="0" smtClean="0"/>
              <a:t>tutmalı, yaşam </a:t>
            </a:r>
            <a:r>
              <a:rPr lang="tr-TR" b="1" dirty="0"/>
              <a:t>boyu öğrenmeyi </a:t>
            </a:r>
            <a:r>
              <a:rPr lang="tr-TR" b="1" dirty="0" smtClean="0"/>
              <a:t>sürdürmeli ve </a:t>
            </a:r>
            <a:r>
              <a:rPr lang="tr-TR" b="1" dirty="0"/>
              <a:t>meslekleri ile  ilgili yenilikleri takip </a:t>
            </a:r>
            <a:r>
              <a:rPr lang="tr-TR" b="1" dirty="0" smtClean="0"/>
              <a:t>etmeliyiz</a:t>
            </a:r>
            <a:r>
              <a:rPr lang="tr-TR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889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4150196" y="260649"/>
            <a:ext cx="7530761" cy="936103"/>
          </a:xfrm>
        </p:spPr>
        <p:txBody>
          <a:bodyPr>
            <a:noAutofit/>
          </a:bodyPr>
          <a:lstStyle/>
          <a:p>
            <a:endParaRPr lang="tr-TR" sz="30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006180" y="1628800"/>
            <a:ext cx="7674777" cy="4543400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endParaRPr lang="tr-TR" dirty="0" smtClean="0"/>
          </a:p>
          <a:p>
            <a:pPr algn="ctr"/>
            <a:r>
              <a:rPr lang="tr-TR" b="1" dirty="0" smtClean="0"/>
              <a:t>Dinlediğiniz için çok teşekkür ederim</a:t>
            </a:r>
          </a:p>
          <a:p>
            <a:pPr algn="ctr"/>
            <a:endParaRPr lang="tr-TR" b="1" dirty="0"/>
          </a:p>
          <a:p>
            <a:pPr algn="ctr"/>
            <a:r>
              <a:rPr lang="tr-TR" b="1" dirty="0" smtClean="0">
                <a:hlinkClick r:id="rId2"/>
              </a:rPr>
              <a:t>berrinb1@gmail.com</a:t>
            </a:r>
            <a:endParaRPr lang="tr-TR" b="1" dirty="0" smtClean="0"/>
          </a:p>
          <a:p>
            <a:pPr algn="ctr"/>
            <a:r>
              <a:rPr lang="tr-TR" b="1" dirty="0" smtClean="0">
                <a:hlinkClick r:id="rId3"/>
              </a:rPr>
              <a:t>bbyilmaz@29mayis.edu.tr</a:t>
            </a:r>
            <a:endParaRPr lang="tr-TR" b="1" dirty="0" smtClean="0"/>
          </a:p>
          <a:p>
            <a:pPr algn="ctr"/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taplar 16 x 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2019_TF02787940_TF02787940.potx" id="{28172E8D-EAD7-4AC2-8B44-6816FF20E00E}" vid="{89738596-E4E7-4B62-90A4-7590996B647A}"/>
    </a:ext>
  </a:extLst>
</a:theme>
</file>

<file path=ppt/theme/theme2.xml><?xml version="1.0" encoding="utf-8"?>
<a:theme xmlns:a="http://schemas.openxmlformats.org/drawingml/2006/main" name="Office Teması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4873beb7-5857-4685-be1f-d57550cc96cc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Mavi kitap yığını sunusu (geniş ekran)</Template>
  <TotalTime>0</TotalTime>
  <Words>725</Words>
  <Application>Microsoft Office PowerPoint</Application>
  <PresentationFormat>Özel</PresentationFormat>
  <Paragraphs>88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9" baseType="lpstr">
      <vt:lpstr>Arial</vt:lpstr>
      <vt:lpstr>Century Gothic</vt:lpstr>
      <vt:lpstr>Kitaplar 16 x 9</vt:lpstr>
      <vt:lpstr>Yeni Yüzyılda  Kütüphanelerin Geleceği Bilgi ve Belge Yönetimi Bölümleri Açısından Bir Değerlendirme  Berrin BALKAŞ-YILMAZ  İstanbul 29 Mayıs Üniversitesi Bilgi ve Belge Yönetimi Bölümü</vt:lpstr>
      <vt:lpstr>Kütüphaneler mi bölümleri, bölümler mi kütüphaneleri etkiler?</vt:lpstr>
      <vt:lpstr>Bilgi ve Belge Yönetimi Bölümleri</vt:lpstr>
      <vt:lpstr>Bilgi ve Belge Yönetimi Programı Bulunan Tüm Üniversiteler</vt:lpstr>
      <vt:lpstr>Nasıl Bir Bilgi ve Belge Yönetimi Eğitimi?</vt:lpstr>
      <vt:lpstr>Nasıl Bir Bilgi ve Belge Yönetimi Eğitimi?</vt:lpstr>
      <vt:lpstr>Nasıl Bir Bilgi ve Belge Yönetimi Eğitimi?</vt:lpstr>
      <vt:lpstr>Nasıl Bir Bilgi ve Belge Yönetimi Eğitimi?</vt:lpstr>
      <vt:lpstr>Geleceğin Bilgi ve Belge Yönetimi Eğitimi…</vt:lpstr>
      <vt:lpstr>Geleceğin Bilgi ve Belge Yönetimi Eğitimi…</vt:lpstr>
      <vt:lpstr>Geleceğin Bilgi ve Belge Yönetimi Eğitimi…</vt:lpstr>
      <vt:lpstr>Geleceğin Bilgi ve Belge Yönetimi Eğitimi…</vt:lpstr>
      <vt:lpstr>Geleceğin Bilgi ve Belge Yönetimi Eğitimi…</vt:lpstr>
      <vt:lpstr>Geleceğin Bilgi ve Belge Yönetimi Eğitimi…</vt:lpstr>
      <vt:lpstr>Geleceğin Bilgi ve Belge Yönetimi Eğitimi…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2023-09-24T21:53:17Z</dcterms:created>
  <dcterms:modified xsi:type="dcterms:W3CDTF">2023-09-27T10:04:52Z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