
<file path=[Content_Types].xml><?xml version="1.0" encoding="utf-8"?>
<Types xmlns="http://schemas.openxmlformats.org/package/2006/content-types">
  <Default Extension="png" ContentType="image/png"/>
  <Default Extension="jpeg" ContentType="image/jpeg"/>
  <Default Extension="webp"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78" r:id="rId3"/>
    <p:sldId id="284" r:id="rId4"/>
    <p:sldId id="257" r:id="rId5"/>
    <p:sldId id="276" r:id="rId6"/>
    <p:sldId id="269" r:id="rId7"/>
    <p:sldId id="275" r:id="rId8"/>
    <p:sldId id="272" r:id="rId9"/>
    <p:sldId id="262" r:id="rId10"/>
    <p:sldId id="277" r:id="rId11"/>
    <p:sldId id="263" r:id="rId12"/>
    <p:sldId id="274" r:id="rId13"/>
    <p:sldId id="265" r:id="rId14"/>
    <p:sldId id="283" r:id="rId15"/>
    <p:sldId id="281" r:id="rId16"/>
    <p:sldId id="285" r:id="rId1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68" autoAdjust="0"/>
    <p:restoredTop sz="94660"/>
  </p:normalViewPr>
  <p:slideViewPr>
    <p:cSldViewPr snapToGrid="0">
      <p:cViewPr varScale="1">
        <p:scale>
          <a:sx n="82" d="100"/>
          <a:sy n="82" d="100"/>
        </p:scale>
        <p:origin x="749"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1D5D62-B37C-4762-BA59-F79EE98F54D2}" type="datetimeFigureOut">
              <a:rPr lang="tr-TR" smtClean="0"/>
              <a:t>26.09.2023</a:t>
            </a:fld>
            <a:endParaRPr lang="tr-T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49D225-1F67-4978-932C-8BD29F588262}" type="slidenum">
              <a:rPr lang="tr-TR" smtClean="0"/>
              <a:t>‹#›</a:t>
            </a:fld>
            <a:endParaRPr lang="tr-TR"/>
          </a:p>
        </p:txBody>
      </p:sp>
    </p:spTree>
    <p:extLst>
      <p:ext uri="{BB962C8B-B14F-4D97-AF65-F5344CB8AC3E}">
        <p14:creationId xmlns:p14="http://schemas.microsoft.com/office/powerpoint/2010/main" val="1906632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Bu çalışmada, Cahit Arf’in 1959 yılında yazdığı “Makine düşünebilir mi ve nasıl düşünebilir?” makalesinde makine ve düşünme fenomenlerini birlikte ele alışı felsefi bir perspektifle çözümlenip bu sorunun cevabına ilişkin anlatımlar ilgili literatürden faydalanılarak soruşturulmaktadır. Makinelerin düşünme yetisine sahip olup olamayacağı sorusu, tarihsel süreçte örtük olarak dillendirilmiş olsa da açıkça ilk defa Alan M. Turing tarafından 1950 yılında ele alınmıştır. 1958 yılında halka açık bir konferansta soruyu gündeme getiren Arf, bir insanın düşündüğünün göstergesi sayılabilecek kimi özelliklere makinelerin sahip olma imkânı üzerine tespitlerde bulunmasının yanı sıra düşünebildiğine ikna olabileceğimiz makine tasarım örnekleri ile karşımıza çıkmaktadır. Ona göre makineler; dil kullanabilme, hesap yapabilme, benzerlik kurabilme ve elimine edebilmeye dayalı düşünme tarzları ile mantıksal ve analitik işlemleri yapar şekilde zihinsel yetilerle tasarlanabilir ve insan beyninin işleyiş tarzıyla makinelerin işleyiş tarzı arasında benzerlikler bulunur. Fakat Arf, insan ve makine arasındaki temel farkı, insanın sahip olduğu estetik bilincin makinelere kazandırılmasının güçlüğünde görmektedir. Bu bağlamda çalışmada, Arf’in makalesinde öne sürdüğü argümanlar ile insan ve makine arasındaki benzerlik ve farklılıklar belirtilmeye çalışılmış ve Arf’in düşünen makine tasarımları ele alınmıştır.</a:t>
            </a:r>
          </a:p>
          <a:p>
            <a:endParaRPr lang="tr-TR" dirty="0"/>
          </a:p>
          <a:p>
            <a:r>
              <a:rPr lang="tr-TR" sz="1200" b="0" i="0" kern="1200" dirty="0">
                <a:solidFill>
                  <a:schemeClr val="tx1"/>
                </a:solidFill>
                <a:effectLst/>
                <a:latin typeface="+mn-lt"/>
                <a:ea typeface="+mn-ea"/>
                <a:cs typeface="+mn-cs"/>
              </a:rPr>
              <a:t>Özel Ödül:</a:t>
            </a:r>
          </a:p>
          <a:p>
            <a:r>
              <a:rPr lang="tr-TR" sz="1200" b="0" i="0" kern="1200" dirty="0">
                <a:solidFill>
                  <a:schemeClr val="tx1"/>
                </a:solidFill>
                <a:effectLst/>
                <a:latin typeface="+mn-lt"/>
                <a:ea typeface="+mn-ea"/>
                <a:cs typeface="+mn-cs"/>
              </a:rPr>
              <a:t>Cahit Arf Özel Ödülü: Baykar Teknoloji Lideri Selçuk Bayraktar 11 Mart 2023</a:t>
            </a:r>
          </a:p>
          <a:p>
            <a:r>
              <a:rPr lang="tr-TR" dirty="0"/>
              <a:t>https://www.aa.com.tr/tr/bilim-teknoloji/1-yapay-zekâ -zirvesi-ai-tomorrow-summit-kapsaminda-odul-toreni-duzenlendi/2532448 </a:t>
            </a:r>
          </a:p>
        </p:txBody>
      </p:sp>
      <p:sp>
        <p:nvSpPr>
          <p:cNvPr id="4" name="Slide Number Placeholder 3"/>
          <p:cNvSpPr>
            <a:spLocks noGrp="1"/>
          </p:cNvSpPr>
          <p:nvPr>
            <p:ph type="sldNum" sz="quarter" idx="10"/>
          </p:nvPr>
        </p:nvSpPr>
        <p:spPr/>
        <p:txBody>
          <a:bodyPr/>
          <a:lstStyle/>
          <a:p>
            <a:fld id="{0249D225-1F67-4978-932C-8BD29F588262}" type="slidenum">
              <a:rPr lang="tr-TR" smtClean="0"/>
              <a:t>2</a:t>
            </a:fld>
            <a:endParaRPr lang="tr-TR"/>
          </a:p>
        </p:txBody>
      </p:sp>
    </p:spTree>
    <p:extLst>
      <p:ext uri="{BB962C8B-B14F-4D97-AF65-F5344CB8AC3E}">
        <p14:creationId xmlns:p14="http://schemas.microsoft.com/office/powerpoint/2010/main" val="3246472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Bu çalışmada, Cahit Arf’in 1959 yılında yazdığı “Makine düşünebilir mi ve nasıl düşünebilir?” makalesinde makine ve düşünme fenomenlerini birlikte ele alışı felsefi bir perspektifle çözümlenip bu sorunun cevabına ilişkin anlatımlar ilgili literatürden faydalanılarak soruşturulmaktadır. Makinelerin düşünme yetisine sahip olup olamayacağı sorusu, tarihsel süreçte örtük olarak dillendirilmiş olsa da açıkça ilk defa Alan M. Turing tarafından 1950 yılında ele alınmıştır. 1958 yılında halka açık bir konferansta soruyu gündeme getiren Arf, bir insanın düşündüğünün göstergesi sayılabilecek kimi özelliklere makinelerin sahip olma imkânı üzerine tespitlerde bulunmasının yanı sıra düşünebildiğine ikna olabileceğimiz makine tasarım örnekleri ile karşımıza çıkmaktadır. Ona göre makineler; dil kullanabilme, hesap yapabilme, benzerlik kurabilme ve elimine edebilmeye dayalı düşünme tarzları ile mantıksal ve analitik işlemleri yapar şekilde zihinsel yetilerle tasarlanabilir ve insan beyninin işleyiş tarzıyla makinelerin işleyiş tarzı arasında benzerlikler bulunur. Fakat Arf, insan ve makine arasındaki temel farkı, insanın sahip olduğu estetik bilincin makinelere kazandırılmasının güçlüğünde görmektedir. Bu bağlamda çalışmada, Arf’in makalesinde öne sürdüğü argümanlar ile insan ve makine arasındaki benzerlik ve farklılıklar belirtilmeye çalışılmış ve Arf’in düşünen makine tasarımları ele alınmıştır.</a:t>
            </a:r>
          </a:p>
          <a:p>
            <a:endParaRPr lang="tr-TR" dirty="0"/>
          </a:p>
          <a:p>
            <a:r>
              <a:rPr lang="tr-TR" sz="1200" b="0" i="0" kern="1200" dirty="0">
                <a:solidFill>
                  <a:schemeClr val="tx1"/>
                </a:solidFill>
                <a:effectLst/>
                <a:latin typeface="+mn-lt"/>
                <a:ea typeface="+mn-ea"/>
                <a:cs typeface="+mn-cs"/>
              </a:rPr>
              <a:t>Özel Ödül:</a:t>
            </a:r>
          </a:p>
          <a:p>
            <a:r>
              <a:rPr lang="tr-TR" sz="1200" b="0" i="0" kern="1200" dirty="0">
                <a:solidFill>
                  <a:schemeClr val="tx1"/>
                </a:solidFill>
                <a:effectLst/>
                <a:latin typeface="+mn-lt"/>
                <a:ea typeface="+mn-ea"/>
                <a:cs typeface="+mn-cs"/>
              </a:rPr>
              <a:t>Cahit Arf Özel Ödülü: Baykar Teknoloji Lideri Selçuk Bayraktar 11 Mart 2023</a:t>
            </a:r>
          </a:p>
          <a:p>
            <a:r>
              <a:rPr lang="tr-TR" dirty="0"/>
              <a:t>https://www.aa.com.tr/tr/bilim-teknoloji/1-yapay-zekâ -zirvesi-ai-tomorrow-summit-kapsaminda-odul-toreni-duzenlendi/2532448 </a:t>
            </a:r>
          </a:p>
        </p:txBody>
      </p:sp>
      <p:sp>
        <p:nvSpPr>
          <p:cNvPr id="4" name="Slide Number Placeholder 3"/>
          <p:cNvSpPr>
            <a:spLocks noGrp="1"/>
          </p:cNvSpPr>
          <p:nvPr>
            <p:ph type="sldNum" sz="quarter" idx="10"/>
          </p:nvPr>
        </p:nvSpPr>
        <p:spPr/>
        <p:txBody>
          <a:bodyPr/>
          <a:lstStyle/>
          <a:p>
            <a:fld id="{0249D225-1F67-4978-932C-8BD29F588262}" type="slidenum">
              <a:rPr lang="tr-TR" smtClean="0"/>
              <a:t>3</a:t>
            </a:fld>
            <a:endParaRPr lang="tr-TR"/>
          </a:p>
        </p:txBody>
      </p:sp>
    </p:spTree>
    <p:extLst>
      <p:ext uri="{BB962C8B-B14F-4D97-AF65-F5344CB8AC3E}">
        <p14:creationId xmlns:p14="http://schemas.microsoft.com/office/powerpoint/2010/main" val="1050843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0249D225-1F67-4978-932C-8BD29F588262}" type="slidenum">
              <a:rPr lang="tr-TR" smtClean="0"/>
              <a:t>12</a:t>
            </a:fld>
            <a:endParaRPr lang="tr-TR"/>
          </a:p>
        </p:txBody>
      </p:sp>
    </p:spTree>
    <p:extLst>
      <p:ext uri="{BB962C8B-B14F-4D97-AF65-F5344CB8AC3E}">
        <p14:creationId xmlns:p14="http://schemas.microsoft.com/office/powerpoint/2010/main" val="1230829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b="1" dirty="0">
                <a:latin typeface="Times New Roman" panose="02020603050405020304" pitchFamily="18" charset="0"/>
                <a:cs typeface="Times New Roman" panose="02020603050405020304" pitchFamily="18" charset="0"/>
              </a:rPr>
              <a:t>World Economic Forum-Future of Jobs Report 2023 </a:t>
            </a:r>
            <a:endParaRPr lang="tr-TR" dirty="0"/>
          </a:p>
        </p:txBody>
      </p:sp>
      <p:sp>
        <p:nvSpPr>
          <p:cNvPr id="4" name="Slide Number Placeholder 3"/>
          <p:cNvSpPr>
            <a:spLocks noGrp="1"/>
          </p:cNvSpPr>
          <p:nvPr>
            <p:ph type="sldNum" sz="quarter" idx="10"/>
          </p:nvPr>
        </p:nvSpPr>
        <p:spPr/>
        <p:txBody>
          <a:bodyPr/>
          <a:lstStyle/>
          <a:p>
            <a:fld id="{0249D225-1F67-4978-932C-8BD29F588262}" type="slidenum">
              <a:rPr lang="tr-TR" smtClean="0"/>
              <a:t>15</a:t>
            </a:fld>
            <a:endParaRPr lang="tr-TR"/>
          </a:p>
        </p:txBody>
      </p:sp>
    </p:spTree>
    <p:extLst>
      <p:ext uri="{BB962C8B-B14F-4D97-AF65-F5344CB8AC3E}">
        <p14:creationId xmlns:p14="http://schemas.microsoft.com/office/powerpoint/2010/main" val="8480108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tr-T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tr-TR"/>
          </a:p>
        </p:txBody>
      </p:sp>
      <p:sp>
        <p:nvSpPr>
          <p:cNvPr id="4" name="Date Placeholder 3"/>
          <p:cNvSpPr>
            <a:spLocks noGrp="1"/>
          </p:cNvSpPr>
          <p:nvPr>
            <p:ph type="dt" sz="half" idx="10"/>
          </p:nvPr>
        </p:nvSpPr>
        <p:spPr/>
        <p:txBody>
          <a:bodyPr/>
          <a:lstStyle/>
          <a:p>
            <a:fld id="{0F9259B6-6039-4CF4-82EC-598DB51E9923}" type="datetimeFigureOut">
              <a:rPr lang="tr-TR" smtClean="0"/>
              <a:t>26.09.2023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A17941F-C363-43FE-93ED-1654A31DF6C8}" type="slidenum">
              <a:rPr lang="tr-TR" smtClean="0"/>
              <a:t>‹#›</a:t>
            </a:fld>
            <a:endParaRPr lang="tr-TR"/>
          </a:p>
        </p:txBody>
      </p:sp>
    </p:spTree>
    <p:extLst>
      <p:ext uri="{BB962C8B-B14F-4D97-AF65-F5344CB8AC3E}">
        <p14:creationId xmlns:p14="http://schemas.microsoft.com/office/powerpoint/2010/main" val="2678067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0F9259B6-6039-4CF4-82EC-598DB51E9923}" type="datetimeFigureOut">
              <a:rPr lang="tr-TR" smtClean="0"/>
              <a:t>26.09.2023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A17941F-C363-43FE-93ED-1654A31DF6C8}" type="slidenum">
              <a:rPr lang="tr-TR" smtClean="0"/>
              <a:t>‹#›</a:t>
            </a:fld>
            <a:endParaRPr lang="tr-TR"/>
          </a:p>
        </p:txBody>
      </p:sp>
    </p:spTree>
    <p:extLst>
      <p:ext uri="{BB962C8B-B14F-4D97-AF65-F5344CB8AC3E}">
        <p14:creationId xmlns:p14="http://schemas.microsoft.com/office/powerpoint/2010/main" val="1344316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tr-T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9259B6-6039-4CF4-82EC-598DB51E9923}" type="datetimeFigureOut">
              <a:rPr lang="tr-TR" smtClean="0"/>
              <a:t>26.09.2023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A17941F-C363-43FE-93ED-1654A31DF6C8}" type="slidenum">
              <a:rPr lang="tr-TR" smtClean="0"/>
              <a:t>‹#›</a:t>
            </a:fld>
            <a:endParaRPr lang="tr-TR"/>
          </a:p>
        </p:txBody>
      </p:sp>
    </p:spTree>
    <p:extLst>
      <p:ext uri="{BB962C8B-B14F-4D97-AF65-F5344CB8AC3E}">
        <p14:creationId xmlns:p14="http://schemas.microsoft.com/office/powerpoint/2010/main" val="2016737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Date Placeholder 4"/>
          <p:cNvSpPr>
            <a:spLocks noGrp="1"/>
          </p:cNvSpPr>
          <p:nvPr>
            <p:ph type="dt" sz="half" idx="10"/>
          </p:nvPr>
        </p:nvSpPr>
        <p:spPr/>
        <p:txBody>
          <a:bodyPr/>
          <a:lstStyle/>
          <a:p>
            <a:fld id="{0F9259B6-6039-4CF4-82EC-598DB51E9923}" type="datetimeFigureOut">
              <a:rPr lang="tr-TR" smtClean="0"/>
              <a:t>26.09.2023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A17941F-C363-43FE-93ED-1654A31DF6C8}" type="slidenum">
              <a:rPr lang="tr-TR" smtClean="0"/>
              <a:t>‹#›</a:t>
            </a:fld>
            <a:endParaRPr lang="tr-TR"/>
          </a:p>
        </p:txBody>
      </p:sp>
    </p:spTree>
    <p:extLst>
      <p:ext uri="{BB962C8B-B14F-4D97-AF65-F5344CB8AC3E}">
        <p14:creationId xmlns:p14="http://schemas.microsoft.com/office/powerpoint/2010/main" val="2491025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tr-T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7" name="Date Placeholder 6"/>
          <p:cNvSpPr>
            <a:spLocks noGrp="1"/>
          </p:cNvSpPr>
          <p:nvPr>
            <p:ph type="dt" sz="half" idx="10"/>
          </p:nvPr>
        </p:nvSpPr>
        <p:spPr/>
        <p:txBody>
          <a:bodyPr/>
          <a:lstStyle/>
          <a:p>
            <a:fld id="{0F9259B6-6039-4CF4-82EC-598DB51E9923}" type="datetimeFigureOut">
              <a:rPr lang="tr-TR" smtClean="0"/>
              <a:t>26.09.2023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6A17941F-C363-43FE-93ED-1654A31DF6C8}" type="slidenum">
              <a:rPr lang="tr-TR" smtClean="0"/>
              <a:t>‹#›</a:t>
            </a:fld>
            <a:endParaRPr lang="tr-TR"/>
          </a:p>
        </p:txBody>
      </p:sp>
    </p:spTree>
    <p:extLst>
      <p:ext uri="{BB962C8B-B14F-4D97-AF65-F5344CB8AC3E}">
        <p14:creationId xmlns:p14="http://schemas.microsoft.com/office/powerpoint/2010/main" val="3640076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Date Placeholder 2"/>
          <p:cNvSpPr>
            <a:spLocks noGrp="1"/>
          </p:cNvSpPr>
          <p:nvPr>
            <p:ph type="dt" sz="half" idx="10"/>
          </p:nvPr>
        </p:nvSpPr>
        <p:spPr/>
        <p:txBody>
          <a:bodyPr/>
          <a:lstStyle/>
          <a:p>
            <a:fld id="{0F9259B6-6039-4CF4-82EC-598DB51E9923}" type="datetimeFigureOut">
              <a:rPr lang="tr-TR" smtClean="0"/>
              <a:t>26.09.2023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6A17941F-C363-43FE-93ED-1654A31DF6C8}" type="slidenum">
              <a:rPr lang="tr-TR" smtClean="0"/>
              <a:t>‹#›</a:t>
            </a:fld>
            <a:endParaRPr lang="tr-TR"/>
          </a:p>
        </p:txBody>
      </p:sp>
    </p:spTree>
    <p:extLst>
      <p:ext uri="{BB962C8B-B14F-4D97-AF65-F5344CB8AC3E}">
        <p14:creationId xmlns:p14="http://schemas.microsoft.com/office/powerpoint/2010/main" val="224681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9259B6-6039-4CF4-82EC-598DB51E9923}" type="datetimeFigureOut">
              <a:rPr lang="tr-TR" smtClean="0"/>
              <a:t>26.09.2023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6A17941F-C363-43FE-93ED-1654A31DF6C8}" type="slidenum">
              <a:rPr lang="tr-TR" smtClean="0"/>
              <a:t>‹#›</a:t>
            </a:fld>
            <a:endParaRPr lang="tr-TR"/>
          </a:p>
        </p:txBody>
      </p:sp>
    </p:spTree>
    <p:extLst>
      <p:ext uri="{BB962C8B-B14F-4D97-AF65-F5344CB8AC3E}">
        <p14:creationId xmlns:p14="http://schemas.microsoft.com/office/powerpoint/2010/main" val="2763468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r-T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F9259B6-6039-4CF4-82EC-598DB51E9923}" type="datetimeFigureOut">
              <a:rPr lang="tr-TR" smtClean="0"/>
              <a:t>26.09.2023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A17941F-C363-43FE-93ED-1654A31DF6C8}" type="slidenum">
              <a:rPr lang="tr-TR" smtClean="0"/>
              <a:t>‹#›</a:t>
            </a:fld>
            <a:endParaRPr lang="tr-TR"/>
          </a:p>
        </p:txBody>
      </p:sp>
    </p:spTree>
    <p:extLst>
      <p:ext uri="{BB962C8B-B14F-4D97-AF65-F5344CB8AC3E}">
        <p14:creationId xmlns:p14="http://schemas.microsoft.com/office/powerpoint/2010/main" val="808026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r-T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F9259B6-6039-4CF4-82EC-598DB51E9923}" type="datetimeFigureOut">
              <a:rPr lang="tr-TR" smtClean="0"/>
              <a:t>26.09.2023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A17941F-C363-43FE-93ED-1654A31DF6C8}" type="slidenum">
              <a:rPr lang="tr-TR" smtClean="0"/>
              <a:t>‹#›</a:t>
            </a:fld>
            <a:endParaRPr lang="tr-TR"/>
          </a:p>
        </p:txBody>
      </p:sp>
    </p:spTree>
    <p:extLst>
      <p:ext uri="{BB962C8B-B14F-4D97-AF65-F5344CB8AC3E}">
        <p14:creationId xmlns:p14="http://schemas.microsoft.com/office/powerpoint/2010/main" val="1168465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0F9259B6-6039-4CF4-82EC-598DB51E9923}" type="datetimeFigureOut">
              <a:rPr lang="tr-TR" smtClean="0"/>
              <a:t>26.09.2023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A17941F-C363-43FE-93ED-1654A31DF6C8}" type="slidenum">
              <a:rPr lang="tr-TR" smtClean="0"/>
              <a:t>‹#›</a:t>
            </a:fld>
            <a:endParaRPr lang="tr-TR"/>
          </a:p>
        </p:txBody>
      </p:sp>
    </p:spTree>
    <p:extLst>
      <p:ext uri="{BB962C8B-B14F-4D97-AF65-F5344CB8AC3E}">
        <p14:creationId xmlns:p14="http://schemas.microsoft.com/office/powerpoint/2010/main" val="379265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tr-T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0F9259B6-6039-4CF4-82EC-598DB51E9923}" type="datetimeFigureOut">
              <a:rPr lang="tr-TR" smtClean="0"/>
              <a:t>26.09.2023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A17941F-C363-43FE-93ED-1654A31DF6C8}" type="slidenum">
              <a:rPr lang="tr-TR" smtClean="0"/>
              <a:t>‹#›</a:t>
            </a:fld>
            <a:endParaRPr lang="tr-TR"/>
          </a:p>
        </p:txBody>
      </p:sp>
    </p:spTree>
    <p:extLst>
      <p:ext uri="{BB962C8B-B14F-4D97-AF65-F5344CB8AC3E}">
        <p14:creationId xmlns:p14="http://schemas.microsoft.com/office/powerpoint/2010/main" val="6255190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tr-T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9259B6-6039-4CF4-82EC-598DB51E9923}" type="datetimeFigureOut">
              <a:rPr lang="tr-TR" smtClean="0"/>
              <a:t>26.09.2023</a:t>
            </a:fld>
            <a:endParaRPr lang="tr-T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17941F-C363-43FE-93ED-1654A31DF6C8}" type="slidenum">
              <a:rPr lang="tr-TR" smtClean="0"/>
              <a:t>‹#›</a:t>
            </a:fld>
            <a:endParaRPr lang="tr-TR"/>
          </a:p>
        </p:txBody>
      </p:sp>
    </p:spTree>
    <p:extLst>
      <p:ext uri="{BB962C8B-B14F-4D97-AF65-F5344CB8AC3E}">
        <p14:creationId xmlns:p14="http://schemas.microsoft.com/office/powerpoint/2010/main" val="29180046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webp"/><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webp"/></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89483"/>
            <a:ext cx="12192000" cy="1893580"/>
          </a:xfrm>
        </p:spPr>
        <p:txBody>
          <a:bodyPr>
            <a:noAutofit/>
          </a:bodyPr>
          <a:lstStyle/>
          <a:p>
            <a:r>
              <a:rPr lang="tr-TR" sz="4400" dirty="0">
                <a:latin typeface="Times New Roman" panose="02020603050405020304" pitchFamily="18" charset="0"/>
                <a:cs typeface="Times New Roman" panose="02020603050405020304" pitchFamily="18" charset="0"/>
              </a:rPr>
              <a:t>Cumhuriyetimizin 2. Yüzyılında Üniversite ve Araştırma Kütüphanelerinin ve Kütüphanecilerin Dönüşümü</a:t>
            </a:r>
          </a:p>
        </p:txBody>
      </p:sp>
      <p:sp>
        <p:nvSpPr>
          <p:cNvPr id="7" name="AutoShape 6" descr="ÜNAK | Ankar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9" name="AutoShape 8" descr="https://encrypted-tbn0.gstatic.com/images?q=tbn:ANd9GcTJwM7M8k3GVE1hObyp_bzrZBRPlUO0uyqWE0WUJSdUbGdrcbGGSEEj7aK-p61sZ0PdXQ&amp;usqp=CAU"/>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8276" y="592985"/>
            <a:ext cx="4433477" cy="1146069"/>
          </a:xfrm>
          <a:prstGeom prst="rect">
            <a:avLst/>
          </a:prstGeom>
          <a:ln>
            <a:noFill/>
          </a:ln>
          <a:effectLst>
            <a:outerShdw blurRad="292100" dist="139700" dir="2700000" algn="tl" rotWithShape="0">
              <a:srgbClr val="333333">
                <a:alpha val="65000"/>
              </a:srgbClr>
            </a:outerShdw>
          </a:effectLst>
        </p:spPr>
      </p:pic>
      <p:sp>
        <p:nvSpPr>
          <p:cNvPr id="14" name="TextBox 13"/>
          <p:cNvSpPr txBox="1"/>
          <p:nvPr/>
        </p:nvSpPr>
        <p:spPr>
          <a:xfrm>
            <a:off x="541174" y="5407214"/>
            <a:ext cx="12192001" cy="892552"/>
          </a:xfrm>
          <a:prstGeom prst="rect">
            <a:avLst/>
          </a:prstGeom>
          <a:noFill/>
        </p:spPr>
        <p:txBody>
          <a:bodyPr wrap="square" rtlCol="0">
            <a:spAutoFit/>
          </a:bodyPr>
          <a:lstStyle/>
          <a:p>
            <a:pPr algn="ctr"/>
            <a:r>
              <a:rPr lang="tr-TR" dirty="0">
                <a:latin typeface="Times New Roman" panose="02020603050405020304" pitchFamily="18" charset="0"/>
                <a:cs typeface="Times New Roman" panose="02020603050405020304" pitchFamily="18" charset="0"/>
              </a:rPr>
              <a:t>Dr. </a:t>
            </a:r>
            <a:r>
              <a:rPr lang="en-US" dirty="0" err="1">
                <a:latin typeface="Times New Roman" panose="02020603050405020304" pitchFamily="18" charset="0"/>
                <a:cs typeface="Times New Roman" panose="02020603050405020304" pitchFamily="18" charset="0"/>
              </a:rPr>
              <a:t>Ebru</a:t>
            </a:r>
            <a:r>
              <a:rPr lang="en-US" dirty="0">
                <a:latin typeface="Times New Roman" panose="02020603050405020304" pitchFamily="18" charset="0"/>
                <a:cs typeface="Times New Roman" panose="02020603050405020304" pitchFamily="18" charset="0"/>
              </a:rPr>
              <a:t> Kaya </a:t>
            </a:r>
          </a:p>
          <a:p>
            <a:pPr algn="ctr"/>
            <a:r>
              <a:rPr lang="en-US" dirty="0" err="1">
                <a:latin typeface="Times New Roman" panose="02020603050405020304" pitchFamily="18" charset="0"/>
                <a:cs typeface="Times New Roman" panose="02020603050405020304" pitchFamily="18" charset="0"/>
              </a:rPr>
              <a:t>Bilkent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Üniversitesi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Kütüphanesi</a:t>
            </a:r>
            <a:endParaRPr lang="tr-TR" dirty="0">
              <a:latin typeface="Times New Roman" panose="02020603050405020304" pitchFamily="18" charset="0"/>
              <a:cs typeface="Times New Roman" panose="02020603050405020304" pitchFamily="18" charset="0"/>
            </a:endParaRPr>
          </a:p>
          <a:p>
            <a:pPr algn="ctr"/>
            <a:r>
              <a:rPr lang="tr-TR" sz="1600" dirty="0">
                <a:latin typeface="Times New Roman" panose="02020603050405020304" pitchFamily="18" charset="0"/>
                <a:cs typeface="Times New Roman" panose="02020603050405020304" pitchFamily="18" charset="0"/>
              </a:rPr>
              <a:t>28 Eylül Perşembe 2023</a:t>
            </a:r>
          </a:p>
        </p:txBody>
      </p:sp>
      <p:cxnSp>
        <p:nvCxnSpPr>
          <p:cNvPr id="8" name="Straight Connector 7"/>
          <p:cNvCxnSpPr/>
          <p:nvPr/>
        </p:nvCxnSpPr>
        <p:spPr>
          <a:xfrm flipV="1">
            <a:off x="0" y="2289483"/>
            <a:ext cx="12192000"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0" y="4519203"/>
            <a:ext cx="12192000" cy="1758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43671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Büyük Beden mağaza satış 10 tl en uygun fiyatlar yüksek Kalite | rotarz.c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1946" y="1686414"/>
            <a:ext cx="5917468" cy="2793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2180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10 TL'lik Banknotların Arkasında Görmeye Alıştığımız Ordinaryüs Cahit Ar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2929" y="2173287"/>
            <a:ext cx="5905500" cy="295275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0" y="103974"/>
            <a:ext cx="12192000" cy="2100575"/>
          </a:xfrm>
          <a:prstGeom prst="rect">
            <a:avLst/>
          </a:prstGeom>
        </p:spPr>
        <p:txBody>
          <a:bodyPr wrap="square">
            <a:spAutoFit/>
          </a:bodyPr>
          <a:lstStyle/>
          <a:p>
            <a:pPr algn="ctr" fontAlgn="base">
              <a:lnSpc>
                <a:spcPct val="90000"/>
              </a:lnSpc>
              <a:spcBef>
                <a:spcPct val="0"/>
              </a:spcBef>
            </a:pPr>
            <a:r>
              <a:rPr lang="tr-TR" sz="3500" b="1" dirty="0">
                <a:latin typeface="Times New Roman" panose="02020603050405020304" pitchFamily="18" charset="0"/>
                <a:ea typeface="+mj-ea"/>
                <a:cs typeface="Times New Roman" panose="02020603050405020304" pitchFamily="18" charset="0"/>
              </a:rPr>
              <a:t>1959’dan Günümüze;</a:t>
            </a:r>
          </a:p>
          <a:p>
            <a:pPr algn="ctr" fontAlgn="base">
              <a:lnSpc>
                <a:spcPct val="90000"/>
              </a:lnSpc>
              <a:spcBef>
                <a:spcPct val="0"/>
              </a:spcBef>
            </a:pPr>
            <a:endParaRPr lang="tr-TR" sz="3500" b="1" dirty="0">
              <a:latin typeface="Times New Roman" panose="02020603050405020304" pitchFamily="18" charset="0"/>
              <a:ea typeface="+mj-ea"/>
              <a:cs typeface="Times New Roman" panose="02020603050405020304" pitchFamily="18" charset="0"/>
            </a:endParaRPr>
          </a:p>
          <a:p>
            <a:pPr algn="ctr" fontAlgn="base">
              <a:lnSpc>
                <a:spcPct val="90000"/>
              </a:lnSpc>
              <a:spcBef>
                <a:spcPct val="0"/>
              </a:spcBef>
            </a:pPr>
            <a:r>
              <a:rPr lang="tr-TR" sz="3500" b="1" dirty="0">
                <a:latin typeface="Times New Roman" panose="02020603050405020304" pitchFamily="18" charset="0"/>
                <a:ea typeface="+mj-ea"/>
                <a:cs typeface="Times New Roman" panose="02020603050405020304" pitchFamily="18" charset="0"/>
              </a:rPr>
              <a:t>Makine Düşünebilir Mi ve Nasıl Düşünebilir? Cahit Arf</a:t>
            </a:r>
          </a:p>
          <a:p>
            <a:pPr fontAlgn="base"/>
            <a:endParaRPr lang="tr-TR" dirty="0">
              <a:solidFill>
                <a:srgbClr val="111111"/>
              </a:solidFill>
              <a:latin typeface="Open Sans"/>
            </a:endParaRPr>
          </a:p>
          <a:p>
            <a:endParaRPr lang="tr-TR" dirty="0"/>
          </a:p>
        </p:txBody>
      </p:sp>
      <p:sp>
        <p:nvSpPr>
          <p:cNvPr id="6" name="Rectangle 5"/>
          <p:cNvSpPr/>
          <p:nvPr/>
        </p:nvSpPr>
        <p:spPr>
          <a:xfrm>
            <a:off x="9052999" y="6611779"/>
            <a:ext cx="3139001" cy="246221"/>
          </a:xfrm>
          <a:prstGeom prst="rect">
            <a:avLst/>
          </a:prstGeom>
        </p:spPr>
        <p:txBody>
          <a:bodyPr wrap="none">
            <a:spAutoFit/>
          </a:bodyPr>
          <a:lstStyle/>
          <a:p>
            <a:r>
              <a:rPr lang="tr-TR" sz="1000" i="1" dirty="0">
                <a:latin typeface="Times New Roman" panose="02020603050405020304" pitchFamily="18" charset="0"/>
                <a:cs typeface="Times New Roman" panose="02020603050405020304" pitchFamily="18" charset="0"/>
              </a:rPr>
              <a:t>https://dergipark.org.tr/en/download/article-file/1861642</a:t>
            </a:r>
          </a:p>
        </p:txBody>
      </p:sp>
      <p:cxnSp>
        <p:nvCxnSpPr>
          <p:cNvPr id="9" name="Straight Connector 8"/>
          <p:cNvCxnSpPr/>
          <p:nvPr/>
        </p:nvCxnSpPr>
        <p:spPr>
          <a:xfrm flipV="1">
            <a:off x="0" y="1617849"/>
            <a:ext cx="12192000" cy="17585"/>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0" y="5634340"/>
            <a:ext cx="12192000" cy="646331"/>
          </a:xfrm>
          <a:prstGeom prst="rect">
            <a:avLst/>
          </a:prstGeom>
        </p:spPr>
        <p:txBody>
          <a:bodyPr wrap="square">
            <a:spAutoFit/>
          </a:bodyPr>
          <a:lstStyle/>
          <a:p>
            <a:r>
              <a:rPr lang="tr-TR" b="1" dirty="0">
                <a:solidFill>
                  <a:srgbClr val="000000"/>
                </a:solidFill>
                <a:latin typeface="Times New Roman" panose="02020603050405020304" pitchFamily="18" charset="0"/>
                <a:cs typeface="Times New Roman" panose="02020603050405020304" pitchFamily="18" charset="0"/>
              </a:rPr>
              <a:t>Arf, Cahit, Makine Düşünebilir Mi ve Nasıl Düşünebilir?, Atatürk Üniversitesi – Üniversite Çalışmalarını Muhite Yayma ve Halk Eğitimi Yayınları Konferanslar Serisi No: 1, 1959, Erzurum, s. 91-103</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02846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8247"/>
            <a:ext cx="12192000" cy="1325563"/>
          </a:xfrm>
        </p:spPr>
        <p:txBody>
          <a:bodyPr>
            <a:normAutofit/>
          </a:bodyPr>
          <a:lstStyle/>
          <a:p>
            <a:pPr algn="ctr"/>
            <a:r>
              <a:rPr lang="tr-TR" sz="3000" b="1" dirty="0">
                <a:latin typeface="Times New Roman" panose="02020603050405020304" pitchFamily="18" charset="0"/>
                <a:cs typeface="Times New Roman" panose="02020603050405020304" pitchFamily="18" charset="0"/>
              </a:rPr>
              <a:t>Yapay Zek</a:t>
            </a:r>
            <a:r>
              <a:rPr lang="en-US" sz="3000" dirty="0">
                <a:latin typeface="Times New Roman" panose="02020603050405020304" pitchFamily="18" charset="0"/>
                <a:cs typeface="Times New Roman" panose="02020603050405020304" pitchFamily="18" charset="0"/>
              </a:rPr>
              <a:t>â</a:t>
            </a:r>
            <a:r>
              <a:rPr lang="tr-TR" sz="3000" b="1" dirty="0">
                <a:latin typeface="Times New Roman" panose="02020603050405020304" pitchFamily="18" charset="0"/>
                <a:cs typeface="Times New Roman" panose="02020603050405020304" pitchFamily="18" charset="0"/>
              </a:rPr>
              <a:t> Karşısında </a:t>
            </a:r>
            <a:r>
              <a:rPr lang="en-US" sz="3000" b="1" dirty="0" err="1">
                <a:latin typeface="Times New Roman" panose="02020603050405020304" pitchFamily="18" charset="0"/>
                <a:cs typeface="Times New Roman" panose="02020603050405020304" pitchFamily="18" charset="0"/>
              </a:rPr>
              <a:t>Akademik</a:t>
            </a:r>
            <a:r>
              <a:rPr lang="en-US" sz="3000" b="1" dirty="0">
                <a:latin typeface="Times New Roman" panose="02020603050405020304" pitchFamily="18" charset="0"/>
                <a:cs typeface="Times New Roman" panose="02020603050405020304" pitchFamily="18" charset="0"/>
              </a:rPr>
              <a:t> </a:t>
            </a:r>
            <a:r>
              <a:rPr lang="tr-TR" sz="3000" b="1" dirty="0" err="1">
                <a:latin typeface="Times New Roman" panose="02020603050405020304" pitchFamily="18" charset="0"/>
                <a:cs typeface="Times New Roman" panose="02020603050405020304" pitchFamily="18" charset="0"/>
              </a:rPr>
              <a:t>K</a:t>
            </a:r>
            <a:r>
              <a:rPr lang="en-US" sz="3000" b="1" dirty="0" err="1">
                <a:latin typeface="Times New Roman" panose="02020603050405020304" pitchFamily="18" charset="0"/>
                <a:cs typeface="Times New Roman" panose="02020603050405020304" pitchFamily="18" charset="0"/>
              </a:rPr>
              <a:t>ütüphanelerin</a:t>
            </a:r>
            <a:r>
              <a:rPr lang="en-US" sz="3000" b="1" dirty="0">
                <a:latin typeface="Times New Roman" panose="02020603050405020304" pitchFamily="18" charset="0"/>
                <a:cs typeface="Times New Roman" panose="02020603050405020304" pitchFamily="18" charset="0"/>
              </a:rPr>
              <a:t> </a:t>
            </a:r>
            <a:r>
              <a:rPr lang="tr-TR" sz="3000" b="1" dirty="0">
                <a:latin typeface="Times New Roman" panose="02020603050405020304" pitchFamily="18" charset="0"/>
                <a:cs typeface="Times New Roman" panose="02020603050405020304" pitchFamily="18" charset="0"/>
              </a:rPr>
              <a:t>G</a:t>
            </a:r>
            <a:r>
              <a:rPr lang="en-US" sz="3000" b="1" dirty="0" err="1">
                <a:latin typeface="Times New Roman" panose="02020603050405020304" pitchFamily="18" charset="0"/>
                <a:cs typeface="Times New Roman" panose="02020603050405020304" pitchFamily="18" charset="0"/>
              </a:rPr>
              <a:t>eleceği</a:t>
            </a:r>
            <a:r>
              <a:rPr lang="tr-TR" sz="3000" b="1" dirty="0">
                <a:latin typeface="Times New Roman" panose="02020603050405020304" pitchFamily="18" charset="0"/>
                <a:cs typeface="Times New Roman" panose="02020603050405020304" pitchFamily="18" charset="0"/>
              </a:rPr>
              <a:t> ve </a:t>
            </a:r>
            <a:br>
              <a:rPr lang="tr-TR" sz="3000" b="1" dirty="0">
                <a:latin typeface="Times New Roman" panose="02020603050405020304" pitchFamily="18" charset="0"/>
                <a:cs typeface="Times New Roman" panose="02020603050405020304" pitchFamily="18" charset="0"/>
              </a:rPr>
            </a:br>
            <a:r>
              <a:rPr lang="tr-TR" sz="3000" b="1" dirty="0">
                <a:latin typeface="Times New Roman" panose="02020603050405020304" pitchFamily="18" charset="0"/>
                <a:cs typeface="Times New Roman" panose="02020603050405020304" pitchFamily="18" charset="0"/>
              </a:rPr>
              <a:t>Üniversite Kütüphanecileri</a:t>
            </a:r>
          </a:p>
        </p:txBody>
      </p:sp>
      <p:pic>
        <p:nvPicPr>
          <p:cNvPr id="4" name="Content Placeholder 3"/>
          <p:cNvPicPr>
            <a:picLocks noGrp="1" noChangeAspect="1"/>
          </p:cNvPicPr>
          <p:nvPr>
            <p:ph idx="1"/>
          </p:nvPr>
        </p:nvPicPr>
        <p:blipFill>
          <a:blip r:embed="rId2" cstate="print">
            <a:lum bright="70000" contrast="-70000"/>
            <a:extLst>
              <a:ext uri="{28A0092B-C50C-407E-A947-70E740481C1C}">
                <a14:useLocalDpi xmlns:a14="http://schemas.microsoft.com/office/drawing/2010/main" val="0"/>
              </a:ext>
            </a:extLst>
          </a:blip>
          <a:stretch>
            <a:fillRect/>
          </a:stretch>
        </p:blipFill>
        <p:spPr>
          <a:xfrm>
            <a:off x="838200" y="1652672"/>
            <a:ext cx="10515600" cy="4805218"/>
          </a:xfrm>
          <a:solidFill>
            <a:schemeClr val="bg1">
              <a:lumMod val="95000"/>
              <a:alpha val="15000"/>
            </a:schemeClr>
          </a:solidFill>
          <a:ln>
            <a:noFill/>
          </a:ln>
          <a:effectLst>
            <a:outerShdw blurRad="50800" dist="50800" dir="5400000" algn="ctr" rotWithShape="0">
              <a:schemeClr val="bg1"/>
            </a:outerShdw>
            <a:reflection endPos="0" dist="50800" dir="5400000" sy="-100000" algn="bl" rotWithShape="0"/>
          </a:effectLst>
        </p:spPr>
      </p:pic>
      <p:sp>
        <p:nvSpPr>
          <p:cNvPr id="6" name="TextBox 5"/>
          <p:cNvSpPr txBox="1"/>
          <p:nvPr/>
        </p:nvSpPr>
        <p:spPr>
          <a:xfrm>
            <a:off x="923925" y="2626781"/>
            <a:ext cx="5086350" cy="2862322"/>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000" dirty="0" err="1">
                <a:latin typeface="Times New Roman" panose="02020603050405020304" pitchFamily="18" charset="0"/>
                <a:cs typeface="Times New Roman" panose="02020603050405020304" pitchFamily="18" charset="0"/>
              </a:rPr>
              <a:t>Mesleki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endişeler</a:t>
            </a:r>
            <a:endParaRPr lang="en-US" sz="2000" dirty="0">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r>
              <a:rPr lang="en-US" sz="2000" dirty="0" err="1">
                <a:latin typeface="Times New Roman" panose="02020603050405020304" pitchFamily="18" charset="0"/>
                <a:cs typeface="Times New Roman" panose="02020603050405020304" pitchFamily="18" charset="0"/>
              </a:rPr>
              <a:t>İş</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gücü</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ihtiyacı</a:t>
            </a:r>
            <a:endParaRPr lang="en-US" sz="2000" dirty="0">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r>
              <a:rPr lang="en-US" sz="2000" dirty="0" err="1">
                <a:latin typeface="Times New Roman" panose="02020603050405020304" pitchFamily="18" charset="0"/>
                <a:cs typeface="Times New Roman" panose="02020603050405020304" pitchFamily="18" charset="0"/>
              </a:rPr>
              <a:t>Akademik</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araştırma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için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ihtiyaç</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olarak</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insan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faktörü</a:t>
            </a:r>
            <a:r>
              <a:rPr lang="en-US" sz="2000"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önemi</a:t>
            </a:r>
            <a:endParaRPr lang="en-US" sz="2000" dirty="0">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r>
              <a:rPr lang="en-US" sz="2000" dirty="0" err="1">
                <a:latin typeface="Times New Roman" panose="02020603050405020304" pitchFamily="18" charset="0"/>
                <a:cs typeface="Times New Roman" panose="02020603050405020304" pitchFamily="18" charset="0"/>
              </a:rPr>
              <a:t>Yayın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politikaları</a:t>
            </a:r>
            <a:endParaRPr lang="tr-TR" sz="2000" dirty="0">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r>
              <a:rPr lang="tr-TR" sz="2000" dirty="0">
                <a:latin typeface="Times New Roman" panose="02020603050405020304" pitchFamily="18" charset="0"/>
                <a:cs typeface="Times New Roman" panose="02020603050405020304" pitchFamily="18" charset="0"/>
              </a:rPr>
              <a:t>Güvenilir bilgi arayışı...</a:t>
            </a:r>
            <a:endParaRPr lang="en-US" sz="2000" dirty="0">
              <a:latin typeface="Times New Roman" panose="02020603050405020304" pitchFamily="18" charset="0"/>
              <a:cs typeface="Times New Roman" panose="02020603050405020304" pitchFamily="18" charset="0"/>
            </a:endParaRPr>
          </a:p>
        </p:txBody>
      </p:sp>
      <p:cxnSp>
        <p:nvCxnSpPr>
          <p:cNvPr id="7" name="Straight Connector 6"/>
          <p:cNvCxnSpPr/>
          <p:nvPr/>
        </p:nvCxnSpPr>
        <p:spPr>
          <a:xfrm flipV="1">
            <a:off x="0" y="1301218"/>
            <a:ext cx="12192000" cy="17585"/>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939569" y="3575117"/>
            <a:ext cx="5010150" cy="960328"/>
          </a:xfrm>
          <a:prstGeom prst="rect">
            <a:avLst/>
          </a:prstGeom>
          <a:noFill/>
        </p:spPr>
        <p:txBody>
          <a:bodyPr wrap="square" rtlCol="0">
            <a:spAutoFit/>
          </a:bodyPr>
          <a:lstStyle/>
          <a:p>
            <a:pPr algn="ctr">
              <a:lnSpc>
                <a:spcPct val="150000"/>
              </a:lnSpc>
            </a:pPr>
            <a:r>
              <a:rPr lang="tr-TR" sz="2000" b="1" dirty="0">
                <a:latin typeface="Times New Roman" panose="02020603050405020304" pitchFamily="18" charset="0"/>
                <a:cs typeface="Times New Roman" panose="02020603050405020304" pitchFamily="18" charset="0"/>
              </a:rPr>
              <a:t>Ömür boyu tek meslek/tek uzmanlık fi tarihinden kalma bir olgu olacak mı?</a:t>
            </a:r>
          </a:p>
        </p:txBody>
      </p:sp>
    </p:spTree>
    <p:extLst>
      <p:ext uri="{BB962C8B-B14F-4D97-AF65-F5344CB8AC3E}">
        <p14:creationId xmlns:p14="http://schemas.microsoft.com/office/powerpoint/2010/main" val="1559643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345"/>
            <a:ext cx="12192000" cy="1325563"/>
          </a:xfrm>
        </p:spPr>
        <p:txBody>
          <a:bodyPr>
            <a:normAutofit/>
          </a:bodyPr>
          <a:lstStyle/>
          <a:p>
            <a:pPr algn="ctr"/>
            <a:r>
              <a:rPr lang="tr-TR" sz="3500" b="1" dirty="0">
                <a:latin typeface="Times New Roman" panose="02020603050405020304" pitchFamily="18" charset="0"/>
                <a:cs typeface="Times New Roman" panose="02020603050405020304" pitchFamily="18" charset="0"/>
              </a:rPr>
              <a:t>ChatGPT’ye ve Kütüphanecilere Sorduk!</a:t>
            </a:r>
          </a:p>
        </p:txBody>
      </p:sp>
      <p:sp>
        <p:nvSpPr>
          <p:cNvPr id="5" name="Text Placeholder 4"/>
          <p:cNvSpPr>
            <a:spLocks noGrp="1"/>
          </p:cNvSpPr>
          <p:nvPr>
            <p:ph type="body" sz="quarter" idx="3"/>
          </p:nvPr>
        </p:nvSpPr>
        <p:spPr>
          <a:xfrm>
            <a:off x="814387" y="1517201"/>
            <a:ext cx="5183188" cy="823912"/>
          </a:xfrm>
        </p:spPr>
        <p:txBody>
          <a:bodyPr>
            <a:normAutofit/>
          </a:bodyPr>
          <a:lstStyle/>
          <a:p>
            <a:r>
              <a:rPr lang="en-US" sz="3200" dirty="0" err="1">
                <a:latin typeface="Times New Roman" panose="02020603050405020304" pitchFamily="18" charset="0"/>
                <a:cs typeface="Times New Roman" panose="02020603050405020304" pitchFamily="18" charset="0"/>
              </a:rPr>
              <a:t>Yapay</a:t>
            </a:r>
            <a:r>
              <a:rPr lang="en-US" sz="3200" dirty="0">
                <a:latin typeface="Times New Roman" panose="02020603050405020304" pitchFamily="18" charset="0"/>
                <a:cs typeface="Times New Roman" panose="02020603050405020304" pitchFamily="18" charset="0"/>
              </a:rPr>
              <a:t>/</a:t>
            </a:r>
            <a:r>
              <a:rPr lang="en-US" sz="3200" dirty="0" err="1">
                <a:latin typeface="Times New Roman" panose="02020603050405020304" pitchFamily="18" charset="0"/>
                <a:cs typeface="Times New Roman" panose="02020603050405020304" pitchFamily="18" charset="0"/>
              </a:rPr>
              <a:t>genişletilmiş</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zekâ</a:t>
            </a:r>
            <a:endParaRPr lang="tr-TR" sz="3200" dirty="0">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sz="quarter" idx="4"/>
          </p:nvPr>
        </p:nvSpPr>
        <p:spPr>
          <a:xfrm>
            <a:off x="814387" y="2505074"/>
            <a:ext cx="5183188" cy="3719025"/>
          </a:xfrm>
        </p:spPr>
        <p:style>
          <a:lnRef idx="2">
            <a:schemeClr val="accent4"/>
          </a:lnRef>
          <a:fillRef idx="1">
            <a:schemeClr val="lt1"/>
          </a:fillRef>
          <a:effectRef idx="0">
            <a:schemeClr val="accent4"/>
          </a:effectRef>
          <a:fontRef idx="minor">
            <a:schemeClr val="dk1"/>
          </a:fontRef>
        </p:style>
        <p:txBody>
          <a:bodyPr>
            <a:normAutofit/>
          </a:bodyPr>
          <a:lstStyle/>
          <a:p>
            <a:pPr marL="342900" indent="-342900">
              <a:lnSpc>
                <a:spcPct val="100000"/>
              </a:lnSpc>
              <a:buFont typeface="+mj-lt"/>
              <a:buAutoNum type="arabicPeriod"/>
            </a:pPr>
            <a:r>
              <a:rPr lang="en-US" sz="1700" dirty="0" err="1">
                <a:solidFill>
                  <a:schemeClr val="tx1"/>
                </a:solidFill>
                <a:latin typeface="Times New Roman" panose="02020603050405020304" pitchFamily="18" charset="0"/>
                <a:cs typeface="Times New Roman" panose="02020603050405020304" pitchFamily="18" charset="0"/>
              </a:rPr>
              <a:t>Yapay</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zekâ</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hangi</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alanlarda</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kütüphanecinin</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iş</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yükünü</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hafifletebilir</a:t>
            </a:r>
            <a:r>
              <a:rPr lang="en-US" sz="1700" dirty="0">
                <a:solidFill>
                  <a:schemeClr val="tx1"/>
                </a:solidFill>
                <a:latin typeface="Times New Roman" panose="02020603050405020304" pitchFamily="18" charset="0"/>
                <a:cs typeface="Times New Roman" panose="02020603050405020304" pitchFamily="18" charset="0"/>
              </a:rPr>
              <a:t>? </a:t>
            </a:r>
            <a:endParaRPr lang="tr-TR" sz="1700" dirty="0">
              <a:solidFill>
                <a:schemeClr val="tx1"/>
              </a:solidFill>
              <a:latin typeface="Times New Roman" panose="02020603050405020304" pitchFamily="18" charset="0"/>
              <a:cs typeface="Times New Roman" panose="02020603050405020304" pitchFamily="18" charset="0"/>
            </a:endParaRPr>
          </a:p>
          <a:p>
            <a:pPr marL="342900" indent="-342900">
              <a:lnSpc>
                <a:spcPct val="100000"/>
              </a:lnSpc>
              <a:buFont typeface="+mj-lt"/>
              <a:buAutoNum type="arabicPeriod"/>
            </a:pPr>
            <a:r>
              <a:rPr lang="en-US" sz="1700" dirty="0" err="1">
                <a:solidFill>
                  <a:schemeClr val="tx1"/>
                </a:solidFill>
                <a:latin typeface="Times New Roman" panose="02020603050405020304" pitchFamily="18" charset="0"/>
                <a:cs typeface="Times New Roman" panose="02020603050405020304" pitchFamily="18" charset="0"/>
              </a:rPr>
              <a:t>Yapay</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zekâ</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uygulamalarını</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kullanarak</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araştırmalarını</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sürdüren</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kütüphane</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kullanıcıları</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referans</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kütüphanecilerine</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olan</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ihtiyaçlarını</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devam</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ettirecekler</a:t>
            </a:r>
            <a:r>
              <a:rPr lang="en-US" sz="1700" dirty="0">
                <a:solidFill>
                  <a:schemeClr val="tx1"/>
                </a:solidFill>
                <a:latin typeface="Times New Roman" panose="02020603050405020304" pitchFamily="18" charset="0"/>
                <a:cs typeface="Times New Roman" panose="02020603050405020304" pitchFamily="18" charset="0"/>
              </a:rPr>
              <a:t> mi?</a:t>
            </a:r>
            <a:endParaRPr lang="tr-TR" sz="1700" dirty="0">
              <a:solidFill>
                <a:schemeClr val="tx1"/>
              </a:solidFill>
              <a:latin typeface="Times New Roman" panose="02020603050405020304" pitchFamily="18" charset="0"/>
              <a:cs typeface="Times New Roman" panose="02020603050405020304" pitchFamily="18" charset="0"/>
            </a:endParaRPr>
          </a:p>
          <a:p>
            <a:pPr marL="342900" indent="-342900">
              <a:lnSpc>
                <a:spcPct val="100000"/>
              </a:lnSpc>
              <a:buFont typeface="+mj-lt"/>
              <a:buAutoNum type="arabicPeriod"/>
            </a:pPr>
            <a:r>
              <a:rPr lang="en-US" sz="1700" dirty="0" err="1">
                <a:solidFill>
                  <a:schemeClr val="tx1"/>
                </a:solidFill>
                <a:latin typeface="Times New Roman" panose="02020603050405020304" pitchFamily="18" charset="0"/>
                <a:cs typeface="Times New Roman" panose="02020603050405020304" pitchFamily="18" charset="0"/>
              </a:rPr>
              <a:t>Dijitalleşme</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çağında</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kütüphaneler</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telif</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hakkı</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ve</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fikri</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mülkiyet</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konularıyla</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ilgili</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hangi</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sorunlarla</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karşılaşabilir</a:t>
            </a:r>
            <a:r>
              <a:rPr lang="en-US" sz="1700" dirty="0">
                <a:solidFill>
                  <a:schemeClr val="tx1"/>
                </a:solidFill>
                <a:latin typeface="Times New Roman" panose="02020603050405020304" pitchFamily="18" charset="0"/>
                <a:cs typeface="Times New Roman" panose="02020603050405020304" pitchFamily="18" charset="0"/>
              </a:rPr>
              <a:t>? </a:t>
            </a:r>
            <a:endParaRPr lang="tr-TR" sz="1700" dirty="0">
              <a:solidFill>
                <a:schemeClr val="tx1"/>
              </a:solidFill>
              <a:latin typeface="Times New Roman" panose="02020603050405020304" pitchFamily="18" charset="0"/>
              <a:cs typeface="Times New Roman" panose="02020603050405020304" pitchFamily="18" charset="0"/>
            </a:endParaRPr>
          </a:p>
          <a:p>
            <a:pPr marL="342900" indent="-342900">
              <a:lnSpc>
                <a:spcPct val="100000"/>
              </a:lnSpc>
              <a:buFont typeface="+mj-lt"/>
              <a:buAutoNum type="arabicPeriod"/>
            </a:pPr>
            <a:r>
              <a:rPr lang="en-US" sz="1700" dirty="0" err="1">
                <a:solidFill>
                  <a:schemeClr val="tx1"/>
                </a:solidFill>
                <a:latin typeface="Times New Roman" panose="02020603050405020304" pitchFamily="18" charset="0"/>
                <a:cs typeface="Times New Roman" panose="02020603050405020304" pitchFamily="18" charset="0"/>
              </a:rPr>
              <a:t>Gelecek</a:t>
            </a:r>
            <a:r>
              <a:rPr lang="en-US" sz="1700" dirty="0">
                <a:solidFill>
                  <a:schemeClr val="tx1"/>
                </a:solidFill>
                <a:latin typeface="Times New Roman" panose="02020603050405020304" pitchFamily="18" charset="0"/>
                <a:cs typeface="Times New Roman" panose="02020603050405020304" pitchFamily="18" charset="0"/>
              </a:rPr>
              <a:t> 100 </a:t>
            </a:r>
            <a:r>
              <a:rPr lang="en-US" sz="1700" dirty="0" err="1">
                <a:solidFill>
                  <a:schemeClr val="tx1"/>
                </a:solidFill>
                <a:latin typeface="Times New Roman" panose="02020603050405020304" pitchFamily="18" charset="0"/>
                <a:cs typeface="Times New Roman" panose="02020603050405020304" pitchFamily="18" charset="0"/>
              </a:rPr>
              <a:t>yıl</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içinde</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kütüphane</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hizmetlerinde</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hangi</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değişiklikler</a:t>
            </a:r>
            <a:r>
              <a:rPr lang="en-US" sz="1700" dirty="0">
                <a:solidFill>
                  <a:schemeClr val="tx1"/>
                </a:solidFill>
                <a:latin typeface="Times New Roman" panose="02020603050405020304" pitchFamily="18" charset="0"/>
                <a:cs typeface="Times New Roman" panose="02020603050405020304" pitchFamily="18" charset="0"/>
              </a:rPr>
              <a:t> </a:t>
            </a:r>
            <a:r>
              <a:rPr lang="en-US" sz="1700" dirty="0" err="1">
                <a:solidFill>
                  <a:schemeClr val="tx1"/>
                </a:solidFill>
                <a:latin typeface="Times New Roman" panose="02020603050405020304" pitchFamily="18" charset="0"/>
                <a:cs typeface="Times New Roman" panose="02020603050405020304" pitchFamily="18" charset="0"/>
              </a:rPr>
              <a:t>bekleniyor</a:t>
            </a:r>
            <a:r>
              <a:rPr lang="en-US" sz="1700" dirty="0">
                <a:solidFill>
                  <a:schemeClr val="tx1"/>
                </a:solidFill>
                <a:latin typeface="Times New Roman" panose="02020603050405020304" pitchFamily="18" charset="0"/>
                <a:cs typeface="Times New Roman" panose="02020603050405020304" pitchFamily="18" charset="0"/>
              </a:rPr>
              <a:t>?</a:t>
            </a:r>
          </a:p>
        </p:txBody>
      </p:sp>
      <p:cxnSp>
        <p:nvCxnSpPr>
          <p:cNvPr id="7" name="Straight Connector 6"/>
          <p:cNvCxnSpPr/>
          <p:nvPr/>
        </p:nvCxnSpPr>
        <p:spPr>
          <a:xfrm flipV="1">
            <a:off x="0" y="1301218"/>
            <a:ext cx="12192000" cy="17585"/>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idx="1"/>
          </p:nvPr>
        </p:nvSpPr>
        <p:spPr>
          <a:xfrm>
            <a:off x="6537203" y="1517201"/>
            <a:ext cx="5157787" cy="823912"/>
          </a:xfrm>
        </p:spPr>
        <p:txBody>
          <a:bodyPr>
            <a:normAutofit/>
          </a:bodyPr>
          <a:lstStyle/>
          <a:p>
            <a:r>
              <a:rPr lang="en-US" sz="3200" dirty="0" err="1">
                <a:latin typeface="Times New Roman" panose="02020603050405020304" pitchFamily="18" charset="0"/>
                <a:cs typeface="Times New Roman" panose="02020603050405020304" pitchFamily="18" charset="0"/>
              </a:rPr>
              <a:t>Kütüphane</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çalışanı</a:t>
            </a:r>
            <a:endParaRPr lang="tr-TR" sz="3200" dirty="0">
              <a:latin typeface="Times New Roman" panose="02020603050405020304" pitchFamily="18" charset="0"/>
              <a:cs typeface="Times New Roman" panose="02020603050405020304" pitchFamily="18" charset="0"/>
            </a:endParaRPr>
          </a:p>
        </p:txBody>
      </p:sp>
      <p:sp>
        <p:nvSpPr>
          <p:cNvPr id="11" name="Content Placeholder 3"/>
          <p:cNvSpPr>
            <a:spLocks noGrp="1"/>
          </p:cNvSpPr>
          <p:nvPr>
            <p:ph sz="half" idx="2"/>
          </p:nvPr>
        </p:nvSpPr>
        <p:spPr>
          <a:xfrm>
            <a:off x="6537203" y="2539512"/>
            <a:ext cx="5157787" cy="3684588"/>
          </a:xfrm>
        </p:spPr>
        <p:style>
          <a:lnRef idx="2">
            <a:schemeClr val="accent4"/>
          </a:lnRef>
          <a:fillRef idx="1">
            <a:schemeClr val="lt1"/>
          </a:fillRef>
          <a:effectRef idx="0">
            <a:schemeClr val="accent4"/>
          </a:effectRef>
          <a:fontRef idx="minor">
            <a:schemeClr val="dk1"/>
          </a:fontRef>
        </p:style>
        <p:txBody>
          <a:bodyPr>
            <a:normAutofit fontScale="47500" lnSpcReduction="20000"/>
          </a:bodyPr>
          <a:lstStyle/>
          <a:p>
            <a:pPr marL="342900" indent="-342900">
              <a:lnSpc>
                <a:spcPct val="100000"/>
              </a:lnSpc>
              <a:buFont typeface="+mj-lt"/>
              <a:buAutoNum type="arabicPeriod"/>
            </a:pPr>
            <a:r>
              <a:rPr lang="tr-TR" sz="3600" b="1" dirty="0">
                <a:solidFill>
                  <a:schemeClr val="tx1"/>
                </a:solidFill>
                <a:latin typeface="Times New Roman" panose="02020603050405020304" pitchFamily="18" charset="0"/>
                <a:cs typeface="Times New Roman" panose="02020603050405020304" pitchFamily="18" charset="0"/>
              </a:rPr>
              <a:t>Mesleki çalışmalarınızda yapay zekâ uygulamalarını kullanıyor musunuz? </a:t>
            </a:r>
          </a:p>
          <a:p>
            <a:pPr marL="342900" indent="-342900">
              <a:lnSpc>
                <a:spcPct val="100000"/>
              </a:lnSpc>
              <a:buFont typeface="+mj-lt"/>
              <a:buAutoNum type="arabicPeriod"/>
            </a:pPr>
            <a:r>
              <a:rPr lang="en-US" sz="3600" dirty="0" err="1">
                <a:solidFill>
                  <a:schemeClr val="tx1"/>
                </a:solidFill>
                <a:latin typeface="Times New Roman" panose="02020603050405020304" pitchFamily="18" charset="0"/>
                <a:cs typeface="Times New Roman" panose="02020603050405020304" pitchFamily="18" charset="0"/>
              </a:rPr>
              <a:t>Yapay</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zekâ</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hangi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alanlarda</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kütüphanecinin</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iş</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yükünü</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hafifletebilir</a:t>
            </a:r>
            <a:r>
              <a:rPr lang="en-US" sz="3600" dirty="0">
                <a:solidFill>
                  <a:schemeClr val="tx1"/>
                </a:solidFill>
                <a:latin typeface="Times New Roman" panose="02020603050405020304" pitchFamily="18" charset="0"/>
                <a:cs typeface="Times New Roman" panose="02020603050405020304" pitchFamily="18" charset="0"/>
              </a:rPr>
              <a:t>? </a:t>
            </a:r>
            <a:endParaRPr lang="tr-TR" sz="3600" dirty="0">
              <a:solidFill>
                <a:schemeClr val="tx1"/>
              </a:solidFill>
              <a:latin typeface="Times New Roman" panose="02020603050405020304" pitchFamily="18" charset="0"/>
              <a:cs typeface="Times New Roman" panose="02020603050405020304" pitchFamily="18" charset="0"/>
            </a:endParaRPr>
          </a:p>
          <a:p>
            <a:pPr marL="342900" indent="-342900">
              <a:lnSpc>
                <a:spcPct val="100000"/>
              </a:lnSpc>
              <a:buFont typeface="+mj-lt"/>
              <a:buAutoNum type="arabicPeriod"/>
            </a:pPr>
            <a:r>
              <a:rPr lang="en-US" sz="3600" dirty="0" err="1">
                <a:solidFill>
                  <a:schemeClr val="tx1"/>
                </a:solidFill>
                <a:latin typeface="Times New Roman" panose="02020603050405020304" pitchFamily="18" charset="0"/>
                <a:cs typeface="Times New Roman" panose="02020603050405020304" pitchFamily="18" charset="0"/>
              </a:rPr>
              <a:t>Yapay</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zekâ</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uygulamalarını</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kullanarak</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araştırmalarını</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sürdüren</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kütüphane</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kullanıcıları</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referans</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kütüphanecilerine</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olan</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ihtiyaçlarını</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devam</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ettirecekler</a:t>
            </a:r>
            <a:r>
              <a:rPr lang="en-US" sz="3600" dirty="0">
                <a:solidFill>
                  <a:schemeClr val="tx1"/>
                </a:solidFill>
                <a:latin typeface="Times New Roman" panose="02020603050405020304" pitchFamily="18" charset="0"/>
                <a:cs typeface="Times New Roman" panose="02020603050405020304" pitchFamily="18" charset="0"/>
              </a:rPr>
              <a:t> mi?</a:t>
            </a:r>
            <a:endParaRPr lang="tr-TR" sz="3600" dirty="0">
              <a:solidFill>
                <a:schemeClr val="tx1"/>
              </a:solidFill>
              <a:latin typeface="Times New Roman" panose="02020603050405020304" pitchFamily="18" charset="0"/>
              <a:cs typeface="Times New Roman" panose="02020603050405020304" pitchFamily="18" charset="0"/>
            </a:endParaRPr>
          </a:p>
          <a:p>
            <a:pPr marL="342900" indent="-342900">
              <a:lnSpc>
                <a:spcPct val="100000"/>
              </a:lnSpc>
              <a:buFont typeface="+mj-lt"/>
              <a:buAutoNum type="arabicPeriod"/>
            </a:pPr>
            <a:r>
              <a:rPr lang="en-US" sz="3600" dirty="0" err="1">
                <a:solidFill>
                  <a:schemeClr val="tx1"/>
                </a:solidFill>
                <a:latin typeface="Times New Roman" panose="02020603050405020304" pitchFamily="18" charset="0"/>
                <a:cs typeface="Times New Roman" panose="02020603050405020304" pitchFamily="18" charset="0"/>
              </a:rPr>
              <a:t>Dijitalleşme</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çağında</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kütüphaneler</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telif</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hakkı</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ve</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fikri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mülkiyet</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konularıyla</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ilgili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hangi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sorunlarla</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karşılaşabilir</a:t>
            </a:r>
            <a:r>
              <a:rPr lang="en-US" sz="3600" dirty="0">
                <a:solidFill>
                  <a:schemeClr val="tx1"/>
                </a:solidFill>
                <a:latin typeface="Times New Roman" panose="02020603050405020304" pitchFamily="18" charset="0"/>
                <a:cs typeface="Times New Roman" panose="02020603050405020304" pitchFamily="18" charset="0"/>
              </a:rPr>
              <a:t>? </a:t>
            </a:r>
            <a:endParaRPr lang="tr-TR" sz="3600" dirty="0">
              <a:solidFill>
                <a:schemeClr val="tx1"/>
              </a:solidFill>
              <a:latin typeface="Times New Roman" panose="02020603050405020304" pitchFamily="18" charset="0"/>
              <a:cs typeface="Times New Roman" panose="02020603050405020304" pitchFamily="18" charset="0"/>
            </a:endParaRPr>
          </a:p>
          <a:p>
            <a:pPr marL="342900" indent="-342900">
              <a:lnSpc>
                <a:spcPct val="100000"/>
              </a:lnSpc>
              <a:buFont typeface="+mj-lt"/>
              <a:buAutoNum type="arabicPeriod"/>
            </a:pPr>
            <a:r>
              <a:rPr lang="en-US" sz="3600" dirty="0" err="1">
                <a:solidFill>
                  <a:schemeClr val="tx1"/>
                </a:solidFill>
                <a:latin typeface="Times New Roman" panose="02020603050405020304" pitchFamily="18" charset="0"/>
                <a:cs typeface="Times New Roman" panose="02020603050405020304" pitchFamily="18" charset="0"/>
              </a:rPr>
              <a:t>Gelecek</a:t>
            </a:r>
            <a:r>
              <a:rPr lang="en-US" sz="3600" dirty="0">
                <a:solidFill>
                  <a:schemeClr val="tx1"/>
                </a:solidFill>
                <a:latin typeface="Times New Roman" panose="02020603050405020304" pitchFamily="18" charset="0"/>
                <a:cs typeface="Times New Roman" panose="02020603050405020304" pitchFamily="18" charset="0"/>
              </a:rPr>
              <a:t> 100 </a:t>
            </a:r>
            <a:r>
              <a:rPr lang="en-US" sz="3600" dirty="0" err="1">
                <a:solidFill>
                  <a:schemeClr val="tx1"/>
                </a:solidFill>
                <a:latin typeface="Times New Roman" panose="02020603050405020304" pitchFamily="18" charset="0"/>
                <a:cs typeface="Times New Roman" panose="02020603050405020304" pitchFamily="18" charset="0"/>
              </a:rPr>
              <a:t>yıl</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içinde</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kütüphane</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hizmetlerinde</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hangi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değişiklikler</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bekleniyor</a:t>
            </a:r>
            <a:r>
              <a:rPr lang="en-US" sz="3600" dirty="0">
                <a:solidFill>
                  <a:schemeClr val="tx1"/>
                </a:solidFill>
                <a:latin typeface="Times New Roman" panose="02020603050405020304" pitchFamily="18" charset="0"/>
                <a:cs typeface="Times New Roman" panose="02020603050405020304" pitchFamily="18" charset="0"/>
              </a:rPr>
              <a:t>?</a:t>
            </a:r>
          </a:p>
          <a:p>
            <a:pPr marL="514350" indent="-514350">
              <a:buFont typeface="+mj-lt"/>
              <a:buAutoNum type="romanUcPeriod"/>
            </a:pPr>
            <a:endParaRPr lang="tr-TR" sz="2400" dirty="0">
              <a:latin typeface="Archer Light" pitchFamily="50" charset="0"/>
            </a:endParaRPr>
          </a:p>
        </p:txBody>
      </p:sp>
    </p:spTree>
    <p:extLst>
      <p:ext uri="{BB962C8B-B14F-4D97-AF65-F5344CB8AC3E}">
        <p14:creationId xmlns:p14="http://schemas.microsoft.com/office/powerpoint/2010/main" val="2539222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6186"/>
            <a:ext cx="12192000" cy="1599607"/>
          </a:xfrm>
        </p:spPr>
        <p:txBody>
          <a:bodyPr>
            <a:normAutofit/>
          </a:bodyPr>
          <a:lstStyle/>
          <a:p>
            <a:pPr algn="ctr"/>
            <a:r>
              <a:rPr lang="tr-TR" sz="3500" b="1" dirty="0">
                <a:latin typeface="Times New Roman" panose="02020603050405020304" pitchFamily="18" charset="0"/>
                <a:cs typeface="Times New Roman" panose="02020603050405020304" pitchFamily="18" charset="0"/>
              </a:rPr>
              <a:t>Kütüphaneciler Yapay Zekâ Uygulamalarını Kullanıyor mu?</a:t>
            </a:r>
          </a:p>
        </p:txBody>
      </p:sp>
      <p:sp>
        <p:nvSpPr>
          <p:cNvPr id="6" name="Content Placeholder 4"/>
          <p:cNvSpPr txBox="1">
            <a:spLocks/>
          </p:cNvSpPr>
          <p:nvPr/>
        </p:nvSpPr>
        <p:spPr>
          <a:xfrm>
            <a:off x="1058470" y="1939925"/>
            <a:ext cx="1042428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buFont typeface="+mj-lt"/>
              <a:buAutoNum type="arabicPeriod"/>
            </a:pPr>
            <a:r>
              <a:rPr lang="tr-TR" dirty="0">
                <a:latin typeface="Times New Roman" panose="02020603050405020304" pitchFamily="18" charset="0"/>
                <a:cs typeface="Times New Roman" panose="02020603050405020304" pitchFamily="18" charset="0"/>
              </a:rPr>
              <a:t>Mesleki çalışmalarınızda yapay zekâ uygulamalarını kullanıyor musunuz? </a:t>
            </a:r>
          </a:p>
          <a:p>
            <a:pPr marL="0" indent="0">
              <a:buNone/>
            </a:pPr>
            <a:endParaRPr lang="en-US" dirty="0">
              <a:latin typeface="Archer Medium" pitchFamily="50" charset="0"/>
            </a:endParaRPr>
          </a:p>
          <a:p>
            <a:r>
              <a:rPr lang="en-US" sz="3200" dirty="0">
                <a:latin typeface="Times New Roman" panose="02020603050405020304" pitchFamily="18" charset="0"/>
                <a:cs typeface="Times New Roman" panose="02020603050405020304" pitchFamily="18" charset="0"/>
              </a:rPr>
              <a:t>Evet: 15</a:t>
            </a:r>
          </a:p>
          <a:p>
            <a:endParaRPr lang="en-US" sz="3200" dirty="0">
              <a:latin typeface="Times New Roman" panose="02020603050405020304" pitchFamily="18" charset="0"/>
              <a:cs typeface="Times New Roman" panose="02020603050405020304" pitchFamily="18" charset="0"/>
            </a:endParaRPr>
          </a:p>
          <a:p>
            <a:r>
              <a:rPr lang="en-US" sz="3200" dirty="0" err="1">
                <a:latin typeface="Times New Roman" panose="02020603050405020304" pitchFamily="18" charset="0"/>
                <a:cs typeface="Times New Roman" panose="02020603050405020304" pitchFamily="18" charset="0"/>
              </a:rPr>
              <a:t>Hayır</a:t>
            </a:r>
            <a:r>
              <a:rPr lang="en-US" sz="3200" dirty="0">
                <a:latin typeface="Times New Roman" panose="02020603050405020304" pitchFamily="18" charset="0"/>
                <a:cs typeface="Times New Roman" panose="02020603050405020304" pitchFamily="18" charset="0"/>
              </a:rPr>
              <a:t>: 10</a:t>
            </a:r>
          </a:p>
        </p:txBody>
      </p:sp>
      <p:cxnSp>
        <p:nvCxnSpPr>
          <p:cNvPr id="9" name="Straight Connector 8"/>
          <p:cNvCxnSpPr/>
          <p:nvPr/>
        </p:nvCxnSpPr>
        <p:spPr>
          <a:xfrm flipV="1">
            <a:off x="0" y="1648208"/>
            <a:ext cx="12192000" cy="1758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058470" y="3025447"/>
            <a:ext cx="3377433" cy="366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0623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569704"/>
          </a:xfrm>
        </p:spPr>
        <p:txBody>
          <a:bodyPr>
            <a:normAutofit/>
          </a:bodyPr>
          <a:lstStyle/>
          <a:p>
            <a:pPr algn="ctr"/>
            <a:r>
              <a:rPr lang="en-US" sz="3500" b="1" dirty="0" err="1">
                <a:latin typeface="Times New Roman" panose="02020603050405020304" pitchFamily="18" charset="0"/>
                <a:cs typeface="Times New Roman" panose="02020603050405020304" pitchFamily="18" charset="0"/>
              </a:rPr>
              <a:t>Kütüphane</a:t>
            </a:r>
            <a:r>
              <a:rPr lang="en-US" sz="3500" b="1" dirty="0">
                <a:latin typeface="Times New Roman" panose="02020603050405020304" pitchFamily="18" charset="0"/>
                <a:cs typeface="Times New Roman" panose="02020603050405020304" pitchFamily="18" charset="0"/>
              </a:rPr>
              <a:t> </a:t>
            </a:r>
            <a:r>
              <a:rPr lang="tr-TR" sz="3500" b="1" dirty="0" err="1">
                <a:latin typeface="Times New Roman" panose="02020603050405020304" pitchFamily="18" charset="0"/>
                <a:cs typeface="Times New Roman" panose="02020603050405020304" pitchFamily="18" charset="0"/>
              </a:rPr>
              <a:t>A</a:t>
            </a:r>
            <a:r>
              <a:rPr lang="en-US" sz="3500" b="1" dirty="0" err="1">
                <a:latin typeface="Times New Roman" panose="02020603050405020304" pitchFamily="18" charset="0"/>
                <a:cs typeface="Times New Roman" panose="02020603050405020304" pitchFamily="18" charset="0"/>
              </a:rPr>
              <a:t>sistanı</a:t>
            </a:r>
            <a:r>
              <a:rPr lang="en-US" sz="3500" b="1" dirty="0">
                <a:latin typeface="Times New Roman" panose="02020603050405020304" pitchFamily="18" charset="0"/>
                <a:cs typeface="Times New Roman" panose="02020603050405020304" pitchFamily="18" charset="0"/>
              </a:rPr>
              <a:t> </a:t>
            </a:r>
            <a:r>
              <a:rPr lang="tr-TR" sz="3500" b="1" dirty="0">
                <a:latin typeface="Times New Roman" panose="02020603050405020304" pitchFamily="18" charset="0"/>
                <a:cs typeface="Times New Roman" panose="02020603050405020304" pitchFamily="18" charset="0"/>
              </a:rPr>
              <a:t>O</a:t>
            </a:r>
            <a:r>
              <a:rPr lang="en-US" sz="3500" b="1" dirty="0" err="1">
                <a:latin typeface="Times New Roman" panose="02020603050405020304" pitchFamily="18" charset="0"/>
                <a:cs typeface="Times New Roman" panose="02020603050405020304" pitchFamily="18" charset="0"/>
              </a:rPr>
              <a:t>larak</a:t>
            </a:r>
            <a:r>
              <a:rPr lang="en-US" sz="3500" b="1" dirty="0">
                <a:latin typeface="Times New Roman" panose="02020603050405020304" pitchFamily="18" charset="0"/>
                <a:cs typeface="Times New Roman" panose="02020603050405020304" pitchFamily="18" charset="0"/>
              </a:rPr>
              <a:t> </a:t>
            </a:r>
            <a:r>
              <a:rPr lang="tr-TR" sz="3500" b="1" dirty="0" err="1">
                <a:latin typeface="Times New Roman" panose="02020603050405020304" pitchFamily="18" charset="0"/>
                <a:cs typeface="Times New Roman" panose="02020603050405020304" pitchFamily="18" charset="0"/>
              </a:rPr>
              <a:t>Y</a:t>
            </a:r>
            <a:r>
              <a:rPr lang="en-US" sz="3500" b="1" dirty="0" err="1">
                <a:latin typeface="Times New Roman" panose="02020603050405020304" pitchFamily="18" charset="0"/>
                <a:cs typeface="Times New Roman" panose="02020603050405020304" pitchFamily="18" charset="0"/>
              </a:rPr>
              <a:t>apay</a:t>
            </a:r>
            <a:r>
              <a:rPr lang="en-US" sz="3500" b="1" dirty="0">
                <a:latin typeface="Times New Roman" panose="02020603050405020304" pitchFamily="18" charset="0"/>
                <a:cs typeface="Times New Roman" panose="02020603050405020304" pitchFamily="18" charset="0"/>
              </a:rPr>
              <a:t> </a:t>
            </a:r>
            <a:r>
              <a:rPr lang="tr-TR" sz="3500" b="1" dirty="0">
                <a:latin typeface="Times New Roman" panose="02020603050405020304" pitchFamily="18" charset="0"/>
                <a:cs typeface="Times New Roman" panose="02020603050405020304" pitchFamily="18" charset="0"/>
              </a:rPr>
              <a:t>Z</a:t>
            </a:r>
            <a:r>
              <a:rPr lang="en-US" sz="3500" b="1" dirty="0" err="1">
                <a:latin typeface="Times New Roman" panose="02020603050405020304" pitchFamily="18" charset="0"/>
                <a:cs typeface="Times New Roman" panose="02020603050405020304" pitchFamily="18" charset="0"/>
              </a:rPr>
              <a:t>ekâ</a:t>
            </a:r>
            <a:r>
              <a:rPr lang="tr-TR" sz="3500" b="1" dirty="0">
                <a:latin typeface="Times New Roman" panose="02020603050405020304" pitchFamily="18" charset="0"/>
                <a:cs typeface="Times New Roman" panose="02020603050405020304" pitchFamily="18" charset="0"/>
              </a:rPr>
              <a:t>: </a:t>
            </a:r>
            <a:br>
              <a:rPr lang="tr-TR" sz="3500" b="1" dirty="0">
                <a:latin typeface="Times New Roman" panose="02020603050405020304" pitchFamily="18" charset="0"/>
                <a:cs typeface="Times New Roman" panose="02020603050405020304" pitchFamily="18" charset="0"/>
              </a:rPr>
            </a:br>
            <a:r>
              <a:rPr lang="tr-TR" sz="2800" dirty="0">
                <a:latin typeface="Times New Roman" panose="02020603050405020304" pitchFamily="18" charset="0"/>
                <a:cs typeface="Times New Roman" panose="02020603050405020304" pitchFamily="18" charset="0"/>
              </a:rPr>
              <a:t>1. </a:t>
            </a:r>
            <a:r>
              <a:rPr lang="en-US" sz="2800" dirty="0" err="1">
                <a:latin typeface="Times New Roman" panose="02020603050405020304" pitchFamily="18" charset="0"/>
                <a:cs typeface="Times New Roman" panose="02020603050405020304" pitchFamily="18" charset="0"/>
              </a:rPr>
              <a:t>Yapay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zekâ</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hangi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alanlarda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kütüphanecinin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iş</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yükünü</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hafifletebilir</a:t>
            </a:r>
            <a:r>
              <a:rPr lang="en-US" sz="2800" dirty="0">
                <a:latin typeface="Times New Roman" panose="02020603050405020304" pitchFamily="18" charset="0"/>
                <a:cs typeface="Times New Roman" panose="02020603050405020304" pitchFamily="18" charset="0"/>
              </a:rPr>
              <a:t>? </a:t>
            </a:r>
            <a:endParaRPr lang="tr-TR" sz="2800"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838200" y="1825625"/>
            <a:ext cx="5161547" cy="4351338"/>
          </a:xfrm>
        </p:spPr>
        <p:txBody>
          <a:bodyPr>
            <a:normAutofit fontScale="92500" lnSpcReduction="20000"/>
          </a:bodyPr>
          <a:lstStyle/>
          <a:p>
            <a:pPr marL="0" indent="0">
              <a:buNone/>
            </a:pPr>
            <a:r>
              <a:rPr lang="tr-TR" b="1" dirty="0">
                <a:latin typeface="Times New Roman" panose="02020603050405020304" pitchFamily="18" charset="0"/>
                <a:cs typeface="Times New Roman" panose="02020603050405020304" pitchFamily="18" charset="0"/>
              </a:rPr>
              <a:t>Y</a:t>
            </a:r>
            <a:r>
              <a:rPr lang="en-US" b="1" dirty="0" err="1">
                <a:latin typeface="Times New Roman" panose="02020603050405020304" pitchFamily="18" charset="0"/>
                <a:cs typeface="Times New Roman" panose="02020603050405020304" pitchFamily="18" charset="0"/>
              </a:rPr>
              <a:t>apay</a:t>
            </a:r>
            <a:r>
              <a:rPr lang="en-US" b="1" dirty="0">
                <a:latin typeface="Times New Roman" panose="02020603050405020304" pitchFamily="18" charset="0"/>
                <a:cs typeface="Times New Roman" panose="02020603050405020304" pitchFamily="18" charset="0"/>
              </a:rPr>
              <a:t> </a:t>
            </a:r>
            <a:r>
              <a:rPr lang="tr-TR" b="1" dirty="0" err="1">
                <a:latin typeface="Times New Roman" panose="02020603050405020304" pitchFamily="18" charset="0"/>
                <a:cs typeface="Times New Roman" panose="02020603050405020304" pitchFamily="18" charset="0"/>
              </a:rPr>
              <a:t>z</a:t>
            </a:r>
            <a:r>
              <a:rPr lang="en-US" b="1" dirty="0" err="1">
                <a:latin typeface="Times New Roman" panose="02020603050405020304" pitchFamily="18" charset="0"/>
                <a:cs typeface="Times New Roman" panose="02020603050405020304" pitchFamily="18" charset="0"/>
              </a:rPr>
              <a:t>ekâ</a:t>
            </a:r>
            <a:endParaRPr lang="tr-TR" b="1" dirty="0">
              <a:latin typeface="Times New Roman" panose="02020603050405020304" pitchFamily="18" charset="0"/>
              <a:cs typeface="Times New Roman" panose="02020603050405020304" pitchFamily="18" charset="0"/>
            </a:endParaRPr>
          </a:p>
          <a:p>
            <a:pPr marL="0" indent="0">
              <a:buNone/>
            </a:pPr>
            <a:endParaRPr lang="tr-TR" b="1" dirty="0">
              <a:latin typeface="Times New Roman" panose="02020603050405020304" pitchFamily="18" charset="0"/>
              <a:cs typeface="Times New Roman" panose="02020603050405020304" pitchFamily="18" charset="0"/>
            </a:endParaRPr>
          </a:p>
          <a:p>
            <a:pPr marL="742950" indent="-742950">
              <a:lnSpc>
                <a:spcPct val="110000"/>
              </a:lnSpc>
              <a:buFont typeface="+mj-lt"/>
              <a:buAutoNum type="arabicPeriod"/>
            </a:pPr>
            <a:r>
              <a:rPr lang="en-US" sz="1900" dirty="0" err="1">
                <a:latin typeface="Times New Roman" panose="02020603050405020304" pitchFamily="18" charset="0"/>
                <a:cs typeface="Times New Roman" panose="02020603050405020304" pitchFamily="18" charset="0"/>
              </a:rPr>
              <a:t>Referans</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ve</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araştırma</a:t>
            </a:r>
            <a:endParaRPr lang="en-US" sz="1900" dirty="0">
              <a:latin typeface="Times New Roman" panose="02020603050405020304" pitchFamily="18" charset="0"/>
              <a:cs typeface="Times New Roman" panose="02020603050405020304" pitchFamily="18" charset="0"/>
            </a:endParaRPr>
          </a:p>
          <a:p>
            <a:pPr marL="742950" indent="-742950">
              <a:lnSpc>
                <a:spcPct val="110000"/>
              </a:lnSpc>
              <a:buFont typeface="+mj-lt"/>
              <a:buAutoNum type="arabicPeriod"/>
            </a:pPr>
            <a:r>
              <a:rPr lang="en-US" sz="1900" dirty="0" err="1">
                <a:latin typeface="Times New Roman" panose="02020603050405020304" pitchFamily="18" charset="0"/>
                <a:cs typeface="Times New Roman" panose="02020603050405020304" pitchFamily="18" charset="0"/>
              </a:rPr>
              <a:t>Katalog</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ve</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sınıflandırma</a:t>
            </a:r>
            <a:endParaRPr lang="en-US" sz="1900" dirty="0">
              <a:latin typeface="Times New Roman" panose="02020603050405020304" pitchFamily="18" charset="0"/>
              <a:cs typeface="Times New Roman" panose="02020603050405020304" pitchFamily="18" charset="0"/>
            </a:endParaRPr>
          </a:p>
          <a:p>
            <a:pPr marL="742950" indent="-742950">
              <a:lnSpc>
                <a:spcPct val="110000"/>
              </a:lnSpc>
              <a:buFont typeface="+mj-lt"/>
              <a:buAutoNum type="arabicPeriod"/>
            </a:pPr>
            <a:r>
              <a:rPr lang="en-US" sz="1900" dirty="0" err="1">
                <a:latin typeface="Times New Roman" panose="02020603050405020304" pitchFamily="18" charset="0"/>
                <a:cs typeface="Times New Roman" panose="02020603050405020304" pitchFamily="18" charset="0"/>
              </a:rPr>
              <a:t>Koleksiyon</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geliştirme</a:t>
            </a:r>
            <a:endParaRPr lang="en-US" sz="1900" dirty="0">
              <a:latin typeface="Times New Roman" panose="02020603050405020304" pitchFamily="18" charset="0"/>
              <a:cs typeface="Times New Roman" panose="02020603050405020304" pitchFamily="18" charset="0"/>
            </a:endParaRPr>
          </a:p>
          <a:p>
            <a:pPr marL="742950" indent="-742950">
              <a:lnSpc>
                <a:spcPct val="110000"/>
              </a:lnSpc>
              <a:buFont typeface="+mj-lt"/>
              <a:buAutoNum type="arabicPeriod"/>
            </a:pPr>
            <a:r>
              <a:rPr lang="en-US" sz="1900" dirty="0" err="1">
                <a:latin typeface="Times New Roman" panose="02020603050405020304" pitchFamily="18" charset="0"/>
                <a:cs typeface="Times New Roman" panose="02020603050405020304" pitchFamily="18" charset="0"/>
              </a:rPr>
              <a:t>Bilgi</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okuryazarlığı</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eğitimi</a:t>
            </a:r>
            <a:endParaRPr lang="en-US" sz="1900" dirty="0">
              <a:latin typeface="Times New Roman" panose="02020603050405020304" pitchFamily="18" charset="0"/>
              <a:cs typeface="Times New Roman" panose="02020603050405020304" pitchFamily="18" charset="0"/>
            </a:endParaRPr>
          </a:p>
          <a:p>
            <a:pPr marL="742950" indent="-742950">
              <a:lnSpc>
                <a:spcPct val="110000"/>
              </a:lnSpc>
              <a:buFont typeface="+mj-lt"/>
              <a:buAutoNum type="arabicPeriod"/>
            </a:pPr>
            <a:r>
              <a:rPr lang="en-US" sz="1900" dirty="0" err="1">
                <a:latin typeface="Times New Roman" panose="02020603050405020304" pitchFamily="18" charset="0"/>
                <a:cs typeface="Times New Roman" panose="02020603050405020304" pitchFamily="18" charset="0"/>
              </a:rPr>
              <a:t>Kütüphane</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yönetimi</a:t>
            </a:r>
            <a:endParaRPr lang="en-US" sz="1900" dirty="0">
              <a:latin typeface="Times New Roman" panose="02020603050405020304" pitchFamily="18" charset="0"/>
              <a:cs typeface="Times New Roman" panose="02020603050405020304" pitchFamily="18" charset="0"/>
            </a:endParaRPr>
          </a:p>
          <a:p>
            <a:pPr marL="742950" indent="-742950">
              <a:lnSpc>
                <a:spcPct val="110000"/>
              </a:lnSpc>
              <a:buFont typeface="+mj-lt"/>
              <a:buAutoNum type="arabicPeriod"/>
            </a:pPr>
            <a:r>
              <a:rPr lang="en-US" sz="1900" dirty="0" err="1">
                <a:latin typeface="Times New Roman" panose="02020603050405020304" pitchFamily="18" charset="0"/>
                <a:cs typeface="Times New Roman" panose="02020603050405020304" pitchFamily="18" charset="0"/>
              </a:rPr>
              <a:t>Güncel</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kütüphane</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uygulamaları</a:t>
            </a:r>
            <a:endParaRPr lang="tr-TR" sz="1900" dirty="0">
              <a:latin typeface="Times New Roman" panose="02020603050405020304" pitchFamily="18" charset="0"/>
              <a:cs typeface="Times New Roman" panose="02020603050405020304" pitchFamily="18" charset="0"/>
            </a:endParaRPr>
          </a:p>
          <a:p>
            <a:pPr marL="742950" indent="-742950">
              <a:lnSpc>
                <a:spcPct val="110000"/>
              </a:lnSpc>
              <a:buFont typeface="+mj-lt"/>
              <a:buAutoNum type="arabicPeriod"/>
            </a:pPr>
            <a:r>
              <a:rPr lang="tr-TR" sz="1900" dirty="0">
                <a:latin typeface="Times New Roman" panose="02020603050405020304" pitchFamily="18" charset="0"/>
                <a:cs typeface="Times New Roman" panose="02020603050405020304" pitchFamily="18" charset="0"/>
              </a:rPr>
              <a:t>Dil çevirileri</a:t>
            </a:r>
          </a:p>
          <a:p>
            <a:pPr marL="742950" indent="-742950">
              <a:lnSpc>
                <a:spcPct val="110000"/>
              </a:lnSpc>
              <a:buFont typeface="+mj-lt"/>
              <a:buAutoNum type="arabicPeriod"/>
            </a:pPr>
            <a:r>
              <a:rPr lang="tr-TR" sz="1900" dirty="0">
                <a:latin typeface="Times New Roman" panose="02020603050405020304" pitchFamily="18" charset="0"/>
                <a:cs typeface="Times New Roman" panose="02020603050405020304" pitchFamily="18" charset="0"/>
              </a:rPr>
              <a:t>Veri analizi</a:t>
            </a:r>
          </a:p>
          <a:p>
            <a:pPr marL="742950" indent="-742950">
              <a:lnSpc>
                <a:spcPct val="110000"/>
              </a:lnSpc>
              <a:buFont typeface="+mj-lt"/>
              <a:buAutoNum type="arabicPeriod"/>
            </a:pPr>
            <a:r>
              <a:rPr lang="tr-TR" sz="1900" dirty="0">
                <a:latin typeface="Times New Roman" panose="02020603050405020304" pitchFamily="18" charset="0"/>
                <a:cs typeface="Times New Roman" panose="02020603050405020304" pitchFamily="18" charset="0"/>
              </a:rPr>
              <a:t>Sosyal medya hesaplarının yönetimi</a:t>
            </a:r>
          </a:p>
        </p:txBody>
      </p:sp>
      <p:sp>
        <p:nvSpPr>
          <p:cNvPr id="6" name="Content Placeholder 4"/>
          <p:cNvSpPr txBox="1">
            <a:spLocks/>
          </p:cNvSpPr>
          <p:nvPr/>
        </p:nvSpPr>
        <p:spPr>
          <a:xfrm>
            <a:off x="5999747" y="1825625"/>
            <a:ext cx="5161547"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Kütüphane</a:t>
            </a:r>
            <a:r>
              <a:rPr lang="en-US" b="1" dirty="0">
                <a:latin typeface="Times New Roman" panose="02020603050405020304" pitchFamily="18" charset="0"/>
                <a:cs typeface="Times New Roman" panose="02020603050405020304" pitchFamily="18" charset="0"/>
              </a:rPr>
              <a:t> </a:t>
            </a:r>
            <a:r>
              <a:rPr lang="tr-TR" b="1" dirty="0" err="1">
                <a:latin typeface="Times New Roman" panose="02020603050405020304" pitchFamily="18" charset="0"/>
                <a:cs typeface="Times New Roman" panose="02020603050405020304" pitchFamily="18" charset="0"/>
              </a:rPr>
              <a:t>ç</a:t>
            </a:r>
            <a:r>
              <a:rPr lang="en-US" b="1" dirty="0" err="1">
                <a:latin typeface="Times New Roman" panose="02020603050405020304" pitchFamily="18" charset="0"/>
                <a:cs typeface="Times New Roman" panose="02020603050405020304" pitchFamily="18" charset="0"/>
              </a:rPr>
              <a:t>alışanları</a:t>
            </a:r>
            <a:endParaRPr lang="tr-TR" b="1" dirty="0">
              <a:latin typeface="Times New Roman" panose="02020603050405020304" pitchFamily="18" charset="0"/>
              <a:cs typeface="Times New Roman" panose="02020603050405020304" pitchFamily="18" charset="0"/>
            </a:endParaRPr>
          </a:p>
          <a:p>
            <a:pPr marL="0" indent="0">
              <a:buNone/>
            </a:pPr>
            <a:endParaRPr lang="en-US" b="1" dirty="0">
              <a:latin typeface="Times New Roman" panose="02020603050405020304" pitchFamily="18" charset="0"/>
              <a:cs typeface="Times New Roman" panose="02020603050405020304" pitchFamily="18" charset="0"/>
            </a:endParaRPr>
          </a:p>
          <a:p>
            <a:pPr marL="742950" indent="-742950">
              <a:lnSpc>
                <a:spcPct val="110000"/>
              </a:lnSpc>
              <a:buFont typeface="+mj-lt"/>
              <a:buAutoNum type="arabicPeriod"/>
            </a:pPr>
            <a:r>
              <a:rPr lang="en-US" sz="1900" dirty="0" err="1">
                <a:latin typeface="Times New Roman" panose="02020603050405020304" pitchFamily="18" charset="0"/>
                <a:cs typeface="Times New Roman" panose="02020603050405020304" pitchFamily="18" charset="0"/>
              </a:rPr>
              <a:t>Kaynak</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tarama</a:t>
            </a:r>
            <a:endParaRPr lang="en-US" sz="1900" dirty="0">
              <a:latin typeface="Times New Roman" panose="02020603050405020304" pitchFamily="18" charset="0"/>
              <a:cs typeface="Times New Roman" panose="02020603050405020304" pitchFamily="18" charset="0"/>
            </a:endParaRPr>
          </a:p>
          <a:p>
            <a:pPr marL="742950" indent="-742950">
              <a:lnSpc>
                <a:spcPct val="110000"/>
              </a:lnSpc>
              <a:buFont typeface="+mj-lt"/>
              <a:buAutoNum type="arabicPeriod"/>
            </a:pPr>
            <a:r>
              <a:rPr lang="en-US" sz="1900" dirty="0" err="1">
                <a:latin typeface="Times New Roman" panose="02020603050405020304" pitchFamily="18" charset="0"/>
                <a:cs typeface="Times New Roman" panose="02020603050405020304" pitchFamily="18" charset="0"/>
              </a:rPr>
              <a:t>Sağlama</a:t>
            </a:r>
            <a:r>
              <a:rPr lang="en-US" sz="1900" dirty="0">
                <a:latin typeface="Times New Roman" panose="02020603050405020304" pitchFamily="18" charset="0"/>
                <a:cs typeface="Times New Roman" panose="02020603050405020304" pitchFamily="18" charset="0"/>
              </a:rPr>
              <a:t>/</a:t>
            </a:r>
            <a:r>
              <a:rPr lang="en-US" sz="1900" dirty="0" err="1">
                <a:latin typeface="Times New Roman" panose="02020603050405020304" pitchFamily="18" charset="0"/>
                <a:cs typeface="Times New Roman" panose="02020603050405020304" pitchFamily="18" charset="0"/>
              </a:rPr>
              <a:t>kataloglama</a:t>
            </a:r>
            <a:endParaRPr lang="en-US" sz="1900" dirty="0">
              <a:latin typeface="Times New Roman" panose="02020603050405020304" pitchFamily="18" charset="0"/>
              <a:cs typeface="Times New Roman" panose="02020603050405020304" pitchFamily="18" charset="0"/>
            </a:endParaRPr>
          </a:p>
          <a:p>
            <a:pPr marL="742950" indent="-742950">
              <a:lnSpc>
                <a:spcPct val="110000"/>
              </a:lnSpc>
              <a:buFont typeface="+mj-lt"/>
              <a:buAutoNum type="arabicPeriod"/>
            </a:pPr>
            <a:r>
              <a:rPr lang="en-US" sz="1900" dirty="0" err="1">
                <a:latin typeface="Times New Roman" panose="02020603050405020304" pitchFamily="18" charset="0"/>
                <a:cs typeface="Times New Roman" panose="02020603050405020304" pitchFamily="18" charset="0"/>
              </a:rPr>
              <a:t>Bağış</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kontrolü</a:t>
            </a:r>
            <a:r>
              <a:rPr lang="en-US" sz="1900" dirty="0">
                <a:latin typeface="Times New Roman" panose="02020603050405020304" pitchFamily="18" charset="0"/>
                <a:cs typeface="Times New Roman" panose="02020603050405020304" pitchFamily="18" charset="0"/>
              </a:rPr>
              <a:t> </a:t>
            </a:r>
          </a:p>
          <a:p>
            <a:pPr marL="742950" indent="-742950">
              <a:lnSpc>
                <a:spcPct val="110000"/>
              </a:lnSpc>
              <a:buFont typeface="+mj-lt"/>
              <a:buAutoNum type="arabicPeriod"/>
            </a:pPr>
            <a:r>
              <a:rPr lang="en-US" sz="1900" dirty="0" err="1">
                <a:latin typeface="Times New Roman" panose="02020603050405020304" pitchFamily="18" charset="0"/>
                <a:cs typeface="Times New Roman" panose="02020603050405020304" pitchFamily="18" charset="0"/>
              </a:rPr>
              <a:t>Resmi</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yazışmalar</a:t>
            </a:r>
            <a:endParaRPr lang="en-US" sz="1900" dirty="0">
              <a:latin typeface="Times New Roman" panose="02020603050405020304" pitchFamily="18" charset="0"/>
              <a:cs typeface="Times New Roman" panose="02020603050405020304" pitchFamily="18" charset="0"/>
            </a:endParaRPr>
          </a:p>
          <a:p>
            <a:pPr marL="742950" indent="-742950">
              <a:lnSpc>
                <a:spcPct val="110000"/>
              </a:lnSpc>
              <a:buFont typeface="+mj-lt"/>
              <a:buAutoNum type="arabicPeriod"/>
            </a:pPr>
            <a:r>
              <a:rPr lang="en-US" sz="1900" dirty="0" err="1">
                <a:latin typeface="Times New Roman" panose="02020603050405020304" pitchFamily="18" charset="0"/>
                <a:cs typeface="Times New Roman" panose="02020603050405020304" pitchFamily="18" charset="0"/>
              </a:rPr>
              <a:t>İstatistik</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kullanımı</a:t>
            </a:r>
            <a:endParaRPr lang="tr-TR" sz="1900" dirty="0">
              <a:latin typeface="Times New Roman" panose="02020603050405020304" pitchFamily="18" charset="0"/>
              <a:cs typeface="Times New Roman" panose="02020603050405020304" pitchFamily="18" charset="0"/>
            </a:endParaRPr>
          </a:p>
          <a:p>
            <a:pPr marL="742950" indent="-742950">
              <a:lnSpc>
                <a:spcPct val="110000"/>
              </a:lnSpc>
              <a:buFont typeface="+mj-lt"/>
              <a:buAutoNum type="arabicPeriod"/>
            </a:pPr>
            <a:r>
              <a:rPr lang="tr-TR" sz="1900" dirty="0">
                <a:latin typeface="Times New Roman" panose="02020603050405020304" pitchFamily="18" charset="0"/>
                <a:cs typeface="Times New Roman" panose="02020603050405020304" pitchFamily="18" charset="0"/>
              </a:rPr>
              <a:t>Sosyal medya hesapları içerik önerileri</a:t>
            </a:r>
          </a:p>
        </p:txBody>
      </p:sp>
      <p:cxnSp>
        <p:nvCxnSpPr>
          <p:cNvPr id="7" name="Straight Connector 6"/>
          <p:cNvCxnSpPr/>
          <p:nvPr/>
        </p:nvCxnSpPr>
        <p:spPr>
          <a:xfrm>
            <a:off x="5917177" y="1825625"/>
            <a:ext cx="0" cy="4607259"/>
          </a:xfrm>
          <a:prstGeom prst="line">
            <a:avLst/>
          </a:prstGeom>
        </p:spPr>
        <p:style>
          <a:lnRef idx="1">
            <a:schemeClr val="accent2"/>
          </a:lnRef>
          <a:fillRef idx="0">
            <a:schemeClr val="accent2"/>
          </a:fillRef>
          <a:effectRef idx="0">
            <a:schemeClr val="accent2"/>
          </a:effectRef>
          <a:fontRef idx="minor">
            <a:schemeClr val="tx1"/>
          </a:fontRef>
        </p:style>
      </p:cxnSp>
      <p:cxnSp>
        <p:nvCxnSpPr>
          <p:cNvPr id="8" name="Straight Connector 7"/>
          <p:cNvCxnSpPr/>
          <p:nvPr/>
        </p:nvCxnSpPr>
        <p:spPr>
          <a:xfrm>
            <a:off x="5999747" y="1825625"/>
            <a:ext cx="0" cy="4607259"/>
          </a:xfrm>
          <a:prstGeom prst="line">
            <a:avLst/>
          </a:prstGeom>
        </p:spPr>
        <p:style>
          <a:lnRef idx="1">
            <a:schemeClr val="accent2"/>
          </a:lnRef>
          <a:fillRef idx="0">
            <a:schemeClr val="accent2"/>
          </a:fillRef>
          <a:effectRef idx="0">
            <a:schemeClr val="accent2"/>
          </a:effectRef>
          <a:fontRef idx="minor">
            <a:schemeClr val="tx1"/>
          </a:fontRef>
        </p:style>
      </p:cxnSp>
      <p:cxnSp>
        <p:nvCxnSpPr>
          <p:cNvPr id="9" name="Straight Connector 8"/>
          <p:cNvCxnSpPr/>
          <p:nvPr/>
        </p:nvCxnSpPr>
        <p:spPr>
          <a:xfrm flipV="1">
            <a:off x="0" y="1538348"/>
            <a:ext cx="12192000" cy="1758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809743" y="2628756"/>
            <a:ext cx="3377433" cy="366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6183923" y="2626781"/>
            <a:ext cx="3377433" cy="366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9744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760"/>
            <a:ext cx="12192000" cy="1570181"/>
          </a:xfrm>
        </p:spPr>
        <p:txBody>
          <a:bodyPr>
            <a:noAutofit/>
          </a:bodyPr>
          <a:lstStyle/>
          <a:p>
            <a:pPr algn="ctr"/>
            <a:r>
              <a:rPr lang="tr-TR" sz="3500" b="1" dirty="0" err="1">
                <a:latin typeface="Times New Roman" panose="02020603050405020304" pitchFamily="18" charset="0"/>
                <a:cs typeface="Times New Roman" panose="02020603050405020304" pitchFamily="18" charset="0"/>
              </a:rPr>
              <a:t>Y</a:t>
            </a:r>
            <a:r>
              <a:rPr lang="en-US" sz="3500" b="1" dirty="0" err="1">
                <a:latin typeface="Times New Roman" panose="02020603050405020304" pitchFamily="18" charset="0"/>
                <a:cs typeface="Times New Roman" panose="02020603050405020304" pitchFamily="18" charset="0"/>
              </a:rPr>
              <a:t>apay</a:t>
            </a:r>
            <a:r>
              <a:rPr lang="en-US" sz="3500" b="1" dirty="0">
                <a:latin typeface="Times New Roman" panose="02020603050405020304" pitchFamily="18" charset="0"/>
                <a:cs typeface="Times New Roman" panose="02020603050405020304" pitchFamily="18" charset="0"/>
              </a:rPr>
              <a:t> </a:t>
            </a:r>
            <a:r>
              <a:rPr lang="tr-TR" sz="3500" b="1" dirty="0" err="1">
                <a:latin typeface="Times New Roman" panose="02020603050405020304" pitchFamily="18" charset="0"/>
                <a:cs typeface="Times New Roman" panose="02020603050405020304" pitchFamily="18" charset="0"/>
              </a:rPr>
              <a:t>Z</a:t>
            </a:r>
            <a:r>
              <a:rPr lang="en-US" sz="3500" b="1" dirty="0" err="1">
                <a:latin typeface="Times New Roman" panose="02020603050405020304" pitchFamily="18" charset="0"/>
                <a:cs typeface="Times New Roman" panose="02020603050405020304" pitchFamily="18" charset="0"/>
              </a:rPr>
              <a:t>ekâ</a:t>
            </a:r>
            <a:r>
              <a:rPr lang="en-US" sz="3500" b="1" dirty="0">
                <a:latin typeface="Times New Roman" panose="02020603050405020304" pitchFamily="18" charset="0"/>
                <a:cs typeface="Times New Roman" panose="02020603050405020304" pitchFamily="18" charset="0"/>
              </a:rPr>
              <a:t> </a:t>
            </a:r>
            <a:r>
              <a:rPr lang="en-US" sz="3500" b="1" dirty="0" err="1">
                <a:latin typeface="Times New Roman" panose="02020603050405020304" pitchFamily="18" charset="0"/>
                <a:cs typeface="Times New Roman" panose="02020603050405020304" pitchFamily="18" charset="0"/>
              </a:rPr>
              <a:t>ve</a:t>
            </a:r>
            <a:r>
              <a:rPr lang="en-US" sz="3500" b="1" dirty="0">
                <a:latin typeface="Times New Roman" panose="02020603050405020304" pitchFamily="18" charset="0"/>
                <a:cs typeface="Times New Roman" panose="02020603050405020304" pitchFamily="18" charset="0"/>
              </a:rPr>
              <a:t> </a:t>
            </a:r>
            <a:r>
              <a:rPr lang="tr-TR" sz="3500" b="1" dirty="0" err="1">
                <a:latin typeface="Times New Roman" panose="02020603050405020304" pitchFamily="18" charset="0"/>
                <a:cs typeface="Times New Roman" panose="02020603050405020304" pitchFamily="18" charset="0"/>
              </a:rPr>
              <a:t>R</a:t>
            </a:r>
            <a:r>
              <a:rPr lang="en-US" sz="3500" b="1" dirty="0" err="1">
                <a:latin typeface="Times New Roman" panose="02020603050405020304" pitchFamily="18" charset="0"/>
                <a:cs typeface="Times New Roman" panose="02020603050405020304" pitchFamily="18" charset="0"/>
              </a:rPr>
              <a:t>eferans</a:t>
            </a:r>
            <a:r>
              <a:rPr lang="en-US" sz="3500" b="1" dirty="0">
                <a:latin typeface="Times New Roman" panose="02020603050405020304" pitchFamily="18" charset="0"/>
                <a:cs typeface="Times New Roman" panose="02020603050405020304" pitchFamily="18" charset="0"/>
              </a:rPr>
              <a:t> </a:t>
            </a:r>
            <a:r>
              <a:rPr lang="tr-TR" sz="3500" b="1" dirty="0">
                <a:latin typeface="Times New Roman" panose="02020603050405020304" pitchFamily="18" charset="0"/>
                <a:cs typeface="Times New Roman" panose="02020603050405020304" pitchFamily="18" charset="0"/>
              </a:rPr>
              <a:t>K</a:t>
            </a:r>
            <a:r>
              <a:rPr lang="en-US" sz="3500" b="1" dirty="0" err="1">
                <a:latin typeface="Times New Roman" panose="02020603050405020304" pitchFamily="18" charset="0"/>
                <a:cs typeface="Times New Roman" panose="02020603050405020304" pitchFamily="18" charset="0"/>
              </a:rPr>
              <a:t>ütüphanecileri</a:t>
            </a:r>
            <a:r>
              <a:rPr lang="tr-TR" sz="3500" b="1" dirty="0">
                <a:latin typeface="Times New Roman" panose="02020603050405020304" pitchFamily="18" charset="0"/>
                <a:cs typeface="Times New Roman" panose="02020603050405020304" pitchFamily="18" charset="0"/>
              </a:rPr>
              <a:t>: </a:t>
            </a:r>
            <a:br>
              <a:rPr lang="tr-TR" sz="3500" b="1" dirty="0">
                <a:latin typeface="Times New Roman" panose="02020603050405020304" pitchFamily="18" charset="0"/>
                <a:cs typeface="Times New Roman" panose="02020603050405020304" pitchFamily="18" charset="0"/>
              </a:rPr>
            </a:br>
            <a:r>
              <a:rPr lang="tr-TR" sz="2500" dirty="0">
                <a:latin typeface="Times New Roman" panose="02020603050405020304" pitchFamily="18" charset="0"/>
                <a:cs typeface="Times New Roman" panose="02020603050405020304" pitchFamily="18" charset="0"/>
              </a:rPr>
              <a:t>2.</a:t>
            </a:r>
            <a:r>
              <a:rPr lang="en-US" sz="2500" dirty="0" err="1">
                <a:latin typeface="Times New Roman" panose="02020603050405020304" pitchFamily="18" charset="0"/>
                <a:cs typeface="Times New Roman" panose="02020603050405020304" pitchFamily="18" charset="0"/>
              </a:rPr>
              <a:t>Yapay</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zekâ</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uygulamalarını</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kullanarak</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araştırmalarını</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sürdüren</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kütüphane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kullanıcıları</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referans</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kütüphanecilerine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olan</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ihtiyaçlarını</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devam</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ettirecekler</a:t>
            </a:r>
            <a:r>
              <a:rPr lang="en-US" sz="2500" dirty="0">
                <a:latin typeface="Times New Roman" panose="02020603050405020304" pitchFamily="18" charset="0"/>
                <a:cs typeface="Times New Roman" panose="02020603050405020304" pitchFamily="18" charset="0"/>
              </a:rPr>
              <a:t> mi?</a:t>
            </a:r>
            <a:endParaRPr lang="tr-TR" sz="25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838200" y="1825625"/>
            <a:ext cx="5161547" cy="4351338"/>
          </a:xfrm>
        </p:spPr>
        <p:txBody>
          <a:bodyPr>
            <a:normAutofit/>
          </a:bodyPr>
          <a:lstStyle/>
          <a:p>
            <a:pPr marL="0" indent="0">
              <a:lnSpc>
                <a:spcPct val="110000"/>
              </a:lnSpc>
              <a:buNone/>
            </a:pPr>
            <a:r>
              <a:rPr lang="tr-TR" sz="2400" b="1" dirty="0">
                <a:latin typeface="Times New Roman" panose="02020603050405020304" pitchFamily="18" charset="0"/>
                <a:cs typeface="Times New Roman" panose="02020603050405020304" pitchFamily="18" charset="0"/>
              </a:rPr>
              <a:t>Y</a:t>
            </a:r>
            <a:r>
              <a:rPr lang="en-US" sz="2400" b="1" dirty="0" err="1">
                <a:latin typeface="Times New Roman" panose="02020603050405020304" pitchFamily="18" charset="0"/>
                <a:cs typeface="Times New Roman" panose="02020603050405020304" pitchFamily="18" charset="0"/>
              </a:rPr>
              <a:t>apay</a:t>
            </a:r>
            <a:r>
              <a:rPr lang="en-US" sz="2400" b="1" dirty="0">
                <a:latin typeface="Times New Roman" panose="02020603050405020304" pitchFamily="18" charset="0"/>
                <a:cs typeface="Times New Roman" panose="02020603050405020304" pitchFamily="18" charset="0"/>
              </a:rPr>
              <a:t> </a:t>
            </a:r>
            <a:r>
              <a:rPr lang="tr-TR" sz="2400" b="1" dirty="0">
                <a:latin typeface="Times New Roman" panose="02020603050405020304" pitchFamily="18" charset="0"/>
                <a:cs typeface="Times New Roman" panose="02020603050405020304" pitchFamily="18" charset="0"/>
              </a:rPr>
              <a:t>z</a:t>
            </a:r>
            <a:r>
              <a:rPr lang="en-US" sz="2400" b="1" dirty="0" err="1">
                <a:latin typeface="Times New Roman" panose="02020603050405020304" pitchFamily="18" charset="0"/>
                <a:cs typeface="Times New Roman" panose="02020603050405020304" pitchFamily="18" charset="0"/>
              </a:rPr>
              <a:t>ekâ</a:t>
            </a:r>
            <a:endParaRPr lang="tr-TR" sz="2400" b="1" dirty="0">
              <a:latin typeface="Times New Roman" panose="02020603050405020304" pitchFamily="18" charset="0"/>
              <a:cs typeface="Times New Roman" panose="02020603050405020304" pitchFamily="18" charset="0"/>
            </a:endParaRPr>
          </a:p>
          <a:p>
            <a:pPr>
              <a:lnSpc>
                <a:spcPct val="110000"/>
              </a:lnSpc>
            </a:pPr>
            <a:endParaRPr lang="tr-TR" sz="2400" b="1" dirty="0">
              <a:latin typeface="Times New Roman" panose="02020603050405020304" pitchFamily="18" charset="0"/>
              <a:cs typeface="Times New Roman" panose="02020603050405020304" pitchFamily="18" charset="0"/>
            </a:endParaRPr>
          </a:p>
          <a:p>
            <a:pPr>
              <a:lnSpc>
                <a:spcPct val="110000"/>
              </a:lnSpc>
            </a:pPr>
            <a:r>
              <a:rPr lang="en-US" sz="2100" dirty="0" err="1">
                <a:latin typeface="Times New Roman" panose="02020603050405020304" pitchFamily="18" charset="0"/>
                <a:cs typeface="Times New Roman" panose="02020603050405020304" pitchFamily="18" charset="0"/>
              </a:rPr>
              <a:t>Kesinlikle</a:t>
            </a:r>
            <a:r>
              <a:rPr lang="en-US" sz="2100" dirty="0">
                <a:latin typeface="Times New Roman" panose="02020603050405020304" pitchFamily="18" charset="0"/>
                <a:cs typeface="Times New Roman" panose="02020603050405020304" pitchFamily="18" charset="0"/>
              </a:rPr>
              <a:t> evet. </a:t>
            </a:r>
            <a:r>
              <a:rPr lang="en-US" sz="2100" dirty="0" err="1">
                <a:latin typeface="Times New Roman" panose="02020603050405020304" pitchFamily="18" charset="0"/>
                <a:cs typeface="Times New Roman" panose="02020603050405020304" pitchFamily="18" charset="0"/>
              </a:rPr>
              <a:t>Yapay</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zekâ</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bilgiye</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erişimi</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kolaylaştırabilir</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ancak</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insan</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faktörü</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hala</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önemlidir</a:t>
            </a:r>
            <a:r>
              <a:rPr lang="en-US" sz="2100" dirty="0">
                <a:latin typeface="Times New Roman" panose="02020603050405020304" pitchFamily="18" charset="0"/>
                <a:cs typeface="Times New Roman" panose="02020603050405020304" pitchFamily="18" charset="0"/>
              </a:rPr>
              <a:t>. </a:t>
            </a:r>
            <a:endParaRPr lang="tr-TR" sz="2100" dirty="0">
              <a:latin typeface="Times New Roman" panose="02020603050405020304" pitchFamily="18" charset="0"/>
              <a:cs typeface="Times New Roman" panose="02020603050405020304" pitchFamily="18" charset="0"/>
            </a:endParaRPr>
          </a:p>
          <a:p>
            <a:pPr>
              <a:lnSpc>
                <a:spcPct val="110000"/>
              </a:lnSpc>
            </a:pPr>
            <a:r>
              <a:rPr lang="en-US" sz="2100" dirty="0" err="1">
                <a:latin typeface="Times New Roman" panose="02020603050405020304" pitchFamily="18" charset="0"/>
                <a:cs typeface="Times New Roman" panose="02020603050405020304" pitchFamily="18" charset="0"/>
              </a:rPr>
              <a:t>Referans</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kütüphanecileri</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karmaşık</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ve</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özelleştirilmiş</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araştırmalarda</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bilgi</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ihtiyaçlarını</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anlama</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ve</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önerilerde</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bulunma</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konularında</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değerli</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olacaktır</a:t>
            </a:r>
            <a:r>
              <a:rPr lang="en-US" sz="2100" dirty="0">
                <a:latin typeface="Times New Roman" panose="02020603050405020304" pitchFamily="18" charset="0"/>
                <a:cs typeface="Times New Roman" panose="02020603050405020304" pitchFamily="18" charset="0"/>
              </a:rPr>
              <a:t>.</a:t>
            </a:r>
            <a:endParaRPr lang="tr-TR" sz="2100" dirty="0">
              <a:latin typeface="Times New Roman" panose="02020603050405020304" pitchFamily="18" charset="0"/>
              <a:cs typeface="Times New Roman" panose="02020603050405020304" pitchFamily="18" charset="0"/>
            </a:endParaRPr>
          </a:p>
        </p:txBody>
      </p:sp>
      <p:sp>
        <p:nvSpPr>
          <p:cNvPr id="6" name="Content Placeholder 4"/>
          <p:cNvSpPr txBox="1">
            <a:spLocks/>
          </p:cNvSpPr>
          <p:nvPr/>
        </p:nvSpPr>
        <p:spPr>
          <a:xfrm>
            <a:off x="5999747" y="1825625"/>
            <a:ext cx="5161547"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Kütüphane</a:t>
            </a:r>
            <a:r>
              <a:rPr lang="en-US" b="1" dirty="0">
                <a:latin typeface="Times New Roman" panose="02020603050405020304" pitchFamily="18" charset="0"/>
                <a:cs typeface="Times New Roman" panose="02020603050405020304" pitchFamily="18" charset="0"/>
              </a:rPr>
              <a:t> </a:t>
            </a:r>
            <a:r>
              <a:rPr lang="tr-TR" b="1" dirty="0">
                <a:latin typeface="Times New Roman" panose="02020603050405020304" pitchFamily="18" charset="0"/>
                <a:cs typeface="Times New Roman" panose="02020603050405020304" pitchFamily="18" charset="0"/>
              </a:rPr>
              <a:t>ç</a:t>
            </a:r>
            <a:r>
              <a:rPr lang="en-US" b="1" dirty="0" err="1">
                <a:latin typeface="Times New Roman" panose="02020603050405020304" pitchFamily="18" charset="0"/>
                <a:cs typeface="Times New Roman" panose="02020603050405020304" pitchFamily="18" charset="0"/>
              </a:rPr>
              <a:t>alışanları</a:t>
            </a:r>
            <a:endParaRPr lang="tr-TR" b="1" dirty="0">
              <a:latin typeface="Times New Roman" panose="02020603050405020304" pitchFamily="18" charset="0"/>
              <a:cs typeface="Times New Roman" panose="02020603050405020304" pitchFamily="18" charset="0"/>
            </a:endParaRPr>
          </a:p>
          <a:p>
            <a:pPr marL="0" indent="0">
              <a:buNone/>
            </a:pPr>
            <a:endParaRPr lang="en-US" dirty="0">
              <a:latin typeface="Archer Medium" pitchFamily="50" charset="0"/>
            </a:endParaRPr>
          </a:p>
          <a:p>
            <a:pPr>
              <a:lnSpc>
                <a:spcPct val="110000"/>
              </a:lnSpc>
            </a:pPr>
            <a:r>
              <a:rPr lang="en-US" sz="2100" dirty="0">
                <a:latin typeface="Times New Roman" panose="02020603050405020304" pitchFamily="18" charset="0"/>
                <a:cs typeface="Times New Roman" panose="02020603050405020304" pitchFamily="18" charset="0"/>
              </a:rPr>
              <a:t>15 </a:t>
            </a:r>
            <a:r>
              <a:rPr lang="en-US" sz="2100" dirty="0" err="1">
                <a:latin typeface="Times New Roman" panose="02020603050405020304" pitchFamily="18" charset="0"/>
                <a:cs typeface="Times New Roman" panose="02020603050405020304" pitchFamily="18" charset="0"/>
              </a:rPr>
              <a:t>kişi</a:t>
            </a:r>
            <a:r>
              <a:rPr lang="tr-TR" sz="2100" dirty="0">
                <a:latin typeface="Times New Roman" panose="02020603050405020304" pitchFamily="18" charset="0"/>
                <a:cs typeface="Times New Roman" panose="02020603050405020304" pitchFamily="18" charset="0"/>
              </a:rPr>
              <a:t>:</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olumlu</a:t>
            </a:r>
            <a:r>
              <a:rPr lang="tr-TR" sz="2100" dirty="0">
                <a:latin typeface="Times New Roman" panose="02020603050405020304" pitchFamily="18" charset="0"/>
                <a:cs typeface="Times New Roman" panose="02020603050405020304" pitchFamily="18" charset="0"/>
              </a:rPr>
              <a:t>, referans kütüphanecilerine ihtiyaç devam edecektir.</a:t>
            </a:r>
          </a:p>
          <a:p>
            <a:pPr>
              <a:lnSpc>
                <a:spcPct val="110000"/>
              </a:lnSpc>
            </a:pPr>
            <a:r>
              <a:rPr lang="en-US" sz="2100" dirty="0">
                <a:latin typeface="Times New Roman" panose="02020603050405020304" pitchFamily="18" charset="0"/>
                <a:cs typeface="Times New Roman" panose="02020603050405020304" pitchFamily="18" charset="0"/>
              </a:rPr>
              <a:t>7 </a:t>
            </a:r>
            <a:r>
              <a:rPr lang="en-US" sz="2100" dirty="0" err="1">
                <a:latin typeface="Times New Roman" panose="02020603050405020304" pitchFamily="18" charset="0"/>
                <a:cs typeface="Times New Roman" panose="02020603050405020304" pitchFamily="18" charset="0"/>
              </a:rPr>
              <a:t>kişi</a:t>
            </a:r>
            <a:r>
              <a:rPr lang="tr-TR" sz="2100" dirty="0">
                <a:latin typeface="Times New Roman" panose="02020603050405020304" pitchFamily="18" charset="0"/>
                <a:cs typeface="Times New Roman" panose="02020603050405020304" pitchFamily="18" charset="0"/>
              </a:rPr>
              <a:t>: karasız</a:t>
            </a:r>
          </a:p>
          <a:p>
            <a:pPr>
              <a:lnSpc>
                <a:spcPct val="110000"/>
              </a:lnSpc>
            </a:pPr>
            <a:r>
              <a:rPr lang="en-US" sz="2100" dirty="0">
                <a:latin typeface="Times New Roman" panose="02020603050405020304" pitchFamily="18" charset="0"/>
                <a:cs typeface="Times New Roman" panose="02020603050405020304" pitchFamily="18" charset="0"/>
              </a:rPr>
              <a:t>3 </a:t>
            </a:r>
            <a:r>
              <a:rPr lang="en-US" sz="2100" dirty="0" err="1">
                <a:latin typeface="Times New Roman" panose="02020603050405020304" pitchFamily="18" charset="0"/>
                <a:cs typeface="Times New Roman" panose="02020603050405020304" pitchFamily="18" charset="0"/>
              </a:rPr>
              <a:t>kişi</a:t>
            </a:r>
            <a:r>
              <a:rPr lang="tr-TR" sz="2100" dirty="0">
                <a:latin typeface="Times New Roman" panose="02020603050405020304" pitchFamily="18" charset="0"/>
                <a:cs typeface="Times New Roman" panose="02020603050405020304" pitchFamily="18" charset="0"/>
              </a:rPr>
              <a:t>:</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olums</a:t>
            </a:r>
            <a:r>
              <a:rPr lang="tr-TR" sz="2100" dirty="0">
                <a:latin typeface="Times New Roman" panose="02020603050405020304" pitchFamily="18" charset="0"/>
                <a:cs typeface="Times New Roman" panose="02020603050405020304" pitchFamily="18" charset="0"/>
              </a:rPr>
              <a:t>uz, referans kütüphanecilerine ihtiyaç devam etmeycektir.</a:t>
            </a:r>
          </a:p>
          <a:p>
            <a:pPr>
              <a:lnSpc>
                <a:spcPct val="110000"/>
              </a:lnSpc>
            </a:pPr>
            <a:endParaRPr lang="en-US" sz="2100" dirty="0">
              <a:latin typeface="Times New Roman" panose="02020603050405020304" pitchFamily="18" charset="0"/>
              <a:cs typeface="Times New Roman" panose="02020603050405020304" pitchFamily="18" charset="0"/>
            </a:endParaRPr>
          </a:p>
          <a:p>
            <a:pPr marL="571500" indent="-571500">
              <a:buFont typeface="+mj-lt"/>
              <a:buAutoNum type="arabicPeriod"/>
            </a:pPr>
            <a:endParaRPr lang="en-US" dirty="0">
              <a:latin typeface="Archer Light" pitchFamily="50" charset="0"/>
            </a:endParaRPr>
          </a:p>
        </p:txBody>
      </p:sp>
      <p:cxnSp>
        <p:nvCxnSpPr>
          <p:cNvPr id="7" name="Straight Connector 6"/>
          <p:cNvCxnSpPr/>
          <p:nvPr/>
        </p:nvCxnSpPr>
        <p:spPr>
          <a:xfrm>
            <a:off x="5917177" y="1825625"/>
            <a:ext cx="0" cy="4607259"/>
          </a:xfrm>
          <a:prstGeom prst="line">
            <a:avLst/>
          </a:prstGeom>
        </p:spPr>
        <p:style>
          <a:lnRef idx="1">
            <a:schemeClr val="accent2"/>
          </a:lnRef>
          <a:fillRef idx="0">
            <a:schemeClr val="accent2"/>
          </a:fillRef>
          <a:effectRef idx="0">
            <a:schemeClr val="accent2"/>
          </a:effectRef>
          <a:fontRef idx="minor">
            <a:schemeClr val="tx1"/>
          </a:fontRef>
        </p:style>
      </p:cxnSp>
      <p:cxnSp>
        <p:nvCxnSpPr>
          <p:cNvPr id="8" name="Straight Connector 7"/>
          <p:cNvCxnSpPr/>
          <p:nvPr/>
        </p:nvCxnSpPr>
        <p:spPr>
          <a:xfrm>
            <a:off x="5999747" y="1825625"/>
            <a:ext cx="0" cy="4607259"/>
          </a:xfrm>
          <a:prstGeom prst="line">
            <a:avLst/>
          </a:prstGeom>
        </p:spPr>
        <p:style>
          <a:lnRef idx="1">
            <a:schemeClr val="accent2"/>
          </a:lnRef>
          <a:fillRef idx="0">
            <a:schemeClr val="accent2"/>
          </a:fillRef>
          <a:effectRef idx="0">
            <a:schemeClr val="accent2"/>
          </a:effectRef>
          <a:fontRef idx="minor">
            <a:schemeClr val="tx1"/>
          </a:fontRef>
        </p:style>
      </p:cxnSp>
      <p:cxnSp>
        <p:nvCxnSpPr>
          <p:cNvPr id="9" name="Straight Connector 8"/>
          <p:cNvCxnSpPr/>
          <p:nvPr/>
        </p:nvCxnSpPr>
        <p:spPr>
          <a:xfrm flipV="1">
            <a:off x="0" y="1545836"/>
            <a:ext cx="12192000" cy="1758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809743" y="2628756"/>
            <a:ext cx="3377433" cy="366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6096000" y="2623120"/>
            <a:ext cx="3377433" cy="366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4561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754782"/>
          </a:xfrm>
        </p:spPr>
        <p:txBody>
          <a:bodyPr>
            <a:noAutofit/>
          </a:bodyPr>
          <a:lstStyle/>
          <a:p>
            <a:pPr algn="ctr"/>
            <a:r>
              <a:rPr lang="tr-TR" sz="3500" b="1" dirty="0" err="1">
                <a:latin typeface="Times New Roman" panose="02020603050405020304" pitchFamily="18" charset="0"/>
                <a:cs typeface="Times New Roman" panose="02020603050405020304" pitchFamily="18" charset="0"/>
              </a:rPr>
              <a:t>Y</a:t>
            </a:r>
            <a:r>
              <a:rPr lang="en-US" sz="3500" b="1" dirty="0" err="1">
                <a:latin typeface="Times New Roman" panose="02020603050405020304" pitchFamily="18" charset="0"/>
                <a:cs typeface="Times New Roman" panose="02020603050405020304" pitchFamily="18" charset="0"/>
              </a:rPr>
              <a:t>apay</a:t>
            </a:r>
            <a:r>
              <a:rPr lang="en-US" sz="3500" b="1" dirty="0">
                <a:latin typeface="Times New Roman" panose="02020603050405020304" pitchFamily="18" charset="0"/>
                <a:cs typeface="Times New Roman" panose="02020603050405020304" pitchFamily="18" charset="0"/>
              </a:rPr>
              <a:t> </a:t>
            </a:r>
            <a:r>
              <a:rPr lang="tr-TR" sz="3500" b="1" dirty="0" err="1">
                <a:latin typeface="Times New Roman" panose="02020603050405020304" pitchFamily="18" charset="0"/>
                <a:cs typeface="Times New Roman" panose="02020603050405020304" pitchFamily="18" charset="0"/>
              </a:rPr>
              <a:t>Z</a:t>
            </a:r>
            <a:r>
              <a:rPr lang="en-US" sz="3500" b="1" dirty="0" err="1">
                <a:latin typeface="Times New Roman" panose="02020603050405020304" pitchFamily="18" charset="0"/>
                <a:cs typeface="Times New Roman" panose="02020603050405020304" pitchFamily="18" charset="0"/>
              </a:rPr>
              <a:t>ekâ</a:t>
            </a:r>
            <a:r>
              <a:rPr lang="en-US" sz="3500" b="1" dirty="0">
                <a:latin typeface="Times New Roman" panose="02020603050405020304" pitchFamily="18" charset="0"/>
                <a:cs typeface="Times New Roman" panose="02020603050405020304" pitchFamily="18" charset="0"/>
              </a:rPr>
              <a:t> </a:t>
            </a:r>
            <a:r>
              <a:rPr lang="en-US" sz="3500" b="1" dirty="0" err="1">
                <a:latin typeface="Times New Roman" panose="02020603050405020304" pitchFamily="18" charset="0"/>
                <a:cs typeface="Times New Roman" panose="02020603050405020304" pitchFamily="18" charset="0"/>
              </a:rPr>
              <a:t>ve</a:t>
            </a:r>
            <a:r>
              <a:rPr lang="en-US" sz="3500" b="1" dirty="0">
                <a:latin typeface="Times New Roman" panose="02020603050405020304" pitchFamily="18" charset="0"/>
                <a:cs typeface="Times New Roman" panose="02020603050405020304" pitchFamily="18" charset="0"/>
              </a:rPr>
              <a:t> </a:t>
            </a:r>
            <a:r>
              <a:rPr lang="tr-TR" sz="3500" b="1" dirty="0" err="1">
                <a:latin typeface="Times New Roman" panose="02020603050405020304" pitchFamily="18" charset="0"/>
                <a:cs typeface="Times New Roman" panose="02020603050405020304" pitchFamily="18" charset="0"/>
              </a:rPr>
              <a:t>T</a:t>
            </a:r>
            <a:r>
              <a:rPr lang="en-US" sz="3500" b="1" dirty="0" err="1">
                <a:latin typeface="Times New Roman" panose="02020603050405020304" pitchFamily="18" charset="0"/>
                <a:cs typeface="Times New Roman" panose="02020603050405020304" pitchFamily="18" charset="0"/>
              </a:rPr>
              <a:t>elif</a:t>
            </a:r>
            <a:r>
              <a:rPr lang="en-US" sz="3500" b="1" dirty="0">
                <a:latin typeface="Times New Roman" panose="02020603050405020304" pitchFamily="18" charset="0"/>
                <a:cs typeface="Times New Roman" panose="02020603050405020304" pitchFamily="18" charset="0"/>
              </a:rPr>
              <a:t> </a:t>
            </a:r>
            <a:r>
              <a:rPr lang="tr-TR" sz="3500" b="1" dirty="0">
                <a:latin typeface="Times New Roman" panose="02020603050405020304" pitchFamily="18" charset="0"/>
                <a:cs typeface="Times New Roman" panose="02020603050405020304" pitchFamily="18" charset="0"/>
              </a:rPr>
              <a:t>H</a:t>
            </a:r>
            <a:r>
              <a:rPr lang="en-US" sz="3500" b="1" dirty="0" err="1">
                <a:latin typeface="Times New Roman" panose="02020603050405020304" pitchFamily="18" charset="0"/>
                <a:cs typeface="Times New Roman" panose="02020603050405020304" pitchFamily="18" charset="0"/>
              </a:rPr>
              <a:t>akları</a:t>
            </a:r>
            <a:r>
              <a:rPr lang="tr-TR" sz="3500" b="1" dirty="0">
                <a:latin typeface="Times New Roman" panose="02020603050405020304" pitchFamily="18" charset="0"/>
                <a:cs typeface="Times New Roman" panose="02020603050405020304" pitchFamily="18" charset="0"/>
              </a:rPr>
              <a:t>:</a:t>
            </a:r>
            <a:br>
              <a:rPr lang="tr-TR" sz="3500" b="1" dirty="0">
                <a:latin typeface="Times New Roman" panose="02020603050405020304" pitchFamily="18" charset="0"/>
                <a:cs typeface="Times New Roman" panose="02020603050405020304" pitchFamily="18" charset="0"/>
              </a:rPr>
            </a:br>
            <a:r>
              <a:rPr lang="tr-TR" sz="2500" dirty="0">
                <a:latin typeface="Times New Roman" panose="02020603050405020304" pitchFamily="18" charset="0"/>
                <a:cs typeface="Times New Roman" panose="02020603050405020304" pitchFamily="18" charset="0"/>
              </a:rPr>
              <a:t>3.</a:t>
            </a:r>
            <a:r>
              <a:rPr lang="tr-TR" sz="3500" b="1"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Dijitalleşme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çağında</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kütüphaneler</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telif</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hakkı</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ve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fikri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mülkiyet</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konularıyla</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ilgili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hangi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sorunlarla</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karşılaşabilir</a:t>
            </a:r>
            <a:r>
              <a:rPr lang="en-US" sz="2500" dirty="0">
                <a:latin typeface="Times New Roman" panose="02020603050405020304" pitchFamily="18" charset="0"/>
                <a:cs typeface="Times New Roman" panose="02020603050405020304" pitchFamily="18" charset="0"/>
              </a:rPr>
              <a:t>? </a:t>
            </a:r>
            <a:endParaRPr lang="tr-TR" sz="25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189785" y="1926994"/>
            <a:ext cx="5130434" cy="4489471"/>
          </a:xfrm>
        </p:spPr>
        <p:txBody>
          <a:bodyPr>
            <a:normAutofit/>
          </a:bodyPr>
          <a:lstStyle/>
          <a:p>
            <a:pPr marL="0" indent="0">
              <a:lnSpc>
                <a:spcPct val="110000"/>
              </a:lnSpc>
              <a:buNone/>
            </a:pPr>
            <a:r>
              <a:rPr lang="tr-TR" sz="2400" b="1" dirty="0" err="1">
                <a:latin typeface="Times New Roman" panose="02020603050405020304" pitchFamily="18" charset="0"/>
                <a:cs typeface="Times New Roman" panose="02020603050405020304" pitchFamily="18" charset="0"/>
              </a:rPr>
              <a:t>Y</a:t>
            </a:r>
            <a:r>
              <a:rPr lang="en-US" sz="2400" b="1" dirty="0" err="1">
                <a:latin typeface="Times New Roman" panose="02020603050405020304" pitchFamily="18" charset="0"/>
                <a:cs typeface="Times New Roman" panose="02020603050405020304" pitchFamily="18" charset="0"/>
              </a:rPr>
              <a:t>apay</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zekâ</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Önlemler</a:t>
            </a:r>
            <a:r>
              <a:rPr lang="en-US" sz="2400" b="1" dirty="0">
                <a:latin typeface="Times New Roman" panose="02020603050405020304" pitchFamily="18" charset="0"/>
                <a:cs typeface="Times New Roman" panose="02020603050405020304" pitchFamily="18" charset="0"/>
              </a:rPr>
              <a:t>/</a:t>
            </a:r>
            <a:r>
              <a:rPr lang="en-US" sz="2400" b="1" dirty="0" err="1">
                <a:latin typeface="Times New Roman" panose="02020603050405020304" pitchFamily="18" charset="0"/>
                <a:cs typeface="Times New Roman" panose="02020603050405020304" pitchFamily="18" charset="0"/>
              </a:rPr>
              <a:t>öneriler</a:t>
            </a:r>
            <a:endParaRPr lang="tr-TR" sz="2400" b="1" dirty="0">
              <a:latin typeface="Times New Roman" panose="02020603050405020304" pitchFamily="18" charset="0"/>
              <a:cs typeface="Times New Roman" panose="02020603050405020304" pitchFamily="18" charset="0"/>
            </a:endParaRPr>
          </a:p>
          <a:p>
            <a:pPr marL="0" indent="0">
              <a:lnSpc>
                <a:spcPct val="110000"/>
              </a:lnSpc>
              <a:buNone/>
            </a:pPr>
            <a:endParaRPr lang="en-US" sz="2400" b="1" dirty="0">
              <a:latin typeface="Times New Roman" panose="02020603050405020304" pitchFamily="18" charset="0"/>
              <a:cs typeface="Times New Roman" panose="02020603050405020304" pitchFamily="18" charset="0"/>
            </a:endParaRPr>
          </a:p>
          <a:p>
            <a:pPr>
              <a:lnSpc>
                <a:spcPct val="100000"/>
              </a:lnSpc>
            </a:pPr>
            <a:r>
              <a:rPr lang="en-US" sz="1900" dirty="0" err="1">
                <a:latin typeface="Times New Roman" panose="02020603050405020304" pitchFamily="18" charset="0"/>
                <a:cs typeface="Times New Roman" panose="02020603050405020304" pitchFamily="18" charset="0"/>
              </a:rPr>
              <a:t>Telif</a:t>
            </a:r>
            <a:r>
              <a:rPr lang="tr-TR" sz="1900" dirty="0">
                <a:latin typeface="Times New Roman" panose="02020603050405020304" pitchFamily="18" charset="0"/>
                <a:cs typeface="Times New Roman" panose="02020603050405020304" pitchFamily="18" charset="0"/>
              </a:rPr>
              <a:t> hakları</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eğitim</a:t>
            </a:r>
            <a:r>
              <a:rPr lang="tr-TR" sz="1900" dirty="0">
                <a:latin typeface="Times New Roman" panose="02020603050405020304" pitchFamily="18" charset="0"/>
                <a:cs typeface="Times New Roman" panose="02020603050405020304" pitchFamily="18" charset="0"/>
              </a:rPr>
              <a:t>leri</a:t>
            </a:r>
          </a:p>
          <a:p>
            <a:pPr>
              <a:lnSpc>
                <a:spcPct val="100000"/>
              </a:lnSpc>
            </a:pPr>
            <a:r>
              <a:rPr lang="en-US" sz="1900" dirty="0" err="1">
                <a:latin typeface="Times New Roman" panose="02020603050405020304" pitchFamily="18" charset="0"/>
                <a:cs typeface="Times New Roman" panose="02020603050405020304" pitchFamily="18" charset="0"/>
              </a:rPr>
              <a:t>Lisanslama</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anlaşmaları</a:t>
            </a:r>
            <a:endParaRPr lang="en-US" sz="1900" dirty="0">
              <a:latin typeface="Times New Roman" panose="02020603050405020304" pitchFamily="18" charset="0"/>
              <a:cs typeface="Times New Roman" panose="02020603050405020304" pitchFamily="18" charset="0"/>
            </a:endParaRPr>
          </a:p>
          <a:p>
            <a:pPr>
              <a:lnSpc>
                <a:spcPct val="100000"/>
              </a:lnSpc>
            </a:pPr>
            <a:r>
              <a:rPr lang="en-US" sz="1900" dirty="0" err="1">
                <a:latin typeface="Times New Roman" panose="02020603050405020304" pitchFamily="18" charset="0"/>
                <a:cs typeface="Times New Roman" panose="02020603050405020304" pitchFamily="18" charset="0"/>
              </a:rPr>
              <a:t>Veri</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yönetimi</a:t>
            </a:r>
            <a:endParaRPr lang="en-US" sz="1900" dirty="0">
              <a:latin typeface="Times New Roman" panose="02020603050405020304" pitchFamily="18" charset="0"/>
              <a:cs typeface="Times New Roman" panose="02020603050405020304" pitchFamily="18" charset="0"/>
            </a:endParaRPr>
          </a:p>
          <a:p>
            <a:pPr>
              <a:lnSpc>
                <a:spcPct val="100000"/>
              </a:lnSpc>
            </a:pPr>
            <a:r>
              <a:rPr lang="en-US" sz="1900" dirty="0" err="1">
                <a:latin typeface="Times New Roman" panose="02020603050405020304" pitchFamily="18" charset="0"/>
                <a:cs typeface="Times New Roman" panose="02020603050405020304" pitchFamily="18" charset="0"/>
              </a:rPr>
              <a:t>Adil</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kullanım</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değerlendirmesi</a:t>
            </a:r>
            <a:endParaRPr lang="tr-TR" sz="1900" dirty="0">
              <a:latin typeface="Times New Roman" panose="02020603050405020304" pitchFamily="18" charset="0"/>
              <a:cs typeface="Times New Roman" panose="02020603050405020304" pitchFamily="18" charset="0"/>
            </a:endParaRPr>
          </a:p>
        </p:txBody>
      </p:sp>
      <p:sp>
        <p:nvSpPr>
          <p:cNvPr id="4" name="Text Placeholder 3"/>
          <p:cNvSpPr>
            <a:spLocks noGrp="1"/>
          </p:cNvSpPr>
          <p:nvPr>
            <p:ph type="body" sz="half" idx="2"/>
          </p:nvPr>
        </p:nvSpPr>
        <p:spPr>
          <a:xfrm>
            <a:off x="804619" y="1926994"/>
            <a:ext cx="4892797" cy="4489471"/>
          </a:xfrm>
        </p:spPr>
        <p:txBody>
          <a:bodyPr>
            <a:normAutofit fontScale="77500" lnSpcReduction="20000"/>
          </a:bodyPr>
          <a:lstStyle/>
          <a:p>
            <a:pPr>
              <a:lnSpc>
                <a:spcPct val="130000"/>
              </a:lnSpc>
            </a:pPr>
            <a:r>
              <a:rPr lang="tr-TR" sz="3100" b="1" dirty="0" err="1">
                <a:latin typeface="Times New Roman" panose="02020603050405020304" pitchFamily="18" charset="0"/>
                <a:cs typeface="Times New Roman" panose="02020603050405020304" pitchFamily="18" charset="0"/>
              </a:rPr>
              <a:t>Y</a:t>
            </a:r>
            <a:r>
              <a:rPr lang="en-US" sz="3100" b="1" dirty="0" err="1">
                <a:latin typeface="Times New Roman" panose="02020603050405020304" pitchFamily="18" charset="0"/>
                <a:cs typeface="Times New Roman" panose="02020603050405020304" pitchFamily="18" charset="0"/>
              </a:rPr>
              <a:t>apay</a:t>
            </a:r>
            <a:r>
              <a:rPr lang="en-US" sz="3100" b="1" dirty="0">
                <a:latin typeface="Times New Roman" panose="02020603050405020304" pitchFamily="18" charset="0"/>
                <a:cs typeface="Times New Roman" panose="02020603050405020304" pitchFamily="18" charset="0"/>
              </a:rPr>
              <a:t> </a:t>
            </a:r>
            <a:r>
              <a:rPr lang="en-US" sz="3100" b="1" dirty="0" err="1">
                <a:latin typeface="Times New Roman" panose="02020603050405020304" pitchFamily="18" charset="0"/>
                <a:cs typeface="Times New Roman" panose="02020603050405020304" pitchFamily="18" charset="0"/>
              </a:rPr>
              <a:t>zekâ</a:t>
            </a:r>
            <a:r>
              <a:rPr lang="en-US" sz="3100" b="1" dirty="0">
                <a:latin typeface="Times New Roman" panose="02020603050405020304" pitchFamily="18" charset="0"/>
                <a:cs typeface="Times New Roman" panose="02020603050405020304" pitchFamily="18" charset="0"/>
              </a:rPr>
              <a:t>: </a:t>
            </a:r>
            <a:r>
              <a:rPr lang="en-US" sz="3100" b="1" dirty="0" err="1">
                <a:latin typeface="Times New Roman" panose="02020603050405020304" pitchFamily="18" charset="0"/>
                <a:cs typeface="Times New Roman" panose="02020603050405020304" pitchFamily="18" charset="0"/>
              </a:rPr>
              <a:t>Endişeler</a:t>
            </a:r>
            <a:endParaRPr lang="tr-TR" sz="3100" b="1" dirty="0">
              <a:latin typeface="Times New Roman" panose="02020603050405020304" pitchFamily="18" charset="0"/>
              <a:cs typeface="Times New Roman" panose="02020603050405020304" pitchFamily="18" charset="0"/>
            </a:endParaRPr>
          </a:p>
          <a:p>
            <a:pPr>
              <a:lnSpc>
                <a:spcPct val="130000"/>
              </a:lnSpc>
            </a:pPr>
            <a:endParaRPr lang="en-US" sz="3100" b="1" dirty="0">
              <a:latin typeface="Times New Roman" panose="02020603050405020304" pitchFamily="18" charset="0"/>
              <a:cs typeface="Times New Roman" panose="02020603050405020304" pitchFamily="18" charset="0"/>
            </a:endParaRPr>
          </a:p>
          <a:p>
            <a:pPr marL="228600" indent="-228600">
              <a:lnSpc>
                <a:spcPct val="120000"/>
              </a:lnSpc>
              <a:buFont typeface="Arial" panose="020B0604020202020204" pitchFamily="34" charset="0"/>
              <a:buChar char="•"/>
            </a:pPr>
            <a:r>
              <a:rPr lang="en-US" sz="2500" dirty="0" err="1">
                <a:latin typeface="Times New Roman" panose="02020603050405020304" pitchFamily="18" charset="0"/>
                <a:cs typeface="Times New Roman" panose="02020603050405020304" pitchFamily="18" charset="0"/>
              </a:rPr>
              <a:t>Veri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ve</a:t>
            </a:r>
            <a:r>
              <a:rPr lang="en-US" sz="2500" dirty="0">
                <a:latin typeface="Times New Roman" panose="02020603050405020304" pitchFamily="18" charset="0"/>
                <a:cs typeface="Times New Roman" panose="02020603050405020304" pitchFamily="18" charset="0"/>
              </a:rPr>
              <a:t> d</a:t>
            </a:r>
            <a:r>
              <a:rPr lang="tr-TR" sz="2500" dirty="0">
                <a:latin typeface="Times New Roman" panose="02020603050405020304" pitchFamily="18" charset="0"/>
                <a:cs typeface="Times New Roman" panose="02020603050405020304" pitchFamily="18" charset="0"/>
              </a:rPr>
              <a:t>o</a:t>
            </a:r>
            <a:r>
              <a:rPr lang="en-US" sz="2500" dirty="0" err="1">
                <a:latin typeface="Times New Roman" panose="02020603050405020304" pitchFamily="18" charset="0"/>
                <a:cs typeface="Times New Roman" panose="02020603050405020304" pitchFamily="18" charset="0"/>
              </a:rPr>
              <a:t>küman</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madenciliği</a:t>
            </a:r>
            <a:endParaRPr lang="en-US" sz="2500" dirty="0">
              <a:latin typeface="Times New Roman" panose="02020603050405020304" pitchFamily="18" charset="0"/>
              <a:cs typeface="Times New Roman" panose="02020603050405020304" pitchFamily="18" charset="0"/>
            </a:endParaRPr>
          </a:p>
          <a:p>
            <a:pPr marL="228600" indent="-228600">
              <a:lnSpc>
                <a:spcPct val="120000"/>
              </a:lnSpc>
              <a:buFont typeface="Arial" panose="020B0604020202020204" pitchFamily="34" charset="0"/>
              <a:buChar char="•"/>
            </a:pPr>
            <a:r>
              <a:rPr lang="en-US" sz="2500" dirty="0" err="1">
                <a:latin typeface="Times New Roman" panose="02020603050405020304" pitchFamily="18" charset="0"/>
                <a:cs typeface="Times New Roman" panose="02020603050405020304" pitchFamily="18" charset="0"/>
              </a:rPr>
              <a:t>Veri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görünürlüğü</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listeleme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arama</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öneri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aşamaları</a:t>
            </a:r>
            <a:r>
              <a:rPr lang="en-US" sz="2500" dirty="0">
                <a:latin typeface="Times New Roman" panose="02020603050405020304" pitchFamily="18" charset="0"/>
                <a:cs typeface="Times New Roman" panose="02020603050405020304" pitchFamily="18" charset="0"/>
              </a:rPr>
              <a:t>)</a:t>
            </a:r>
          </a:p>
          <a:p>
            <a:pPr marL="228600" indent="-228600">
              <a:lnSpc>
                <a:spcPct val="120000"/>
              </a:lnSpc>
              <a:buFont typeface="Arial" panose="020B0604020202020204" pitchFamily="34" charset="0"/>
              <a:buChar char="•"/>
            </a:pPr>
            <a:r>
              <a:rPr lang="en-US" sz="2500" dirty="0" err="1">
                <a:latin typeface="Times New Roman" panose="02020603050405020304" pitchFamily="18" charset="0"/>
                <a:cs typeface="Times New Roman" panose="02020603050405020304" pitchFamily="18" charset="0"/>
              </a:rPr>
              <a:t>Üstveri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ve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kataloglama</a:t>
            </a:r>
            <a:endParaRPr lang="en-US" sz="2500" dirty="0">
              <a:latin typeface="Times New Roman" panose="02020603050405020304" pitchFamily="18" charset="0"/>
              <a:cs typeface="Times New Roman" panose="02020603050405020304" pitchFamily="18" charset="0"/>
            </a:endParaRPr>
          </a:p>
          <a:p>
            <a:pPr marL="228600" indent="-228600">
              <a:lnSpc>
                <a:spcPct val="120000"/>
              </a:lnSpc>
              <a:buFont typeface="Arial" panose="020B0604020202020204" pitchFamily="34" charset="0"/>
              <a:buChar char="•"/>
            </a:pPr>
            <a:r>
              <a:rPr lang="en-US" sz="2500" dirty="0" err="1">
                <a:latin typeface="Times New Roman" panose="02020603050405020304" pitchFamily="18" charset="0"/>
                <a:cs typeface="Times New Roman" panose="02020603050405020304" pitchFamily="18" charset="0"/>
              </a:rPr>
              <a:t>Adil</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kullanım</a:t>
            </a:r>
            <a:endParaRPr lang="en-US" sz="2500" dirty="0">
              <a:latin typeface="Times New Roman" panose="02020603050405020304" pitchFamily="18" charset="0"/>
              <a:cs typeface="Times New Roman" panose="02020603050405020304" pitchFamily="18" charset="0"/>
            </a:endParaRPr>
          </a:p>
          <a:p>
            <a:pPr marL="228600" indent="-228600">
              <a:lnSpc>
                <a:spcPct val="120000"/>
              </a:lnSpc>
              <a:buFont typeface="Arial" panose="020B0604020202020204" pitchFamily="34" charset="0"/>
              <a:buChar char="•"/>
            </a:pPr>
            <a:r>
              <a:rPr lang="en-US" sz="2500" dirty="0" err="1">
                <a:latin typeface="Times New Roman" panose="02020603050405020304" pitchFamily="18" charset="0"/>
                <a:cs typeface="Times New Roman" panose="02020603050405020304" pitchFamily="18" charset="0"/>
              </a:rPr>
              <a:t>Kullanıcı</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veri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gizliliği</a:t>
            </a:r>
            <a:endParaRPr lang="en-US" sz="2500" dirty="0">
              <a:latin typeface="Times New Roman" panose="02020603050405020304" pitchFamily="18" charset="0"/>
              <a:cs typeface="Times New Roman" panose="02020603050405020304" pitchFamily="18" charset="0"/>
            </a:endParaRPr>
          </a:p>
          <a:p>
            <a:pPr marL="228600" indent="-228600">
              <a:lnSpc>
                <a:spcPct val="120000"/>
              </a:lnSpc>
              <a:buFont typeface="Arial" panose="020B0604020202020204" pitchFamily="34" charset="0"/>
              <a:buChar char="•"/>
            </a:pPr>
            <a:r>
              <a:rPr lang="en-US" sz="2500" dirty="0" err="1">
                <a:latin typeface="Times New Roman" panose="02020603050405020304" pitchFamily="18" charset="0"/>
                <a:cs typeface="Times New Roman" panose="02020603050405020304" pitchFamily="18" charset="0"/>
              </a:rPr>
              <a:t>Dijital</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koleksiyonlar</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dijitalleştirme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sürecinde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materyallerin</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telif</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haklarının</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korunması</a:t>
            </a:r>
            <a:r>
              <a:rPr lang="en-US" sz="2500" dirty="0">
                <a:latin typeface="Times New Roman" panose="02020603050405020304" pitchFamily="18" charset="0"/>
                <a:cs typeface="Times New Roman" panose="02020603050405020304" pitchFamily="18" charset="0"/>
              </a:rPr>
              <a:t>)</a:t>
            </a:r>
            <a:endParaRPr lang="tr-TR" sz="2500" dirty="0">
              <a:latin typeface="Times New Roman" panose="02020603050405020304" pitchFamily="18" charset="0"/>
              <a:cs typeface="Times New Roman" panose="02020603050405020304" pitchFamily="18" charset="0"/>
            </a:endParaRPr>
          </a:p>
        </p:txBody>
      </p:sp>
      <p:cxnSp>
        <p:nvCxnSpPr>
          <p:cNvPr id="5" name="Straight Connector 4"/>
          <p:cNvCxnSpPr/>
          <p:nvPr/>
        </p:nvCxnSpPr>
        <p:spPr>
          <a:xfrm>
            <a:off x="5833533" y="1809206"/>
            <a:ext cx="0" cy="4607259"/>
          </a:xfrm>
          <a:prstGeom prst="line">
            <a:avLst/>
          </a:prstGeom>
        </p:spPr>
        <p:style>
          <a:lnRef idx="1">
            <a:schemeClr val="accent2"/>
          </a:lnRef>
          <a:fillRef idx="0">
            <a:schemeClr val="accent2"/>
          </a:fillRef>
          <a:effectRef idx="0">
            <a:schemeClr val="accent2"/>
          </a:effectRef>
          <a:fontRef idx="minor">
            <a:schemeClr val="tx1"/>
          </a:fontRef>
        </p:style>
      </p:cxnSp>
      <p:cxnSp>
        <p:nvCxnSpPr>
          <p:cNvPr id="6" name="Straight Connector 5"/>
          <p:cNvCxnSpPr/>
          <p:nvPr/>
        </p:nvCxnSpPr>
        <p:spPr>
          <a:xfrm>
            <a:off x="5916103" y="1809206"/>
            <a:ext cx="0" cy="4607259"/>
          </a:xfrm>
          <a:prstGeom prst="line">
            <a:avLst/>
          </a:prstGeom>
        </p:spPr>
        <p:style>
          <a:lnRef idx="1">
            <a:schemeClr val="accent2"/>
          </a:lnRef>
          <a:fillRef idx="0">
            <a:schemeClr val="accent2"/>
          </a:fillRef>
          <a:effectRef idx="0">
            <a:schemeClr val="accent2"/>
          </a:effectRef>
          <a:fontRef idx="minor">
            <a:schemeClr val="tx1"/>
          </a:fontRef>
        </p:style>
      </p:cxnSp>
      <p:cxnSp>
        <p:nvCxnSpPr>
          <p:cNvPr id="7" name="Straight Connector 6"/>
          <p:cNvCxnSpPr/>
          <p:nvPr/>
        </p:nvCxnSpPr>
        <p:spPr>
          <a:xfrm flipV="1">
            <a:off x="0" y="1754782"/>
            <a:ext cx="12192000" cy="17585"/>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808669" y="2611172"/>
            <a:ext cx="3377433" cy="366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6189785" y="2616160"/>
            <a:ext cx="3377433" cy="366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3648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635326"/>
          </a:xfrm>
        </p:spPr>
        <p:txBody>
          <a:bodyPr>
            <a:noAutofit/>
          </a:bodyPr>
          <a:lstStyle/>
          <a:p>
            <a:pPr algn="ctr"/>
            <a:r>
              <a:rPr lang="tr-TR" sz="3500" b="1" dirty="0" err="1">
                <a:latin typeface="Times New Roman" panose="02020603050405020304" pitchFamily="18" charset="0"/>
                <a:cs typeface="Times New Roman" panose="02020603050405020304" pitchFamily="18" charset="0"/>
              </a:rPr>
              <a:t>Y</a:t>
            </a:r>
            <a:r>
              <a:rPr lang="en-US" sz="3500" b="1" dirty="0" err="1">
                <a:latin typeface="Times New Roman" panose="02020603050405020304" pitchFamily="18" charset="0"/>
                <a:cs typeface="Times New Roman" panose="02020603050405020304" pitchFamily="18" charset="0"/>
              </a:rPr>
              <a:t>apay</a:t>
            </a:r>
            <a:r>
              <a:rPr lang="en-US" sz="3500" b="1" dirty="0">
                <a:latin typeface="Times New Roman" panose="02020603050405020304" pitchFamily="18" charset="0"/>
                <a:cs typeface="Times New Roman" panose="02020603050405020304" pitchFamily="18" charset="0"/>
              </a:rPr>
              <a:t> </a:t>
            </a:r>
            <a:r>
              <a:rPr lang="tr-TR" sz="3500" b="1" dirty="0" err="1">
                <a:latin typeface="Times New Roman" panose="02020603050405020304" pitchFamily="18" charset="0"/>
                <a:cs typeface="Times New Roman" panose="02020603050405020304" pitchFamily="18" charset="0"/>
              </a:rPr>
              <a:t>Z</a:t>
            </a:r>
            <a:r>
              <a:rPr lang="en-US" sz="3500" b="1" dirty="0" err="1">
                <a:latin typeface="Times New Roman" panose="02020603050405020304" pitchFamily="18" charset="0"/>
                <a:cs typeface="Times New Roman" panose="02020603050405020304" pitchFamily="18" charset="0"/>
              </a:rPr>
              <a:t>ekâ</a:t>
            </a:r>
            <a:r>
              <a:rPr lang="en-US" sz="3500" b="1" dirty="0">
                <a:latin typeface="Times New Roman" panose="02020603050405020304" pitchFamily="18" charset="0"/>
                <a:cs typeface="Times New Roman" panose="02020603050405020304" pitchFamily="18" charset="0"/>
              </a:rPr>
              <a:t> </a:t>
            </a:r>
            <a:r>
              <a:rPr lang="en-US" sz="3500" b="1" dirty="0" err="1">
                <a:latin typeface="Times New Roman" panose="02020603050405020304" pitchFamily="18" charset="0"/>
                <a:cs typeface="Times New Roman" panose="02020603050405020304" pitchFamily="18" charset="0"/>
              </a:rPr>
              <a:t>ve</a:t>
            </a:r>
            <a:r>
              <a:rPr lang="en-US" sz="3500" b="1" dirty="0">
                <a:latin typeface="Times New Roman" panose="02020603050405020304" pitchFamily="18" charset="0"/>
                <a:cs typeface="Times New Roman" panose="02020603050405020304" pitchFamily="18" charset="0"/>
              </a:rPr>
              <a:t> </a:t>
            </a:r>
            <a:r>
              <a:rPr lang="tr-TR" sz="3500" b="1" dirty="0" err="1">
                <a:latin typeface="Times New Roman" panose="02020603050405020304" pitchFamily="18" charset="0"/>
                <a:cs typeface="Times New Roman" panose="02020603050405020304" pitchFamily="18" charset="0"/>
              </a:rPr>
              <a:t>T</a:t>
            </a:r>
            <a:r>
              <a:rPr lang="en-US" sz="3500" b="1" dirty="0" err="1">
                <a:latin typeface="Times New Roman" panose="02020603050405020304" pitchFamily="18" charset="0"/>
                <a:cs typeface="Times New Roman" panose="02020603050405020304" pitchFamily="18" charset="0"/>
              </a:rPr>
              <a:t>elif</a:t>
            </a:r>
            <a:r>
              <a:rPr lang="en-US" sz="3500" b="1" dirty="0">
                <a:latin typeface="Times New Roman" panose="02020603050405020304" pitchFamily="18" charset="0"/>
                <a:cs typeface="Times New Roman" panose="02020603050405020304" pitchFamily="18" charset="0"/>
              </a:rPr>
              <a:t> </a:t>
            </a:r>
            <a:r>
              <a:rPr lang="tr-TR" sz="3500" b="1" dirty="0">
                <a:latin typeface="Times New Roman" panose="02020603050405020304" pitchFamily="18" charset="0"/>
                <a:cs typeface="Times New Roman" panose="02020603050405020304" pitchFamily="18" charset="0"/>
              </a:rPr>
              <a:t>H</a:t>
            </a:r>
            <a:r>
              <a:rPr lang="en-US" sz="3500" b="1" dirty="0" err="1">
                <a:latin typeface="Times New Roman" panose="02020603050405020304" pitchFamily="18" charset="0"/>
                <a:cs typeface="Times New Roman" panose="02020603050405020304" pitchFamily="18" charset="0"/>
              </a:rPr>
              <a:t>akları</a:t>
            </a:r>
            <a:r>
              <a:rPr lang="tr-TR" sz="3500" b="1" dirty="0">
                <a:latin typeface="Times New Roman" panose="02020603050405020304" pitchFamily="18" charset="0"/>
                <a:cs typeface="Times New Roman" panose="02020603050405020304" pitchFamily="18" charset="0"/>
              </a:rPr>
              <a:t>:</a:t>
            </a:r>
            <a:br>
              <a:rPr lang="tr-TR" sz="3500" b="1" dirty="0">
                <a:latin typeface="Times New Roman" panose="02020603050405020304" pitchFamily="18" charset="0"/>
                <a:cs typeface="Times New Roman" panose="02020603050405020304" pitchFamily="18" charset="0"/>
              </a:rPr>
            </a:br>
            <a:r>
              <a:rPr lang="tr-TR" sz="2500" dirty="0">
                <a:latin typeface="Times New Roman" panose="02020603050405020304" pitchFamily="18" charset="0"/>
                <a:cs typeface="Times New Roman" panose="02020603050405020304" pitchFamily="18" charset="0"/>
              </a:rPr>
              <a:t>3.</a:t>
            </a:r>
            <a:r>
              <a:rPr lang="tr-TR" sz="3500" b="1"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Dijitalleşme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çağında</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kütüphaneler</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telif</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hakkı</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ve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fikri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mülkiyet</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konularıyla</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ilgili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hangi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sorunlarla</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karşılaşabilir</a:t>
            </a:r>
            <a:r>
              <a:rPr lang="en-US" sz="2500" dirty="0">
                <a:latin typeface="Times New Roman" panose="02020603050405020304" pitchFamily="18" charset="0"/>
                <a:cs typeface="Times New Roman" panose="02020603050405020304" pitchFamily="18" charset="0"/>
              </a:rPr>
              <a:t>? </a:t>
            </a:r>
            <a:endParaRPr lang="tr-TR" sz="25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189785" y="1926994"/>
            <a:ext cx="5130434" cy="4489471"/>
          </a:xfrm>
        </p:spPr>
        <p:txBody>
          <a:bodyPr>
            <a:normAutofit/>
          </a:bodyPr>
          <a:lstStyle/>
          <a:p>
            <a:pPr marL="0" indent="0">
              <a:lnSpc>
                <a:spcPct val="110000"/>
              </a:lnSpc>
              <a:buNone/>
            </a:pPr>
            <a:r>
              <a:rPr lang="en-US" sz="3000" b="1" dirty="0" err="1">
                <a:latin typeface="Times New Roman" panose="02020603050405020304" pitchFamily="18" charset="0"/>
                <a:cs typeface="Times New Roman" panose="02020603050405020304" pitchFamily="18" charset="0"/>
              </a:rPr>
              <a:t>Kütüphane</a:t>
            </a:r>
            <a:r>
              <a:rPr lang="en-US" sz="3000" b="1" dirty="0">
                <a:latin typeface="Times New Roman" panose="02020603050405020304" pitchFamily="18" charset="0"/>
                <a:cs typeface="Times New Roman" panose="02020603050405020304" pitchFamily="18" charset="0"/>
              </a:rPr>
              <a:t> </a:t>
            </a:r>
            <a:r>
              <a:rPr lang="en-US" sz="3000" b="1" dirty="0" err="1">
                <a:latin typeface="Times New Roman" panose="02020603050405020304" pitchFamily="18" charset="0"/>
                <a:cs typeface="Times New Roman" panose="02020603050405020304" pitchFamily="18" charset="0"/>
              </a:rPr>
              <a:t>çalışanları</a:t>
            </a:r>
            <a:r>
              <a:rPr lang="en-US" sz="3000" b="1" dirty="0">
                <a:latin typeface="Times New Roman" panose="02020603050405020304" pitchFamily="18" charset="0"/>
                <a:cs typeface="Times New Roman" panose="02020603050405020304" pitchFamily="18" charset="0"/>
              </a:rPr>
              <a:t>: </a:t>
            </a:r>
            <a:r>
              <a:rPr lang="en-US" sz="3000" b="1" dirty="0" err="1">
                <a:latin typeface="Times New Roman" panose="02020603050405020304" pitchFamily="18" charset="0"/>
                <a:cs typeface="Times New Roman" panose="02020603050405020304" pitchFamily="18" charset="0"/>
              </a:rPr>
              <a:t>Önlemler</a:t>
            </a:r>
            <a:r>
              <a:rPr lang="en-US" sz="3000" b="1" dirty="0">
                <a:latin typeface="Times New Roman" panose="02020603050405020304" pitchFamily="18" charset="0"/>
                <a:cs typeface="Times New Roman" panose="02020603050405020304" pitchFamily="18" charset="0"/>
              </a:rPr>
              <a:t>/</a:t>
            </a:r>
            <a:r>
              <a:rPr lang="en-US" sz="3000" b="1" dirty="0" err="1">
                <a:latin typeface="Times New Roman" panose="02020603050405020304" pitchFamily="18" charset="0"/>
                <a:cs typeface="Times New Roman" panose="02020603050405020304" pitchFamily="18" charset="0"/>
              </a:rPr>
              <a:t>öneriler</a:t>
            </a:r>
            <a:endParaRPr lang="en-US" sz="3000" b="1" dirty="0">
              <a:latin typeface="Times New Roman" panose="02020603050405020304" pitchFamily="18" charset="0"/>
              <a:cs typeface="Times New Roman" panose="02020603050405020304" pitchFamily="18" charset="0"/>
            </a:endParaRPr>
          </a:p>
          <a:p>
            <a:pPr>
              <a:lnSpc>
                <a:spcPct val="100000"/>
              </a:lnSpc>
            </a:pPr>
            <a:r>
              <a:rPr lang="tr-TR" sz="1900" dirty="0">
                <a:latin typeface="Times New Roman" panose="02020603050405020304" pitchFamily="18" charset="0"/>
                <a:cs typeface="Times New Roman" panose="02020603050405020304" pitchFamily="18" charset="0"/>
              </a:rPr>
              <a:t>Açık erişimli kaynakların artması</a:t>
            </a:r>
          </a:p>
          <a:p>
            <a:pPr>
              <a:lnSpc>
                <a:spcPct val="100000"/>
              </a:lnSpc>
            </a:pPr>
            <a:r>
              <a:rPr lang="tr-TR" sz="1900" dirty="0">
                <a:latin typeface="Times New Roman" panose="02020603050405020304" pitchFamily="18" charset="0"/>
                <a:cs typeface="Times New Roman" panose="02020603050405020304" pitchFamily="18" charset="0"/>
              </a:rPr>
              <a:t>Telif hakları konusunda eğitimlerin alınması</a:t>
            </a:r>
          </a:p>
          <a:p>
            <a:pPr>
              <a:lnSpc>
                <a:spcPct val="100000"/>
              </a:lnSpc>
            </a:pPr>
            <a:r>
              <a:rPr lang="tr-TR" sz="1900" dirty="0">
                <a:latin typeface="Times New Roman" panose="02020603050405020304" pitchFamily="18" charset="0"/>
                <a:cs typeface="Times New Roman" panose="02020603050405020304" pitchFamily="18" charset="0"/>
              </a:rPr>
              <a:t>Telif hakları ve intihal konularında kütüphane eğitimlerinin arttırılması/kullanıcalara farkındalık yaratılması</a:t>
            </a:r>
          </a:p>
          <a:p>
            <a:pPr>
              <a:lnSpc>
                <a:spcPct val="100000"/>
              </a:lnSpc>
            </a:pPr>
            <a:r>
              <a:rPr lang="tr-TR" sz="1900" dirty="0">
                <a:latin typeface="Times New Roman" panose="02020603050405020304" pitchFamily="18" charset="0"/>
                <a:cs typeface="Times New Roman" panose="02020603050405020304" pitchFamily="18" charset="0"/>
              </a:rPr>
              <a:t>Tüm hizmetlerin KVKK, Kişisel Verileri Koruma Kanunu kapsamında yapılması</a:t>
            </a:r>
          </a:p>
          <a:p>
            <a:pPr>
              <a:lnSpc>
                <a:spcPct val="100000"/>
              </a:lnSpc>
            </a:pPr>
            <a:r>
              <a:rPr lang="tr-TR" sz="1900" dirty="0">
                <a:latin typeface="Times New Roman" panose="02020603050405020304" pitchFamily="18" charset="0"/>
                <a:cs typeface="Times New Roman" panose="02020603050405020304" pitchFamily="18" charset="0"/>
              </a:rPr>
              <a:t>İş birliği çalışmaları</a:t>
            </a:r>
            <a:endParaRPr lang="en-US" sz="1900" dirty="0">
              <a:latin typeface="Times New Roman" panose="02020603050405020304" pitchFamily="18" charset="0"/>
              <a:cs typeface="Times New Roman" panose="02020603050405020304" pitchFamily="18" charset="0"/>
            </a:endParaRPr>
          </a:p>
        </p:txBody>
      </p:sp>
      <p:sp>
        <p:nvSpPr>
          <p:cNvPr id="4" name="Text Placeholder 3"/>
          <p:cNvSpPr>
            <a:spLocks noGrp="1"/>
          </p:cNvSpPr>
          <p:nvPr>
            <p:ph type="body" sz="half" idx="2"/>
          </p:nvPr>
        </p:nvSpPr>
        <p:spPr>
          <a:xfrm>
            <a:off x="804619" y="1926994"/>
            <a:ext cx="4892797" cy="4489471"/>
          </a:xfrm>
        </p:spPr>
        <p:txBody>
          <a:bodyPr>
            <a:normAutofit fontScale="92500" lnSpcReduction="10000"/>
          </a:bodyPr>
          <a:lstStyle/>
          <a:p>
            <a:pPr>
              <a:lnSpc>
                <a:spcPct val="110000"/>
              </a:lnSpc>
            </a:pPr>
            <a:r>
              <a:rPr lang="en-US" sz="3000" b="1" dirty="0" err="1">
                <a:latin typeface="Times New Roman" panose="02020603050405020304" pitchFamily="18" charset="0"/>
                <a:cs typeface="Times New Roman" panose="02020603050405020304" pitchFamily="18" charset="0"/>
              </a:rPr>
              <a:t>Kütüphane</a:t>
            </a:r>
            <a:r>
              <a:rPr lang="en-US" sz="3000" b="1" dirty="0">
                <a:latin typeface="Times New Roman" panose="02020603050405020304" pitchFamily="18" charset="0"/>
                <a:cs typeface="Times New Roman" panose="02020603050405020304" pitchFamily="18" charset="0"/>
              </a:rPr>
              <a:t> </a:t>
            </a:r>
            <a:r>
              <a:rPr lang="en-US" sz="3000" b="1" dirty="0" err="1">
                <a:latin typeface="Times New Roman" panose="02020603050405020304" pitchFamily="18" charset="0"/>
                <a:cs typeface="Times New Roman" panose="02020603050405020304" pitchFamily="18" charset="0"/>
              </a:rPr>
              <a:t>çalışanları</a:t>
            </a:r>
            <a:r>
              <a:rPr lang="en-US" sz="3000" b="1" dirty="0">
                <a:latin typeface="Times New Roman" panose="02020603050405020304" pitchFamily="18" charset="0"/>
                <a:cs typeface="Times New Roman" panose="02020603050405020304" pitchFamily="18" charset="0"/>
              </a:rPr>
              <a:t>: </a:t>
            </a:r>
            <a:r>
              <a:rPr lang="en-US" sz="3000" b="1" dirty="0" err="1">
                <a:latin typeface="Times New Roman" panose="02020603050405020304" pitchFamily="18" charset="0"/>
                <a:cs typeface="Times New Roman" panose="02020603050405020304" pitchFamily="18" charset="0"/>
              </a:rPr>
              <a:t>Endişeler</a:t>
            </a:r>
            <a:endParaRPr lang="en-US" sz="3000" b="1" dirty="0">
              <a:latin typeface="Times New Roman" panose="02020603050405020304" pitchFamily="18" charset="0"/>
              <a:cs typeface="Times New Roman" panose="02020603050405020304" pitchFamily="18" charset="0"/>
            </a:endParaRPr>
          </a:p>
          <a:p>
            <a:pPr>
              <a:lnSpc>
                <a:spcPct val="100000"/>
              </a:lnSpc>
            </a:pPr>
            <a:endParaRPr lang="tr-TR" sz="2100" dirty="0">
              <a:latin typeface="Times New Roman" panose="02020603050405020304" pitchFamily="18" charset="0"/>
              <a:cs typeface="Times New Roman" panose="02020603050405020304" pitchFamily="18" charset="0"/>
            </a:endParaRPr>
          </a:p>
          <a:p>
            <a:pPr marL="228600" indent="-228600">
              <a:lnSpc>
                <a:spcPct val="100000"/>
              </a:lnSpc>
              <a:buFont typeface="Arial" panose="020B0604020202020204" pitchFamily="34" charset="0"/>
              <a:buChar char="•"/>
            </a:pPr>
            <a:r>
              <a:rPr lang="tr-TR" sz="2100" dirty="0">
                <a:latin typeface="Times New Roman" panose="02020603050405020304" pitchFamily="18" charset="0"/>
                <a:cs typeface="Times New Roman" panose="02020603050405020304" pitchFamily="18" charset="0"/>
              </a:rPr>
              <a:t>Çeşitli korsan yazılımlar ile kütüphaneler tarafından abone olunan içeriğin izinsiz indirilip, kopyalanıp, çoğaltılabilmesi</a:t>
            </a:r>
            <a:endParaRPr lang="en-US" sz="2100" dirty="0">
              <a:latin typeface="Times New Roman" panose="02020603050405020304" pitchFamily="18" charset="0"/>
              <a:cs typeface="Times New Roman" panose="02020603050405020304" pitchFamily="18" charset="0"/>
            </a:endParaRPr>
          </a:p>
          <a:p>
            <a:pPr marL="228600" indent="-228600">
              <a:lnSpc>
                <a:spcPct val="100000"/>
              </a:lnSpc>
              <a:buFont typeface="Arial" panose="020B0604020202020204" pitchFamily="34" charset="0"/>
              <a:buChar char="•"/>
            </a:pPr>
            <a:r>
              <a:rPr lang="en-US" sz="2100" dirty="0" err="1">
                <a:latin typeface="Times New Roman" panose="02020603050405020304" pitchFamily="18" charset="0"/>
                <a:cs typeface="Times New Roman" panose="02020603050405020304" pitchFamily="18" charset="0"/>
              </a:rPr>
              <a:t>Dijitalleştirme</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sonucu</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eserlerin</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takibinin</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ve</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dağı</a:t>
            </a:r>
            <a:r>
              <a:rPr lang="tr-TR" sz="2100" dirty="0">
                <a:latin typeface="Times New Roman" panose="02020603050405020304" pitchFamily="18" charset="0"/>
                <a:cs typeface="Times New Roman" panose="02020603050405020304" pitchFamily="18" charset="0"/>
              </a:rPr>
              <a:t>tımının</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kontrolü</a:t>
            </a:r>
            <a:endParaRPr lang="tr-TR" sz="2100" dirty="0">
              <a:latin typeface="Times New Roman" panose="02020603050405020304" pitchFamily="18" charset="0"/>
              <a:cs typeface="Times New Roman" panose="02020603050405020304" pitchFamily="18" charset="0"/>
            </a:endParaRPr>
          </a:p>
          <a:p>
            <a:pPr marL="228600" indent="-228600">
              <a:lnSpc>
                <a:spcPct val="100000"/>
              </a:lnSpc>
              <a:buFont typeface="Arial" panose="020B0604020202020204" pitchFamily="34" charset="0"/>
              <a:buChar char="•"/>
            </a:pPr>
            <a:r>
              <a:rPr lang="en-US" sz="2100" dirty="0" err="1">
                <a:latin typeface="Times New Roman" panose="02020603050405020304" pitchFamily="18" charset="0"/>
                <a:cs typeface="Times New Roman" panose="02020603050405020304" pitchFamily="18" charset="0"/>
              </a:rPr>
              <a:t>Yapay</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zekâ</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ile</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üretilmiş</a:t>
            </a:r>
            <a:r>
              <a:rPr lang="en-US" sz="2100" dirty="0">
                <a:latin typeface="Times New Roman" panose="02020603050405020304" pitchFamily="18" charset="0"/>
                <a:cs typeface="Times New Roman" panose="02020603050405020304" pitchFamily="18" charset="0"/>
              </a:rPr>
              <a:t> </a:t>
            </a:r>
            <a:r>
              <a:rPr lang="tr-TR" sz="2100" dirty="0">
                <a:latin typeface="Times New Roman" panose="02020603050405020304" pitchFamily="18" charset="0"/>
                <a:cs typeface="Times New Roman" panose="02020603050405020304" pitchFamily="18" charset="0"/>
              </a:rPr>
              <a:t>içeriklerin telif hakları durumu</a:t>
            </a:r>
          </a:p>
          <a:p>
            <a:pPr marL="228600" indent="-228600">
              <a:lnSpc>
                <a:spcPct val="100000"/>
              </a:lnSpc>
              <a:buFont typeface="Arial" panose="020B0604020202020204" pitchFamily="34" charset="0"/>
              <a:buChar char="•"/>
            </a:pPr>
            <a:r>
              <a:rPr lang="en-US" sz="2100" dirty="0" err="1">
                <a:latin typeface="Times New Roman" panose="02020603050405020304" pitchFamily="18" charset="0"/>
                <a:cs typeface="Times New Roman" panose="02020603050405020304" pitchFamily="18" charset="0"/>
              </a:rPr>
              <a:t>Kuruma</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ait</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yayınların</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korunması</a:t>
            </a:r>
            <a:endParaRPr lang="en-US" sz="2100" dirty="0">
              <a:latin typeface="Times New Roman" panose="02020603050405020304" pitchFamily="18" charset="0"/>
              <a:cs typeface="Times New Roman" panose="02020603050405020304" pitchFamily="18" charset="0"/>
            </a:endParaRPr>
          </a:p>
          <a:p>
            <a:pPr marL="228600" indent="-228600">
              <a:lnSpc>
                <a:spcPct val="100000"/>
              </a:lnSpc>
              <a:buFont typeface="Arial" panose="020B0604020202020204" pitchFamily="34" charset="0"/>
              <a:buChar char="•"/>
            </a:pPr>
            <a:r>
              <a:rPr lang="en-US" sz="2100" dirty="0" err="1">
                <a:latin typeface="Times New Roman" panose="02020603050405020304" pitchFamily="18" charset="0"/>
                <a:cs typeface="Times New Roman" panose="02020603050405020304" pitchFamily="18" charset="0"/>
              </a:rPr>
              <a:t>İntihal</a:t>
            </a:r>
            <a:r>
              <a:rPr lang="tr-TR" sz="2100" dirty="0">
                <a:latin typeface="Times New Roman" panose="02020603050405020304" pitchFamily="18" charset="0"/>
                <a:cs typeface="Times New Roman" panose="02020603050405020304" pitchFamily="18" charset="0"/>
              </a:rPr>
              <a:t>, emek hırsızlığı</a:t>
            </a:r>
            <a:endParaRPr lang="en-US" sz="2100" dirty="0">
              <a:latin typeface="Times New Roman" panose="02020603050405020304" pitchFamily="18" charset="0"/>
              <a:cs typeface="Times New Roman" panose="02020603050405020304" pitchFamily="18" charset="0"/>
            </a:endParaRPr>
          </a:p>
        </p:txBody>
      </p:sp>
      <p:cxnSp>
        <p:nvCxnSpPr>
          <p:cNvPr id="5" name="Straight Connector 4"/>
          <p:cNvCxnSpPr/>
          <p:nvPr/>
        </p:nvCxnSpPr>
        <p:spPr>
          <a:xfrm>
            <a:off x="5833533" y="1809206"/>
            <a:ext cx="0" cy="4607259"/>
          </a:xfrm>
          <a:prstGeom prst="line">
            <a:avLst/>
          </a:prstGeom>
        </p:spPr>
        <p:style>
          <a:lnRef idx="1">
            <a:schemeClr val="accent2"/>
          </a:lnRef>
          <a:fillRef idx="0">
            <a:schemeClr val="accent2"/>
          </a:fillRef>
          <a:effectRef idx="0">
            <a:schemeClr val="accent2"/>
          </a:effectRef>
          <a:fontRef idx="minor">
            <a:schemeClr val="tx1"/>
          </a:fontRef>
        </p:style>
      </p:cxnSp>
      <p:cxnSp>
        <p:nvCxnSpPr>
          <p:cNvPr id="6" name="Straight Connector 5"/>
          <p:cNvCxnSpPr/>
          <p:nvPr/>
        </p:nvCxnSpPr>
        <p:spPr>
          <a:xfrm>
            <a:off x="5916103" y="1809206"/>
            <a:ext cx="0" cy="4607259"/>
          </a:xfrm>
          <a:prstGeom prst="line">
            <a:avLst/>
          </a:prstGeom>
        </p:spPr>
        <p:style>
          <a:lnRef idx="1">
            <a:schemeClr val="accent2"/>
          </a:lnRef>
          <a:fillRef idx="0">
            <a:schemeClr val="accent2"/>
          </a:fillRef>
          <a:effectRef idx="0">
            <a:schemeClr val="accent2"/>
          </a:effectRef>
          <a:fontRef idx="minor">
            <a:schemeClr val="tx1"/>
          </a:fontRef>
        </p:style>
      </p:cxnSp>
      <p:cxnSp>
        <p:nvCxnSpPr>
          <p:cNvPr id="7" name="Straight Connector 6"/>
          <p:cNvCxnSpPr/>
          <p:nvPr/>
        </p:nvCxnSpPr>
        <p:spPr>
          <a:xfrm flipV="1">
            <a:off x="0" y="1635326"/>
            <a:ext cx="12192000" cy="17585"/>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804619" y="3047126"/>
            <a:ext cx="3377433" cy="366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6189785" y="3047126"/>
            <a:ext cx="3377433" cy="366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2900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457740"/>
          </a:xfrm>
        </p:spPr>
        <p:txBody>
          <a:bodyPr>
            <a:noAutofit/>
          </a:bodyPr>
          <a:lstStyle/>
          <a:p>
            <a:pPr algn="ctr"/>
            <a:r>
              <a:rPr lang="en-US" sz="3500" b="1" dirty="0" err="1">
                <a:latin typeface="Times New Roman" panose="02020603050405020304" pitchFamily="18" charset="0"/>
                <a:cs typeface="Times New Roman" panose="02020603050405020304" pitchFamily="18" charset="0"/>
              </a:rPr>
              <a:t>Kütüphanelerin</a:t>
            </a:r>
            <a:r>
              <a:rPr lang="en-US" sz="3500" b="1" dirty="0">
                <a:latin typeface="Times New Roman" panose="02020603050405020304" pitchFamily="18" charset="0"/>
                <a:cs typeface="Times New Roman" panose="02020603050405020304" pitchFamily="18" charset="0"/>
              </a:rPr>
              <a:t> </a:t>
            </a:r>
            <a:r>
              <a:rPr lang="en-US" sz="3500" b="1" dirty="0" err="1">
                <a:latin typeface="Times New Roman" panose="02020603050405020304" pitchFamily="18" charset="0"/>
                <a:cs typeface="Times New Roman" panose="02020603050405020304" pitchFamily="18" charset="0"/>
              </a:rPr>
              <a:t>önümüzdeki</a:t>
            </a:r>
            <a:r>
              <a:rPr lang="en-US" sz="3500" b="1" dirty="0">
                <a:latin typeface="Times New Roman" panose="02020603050405020304" pitchFamily="18" charset="0"/>
                <a:cs typeface="Times New Roman" panose="02020603050405020304" pitchFamily="18" charset="0"/>
              </a:rPr>
              <a:t> </a:t>
            </a:r>
            <a:r>
              <a:rPr lang="en-US" sz="3500" b="1" dirty="0" err="1">
                <a:latin typeface="Times New Roman" panose="02020603050405020304" pitchFamily="18" charset="0"/>
                <a:cs typeface="Times New Roman" panose="02020603050405020304" pitchFamily="18" charset="0"/>
              </a:rPr>
              <a:t>yüzyılı</a:t>
            </a:r>
            <a:r>
              <a:rPr lang="tr-TR" sz="3500" b="1" dirty="0">
                <a:latin typeface="Times New Roman" panose="02020603050405020304" pitchFamily="18" charset="0"/>
                <a:cs typeface="Times New Roman" panose="02020603050405020304" pitchFamily="18" charset="0"/>
              </a:rPr>
              <a:t>:</a:t>
            </a:r>
            <a:br>
              <a:rPr lang="tr-TR" sz="3500" b="1" dirty="0">
                <a:latin typeface="Times New Roman" panose="02020603050405020304" pitchFamily="18" charset="0"/>
                <a:cs typeface="Times New Roman" panose="02020603050405020304" pitchFamily="18" charset="0"/>
              </a:rPr>
            </a:br>
            <a:r>
              <a:rPr lang="tr-TR" sz="2500" dirty="0">
                <a:latin typeface="Times New Roman" panose="02020603050405020304" pitchFamily="18" charset="0"/>
                <a:cs typeface="Times New Roman" panose="02020603050405020304" pitchFamily="18" charset="0"/>
              </a:rPr>
              <a:t>4. </a:t>
            </a:r>
            <a:r>
              <a:rPr lang="en-US" sz="2500" dirty="0" err="1">
                <a:latin typeface="Times New Roman" panose="02020603050405020304" pitchFamily="18" charset="0"/>
                <a:cs typeface="Times New Roman" panose="02020603050405020304" pitchFamily="18" charset="0"/>
              </a:rPr>
              <a:t>Gelecek</a:t>
            </a:r>
            <a:r>
              <a:rPr lang="en-US" sz="2500" dirty="0">
                <a:latin typeface="Times New Roman" panose="02020603050405020304" pitchFamily="18" charset="0"/>
                <a:cs typeface="Times New Roman" panose="02020603050405020304" pitchFamily="18" charset="0"/>
              </a:rPr>
              <a:t> 100 </a:t>
            </a:r>
            <a:r>
              <a:rPr lang="en-US" sz="2500" dirty="0" err="1">
                <a:latin typeface="Times New Roman" panose="02020603050405020304" pitchFamily="18" charset="0"/>
                <a:cs typeface="Times New Roman" panose="02020603050405020304" pitchFamily="18" charset="0"/>
              </a:rPr>
              <a:t>yıl</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içinde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kütüphane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hizmetlerinde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hangi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değişiklikler</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bekleniyor</a:t>
            </a:r>
            <a:r>
              <a:rPr lang="en-US" sz="2500" dirty="0">
                <a:latin typeface="Times New Roman" panose="02020603050405020304" pitchFamily="18" charset="0"/>
                <a:cs typeface="Times New Roman" panose="02020603050405020304" pitchFamily="18" charset="0"/>
              </a:rPr>
              <a:t>?</a:t>
            </a:r>
            <a:endParaRPr lang="tr-TR" sz="3500" b="1" dirty="0">
              <a:latin typeface="Times New Roman" panose="02020603050405020304" pitchFamily="18" charset="0"/>
              <a:cs typeface="Times New Roman" panose="02020603050405020304" pitchFamily="18" charset="0"/>
            </a:endParaRPr>
          </a:p>
        </p:txBody>
      </p:sp>
      <p:sp>
        <p:nvSpPr>
          <p:cNvPr id="4" name="Content Placeholder 2"/>
          <p:cNvSpPr>
            <a:spLocks noGrp="1"/>
          </p:cNvSpPr>
          <p:nvPr>
            <p:ph idx="1"/>
          </p:nvPr>
        </p:nvSpPr>
        <p:spPr>
          <a:xfrm>
            <a:off x="6137031" y="1457739"/>
            <a:ext cx="5908431" cy="4759992"/>
          </a:xfrm>
        </p:spPr>
        <p:txBody>
          <a:bodyPr>
            <a:normAutofit fontScale="77500" lnSpcReduction="20000"/>
          </a:bodyPr>
          <a:lstStyle/>
          <a:p>
            <a:pPr marL="0" indent="0">
              <a:lnSpc>
                <a:spcPct val="130000"/>
              </a:lnSpc>
              <a:buNone/>
            </a:pPr>
            <a:endParaRPr lang="tr-TR" sz="3400" b="1" dirty="0">
              <a:latin typeface="Times New Roman" panose="02020603050405020304" pitchFamily="18" charset="0"/>
              <a:cs typeface="Times New Roman" panose="02020603050405020304" pitchFamily="18" charset="0"/>
            </a:endParaRPr>
          </a:p>
          <a:p>
            <a:pPr marL="0" indent="0">
              <a:lnSpc>
                <a:spcPct val="130000"/>
              </a:lnSpc>
              <a:buNone/>
            </a:pPr>
            <a:r>
              <a:rPr lang="en-US" sz="3400" b="1" dirty="0" err="1">
                <a:latin typeface="Times New Roman" panose="02020603050405020304" pitchFamily="18" charset="0"/>
                <a:cs typeface="Times New Roman" panose="02020603050405020304" pitchFamily="18" charset="0"/>
              </a:rPr>
              <a:t>Kütüphane</a:t>
            </a:r>
            <a:r>
              <a:rPr lang="en-US" sz="3400" b="1" dirty="0">
                <a:latin typeface="Times New Roman" panose="02020603050405020304" pitchFamily="18" charset="0"/>
                <a:cs typeface="Times New Roman" panose="02020603050405020304" pitchFamily="18" charset="0"/>
              </a:rPr>
              <a:t> </a:t>
            </a:r>
            <a:r>
              <a:rPr lang="tr-TR" sz="3400" b="1" dirty="0" err="1">
                <a:latin typeface="Times New Roman" panose="02020603050405020304" pitchFamily="18" charset="0"/>
                <a:cs typeface="Times New Roman" panose="02020603050405020304" pitchFamily="18" charset="0"/>
              </a:rPr>
              <a:t>ç</a:t>
            </a:r>
            <a:r>
              <a:rPr lang="en-US" sz="3400" b="1" dirty="0" err="1">
                <a:latin typeface="Times New Roman" panose="02020603050405020304" pitchFamily="18" charset="0"/>
                <a:cs typeface="Times New Roman" panose="02020603050405020304" pitchFamily="18" charset="0"/>
              </a:rPr>
              <a:t>alışanları</a:t>
            </a:r>
            <a:endParaRPr lang="en-US" sz="3400" b="1" dirty="0">
              <a:latin typeface="Times New Roman" panose="02020603050405020304" pitchFamily="18" charset="0"/>
              <a:cs typeface="Times New Roman" panose="02020603050405020304" pitchFamily="18" charset="0"/>
            </a:endParaRPr>
          </a:p>
          <a:p>
            <a:pPr>
              <a:lnSpc>
                <a:spcPct val="120000"/>
              </a:lnSpc>
            </a:pPr>
            <a:r>
              <a:rPr lang="en-US" sz="2700" dirty="0" err="1">
                <a:latin typeface="Times New Roman" panose="02020603050405020304" pitchFamily="18" charset="0"/>
                <a:cs typeface="Times New Roman" panose="02020603050405020304" pitchFamily="18" charset="0"/>
              </a:rPr>
              <a:t>Ödünç</a:t>
            </a:r>
            <a:r>
              <a:rPr lang="en-US" sz="2700" dirty="0">
                <a:latin typeface="Times New Roman" panose="02020603050405020304" pitchFamily="18" charset="0"/>
                <a:cs typeface="Times New Roman" panose="02020603050405020304" pitchFamily="18" charset="0"/>
              </a:rPr>
              <a:t> alma/</a:t>
            </a:r>
            <a:r>
              <a:rPr lang="en-US" sz="2700" dirty="0" err="1">
                <a:latin typeface="Times New Roman" panose="02020603050405020304" pitchFamily="18" charset="0"/>
                <a:cs typeface="Times New Roman" panose="02020603050405020304" pitchFamily="18" charset="0"/>
              </a:rPr>
              <a:t>verme</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hizmetleri</a:t>
            </a:r>
            <a:endParaRPr lang="en-US" sz="2700" dirty="0">
              <a:latin typeface="Times New Roman" panose="02020603050405020304" pitchFamily="18" charset="0"/>
              <a:cs typeface="Times New Roman" panose="02020603050405020304" pitchFamily="18" charset="0"/>
            </a:endParaRPr>
          </a:p>
          <a:p>
            <a:pPr>
              <a:lnSpc>
                <a:spcPct val="120000"/>
              </a:lnSpc>
            </a:pPr>
            <a:r>
              <a:rPr lang="en-US" sz="2700" dirty="0" err="1">
                <a:latin typeface="Times New Roman" panose="02020603050405020304" pitchFamily="18" charset="0"/>
                <a:cs typeface="Times New Roman" panose="02020603050405020304" pitchFamily="18" charset="0"/>
              </a:rPr>
              <a:t>Arttırılmış</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dijital</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hizmetler</a:t>
            </a:r>
            <a:endParaRPr lang="en-US" sz="2700" dirty="0">
              <a:latin typeface="Times New Roman" panose="02020603050405020304" pitchFamily="18" charset="0"/>
              <a:cs typeface="Times New Roman" panose="02020603050405020304" pitchFamily="18" charset="0"/>
            </a:endParaRPr>
          </a:p>
          <a:p>
            <a:pPr>
              <a:lnSpc>
                <a:spcPct val="120000"/>
              </a:lnSpc>
            </a:pPr>
            <a:r>
              <a:rPr lang="en-US" sz="2700" dirty="0" err="1">
                <a:latin typeface="Times New Roman" panose="02020603050405020304" pitchFamily="18" charset="0"/>
                <a:cs typeface="Times New Roman" panose="02020603050405020304" pitchFamily="18" charset="0"/>
              </a:rPr>
              <a:t>İnsan</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gücüne</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ihtiyaç</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olan</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işleri</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dijital</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sistemlere</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bırakıp</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insan</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gücünü</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daha</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düşünce</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odaklı</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işlere</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yönlendirme</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Fakülte</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kütüphaneciliği</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yeni</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müfredat</a:t>
            </a:r>
            <a:r>
              <a:rPr lang="en-US" sz="2700" dirty="0">
                <a:latin typeface="Times New Roman" panose="02020603050405020304" pitchFamily="18" charset="0"/>
                <a:cs typeface="Times New Roman" panose="02020603050405020304" pitchFamily="18" charset="0"/>
              </a:rPr>
              <a:t>)</a:t>
            </a:r>
          </a:p>
          <a:p>
            <a:pPr>
              <a:lnSpc>
                <a:spcPct val="120000"/>
              </a:lnSpc>
            </a:pPr>
            <a:r>
              <a:rPr lang="en-US" sz="2700" dirty="0" err="1">
                <a:latin typeface="Times New Roman" panose="02020603050405020304" pitchFamily="18" charset="0"/>
                <a:cs typeface="Times New Roman" panose="02020603050405020304" pitchFamily="18" charset="0"/>
              </a:rPr>
              <a:t>Elektronik</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kaynakların</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artışı</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ve</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fiziki</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kütüphanelere</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ihtiyaç</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kalmayışı</a:t>
            </a:r>
            <a:endParaRPr lang="en-US" sz="2700" dirty="0">
              <a:latin typeface="Times New Roman" panose="02020603050405020304" pitchFamily="18" charset="0"/>
              <a:cs typeface="Times New Roman" panose="02020603050405020304" pitchFamily="18" charset="0"/>
            </a:endParaRPr>
          </a:p>
          <a:p>
            <a:pPr>
              <a:lnSpc>
                <a:spcPct val="120000"/>
              </a:lnSpc>
            </a:pPr>
            <a:r>
              <a:rPr lang="en-US" sz="2700" dirty="0" err="1">
                <a:latin typeface="Times New Roman" panose="02020603050405020304" pitchFamily="18" charset="0"/>
                <a:cs typeface="Times New Roman" panose="02020603050405020304" pitchFamily="18" charset="0"/>
              </a:rPr>
              <a:t>Çalışan</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sayısının</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azalması</a:t>
            </a:r>
            <a:endParaRPr lang="en-US" sz="2700" dirty="0">
              <a:latin typeface="Times New Roman" panose="02020603050405020304" pitchFamily="18" charset="0"/>
              <a:cs typeface="Times New Roman" panose="02020603050405020304" pitchFamily="18" charset="0"/>
            </a:endParaRPr>
          </a:p>
        </p:txBody>
      </p:sp>
      <p:sp>
        <p:nvSpPr>
          <p:cNvPr id="5" name="Text Placeholder 3"/>
          <p:cNvSpPr txBox="1">
            <a:spLocks/>
          </p:cNvSpPr>
          <p:nvPr/>
        </p:nvSpPr>
        <p:spPr>
          <a:xfrm>
            <a:off x="839788" y="1457739"/>
            <a:ext cx="4892797" cy="4759992"/>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endParaRPr lang="tr-TR" sz="2400" b="1" dirty="0">
              <a:latin typeface="Times New Roman" panose="02020603050405020304" pitchFamily="18" charset="0"/>
              <a:cs typeface="Times New Roman" panose="02020603050405020304" pitchFamily="18" charset="0"/>
            </a:endParaRPr>
          </a:p>
          <a:p>
            <a:pPr marL="0" indent="0">
              <a:lnSpc>
                <a:spcPct val="110000"/>
              </a:lnSpc>
              <a:buNone/>
            </a:pPr>
            <a:r>
              <a:rPr lang="tr-TR" sz="2400" b="1" dirty="0">
                <a:latin typeface="Times New Roman" panose="02020603050405020304" pitchFamily="18" charset="0"/>
                <a:cs typeface="Times New Roman" panose="02020603050405020304" pitchFamily="18" charset="0"/>
              </a:rPr>
              <a:t>Y</a:t>
            </a:r>
            <a:r>
              <a:rPr lang="en-US" sz="2400" b="1" dirty="0" err="1">
                <a:latin typeface="Times New Roman" panose="02020603050405020304" pitchFamily="18" charset="0"/>
                <a:cs typeface="Times New Roman" panose="02020603050405020304" pitchFamily="18" charset="0"/>
              </a:rPr>
              <a:t>apay</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zekâ</a:t>
            </a:r>
            <a:endParaRPr lang="en-US" sz="2400" b="1" dirty="0">
              <a:latin typeface="Times New Roman" panose="02020603050405020304" pitchFamily="18" charset="0"/>
              <a:cs typeface="Times New Roman" panose="02020603050405020304" pitchFamily="18" charset="0"/>
            </a:endParaRPr>
          </a:p>
          <a:p>
            <a:pPr>
              <a:lnSpc>
                <a:spcPct val="100000"/>
              </a:lnSpc>
            </a:pPr>
            <a:endParaRPr lang="tr-TR" sz="1900" dirty="0">
              <a:latin typeface="Times New Roman" panose="02020603050405020304" pitchFamily="18" charset="0"/>
              <a:cs typeface="Times New Roman" panose="02020603050405020304" pitchFamily="18" charset="0"/>
            </a:endParaRPr>
          </a:p>
          <a:p>
            <a:pPr>
              <a:lnSpc>
                <a:spcPct val="100000"/>
              </a:lnSpc>
            </a:pPr>
            <a:r>
              <a:rPr lang="en-US" sz="1900" dirty="0" err="1">
                <a:latin typeface="Times New Roman" panose="02020603050405020304" pitchFamily="18" charset="0"/>
                <a:cs typeface="Times New Roman" panose="02020603050405020304" pitchFamily="18" charset="0"/>
              </a:rPr>
              <a:t>Otomasyon</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sistemleri</a:t>
            </a:r>
            <a:endParaRPr lang="en-US" sz="1900" dirty="0">
              <a:latin typeface="Times New Roman" panose="02020603050405020304" pitchFamily="18" charset="0"/>
              <a:cs typeface="Times New Roman" panose="02020603050405020304" pitchFamily="18" charset="0"/>
            </a:endParaRPr>
          </a:p>
          <a:p>
            <a:pPr>
              <a:lnSpc>
                <a:spcPct val="100000"/>
              </a:lnSpc>
            </a:pPr>
            <a:r>
              <a:rPr lang="en-US" sz="1900" dirty="0" err="1">
                <a:latin typeface="Times New Roman" panose="02020603050405020304" pitchFamily="18" charset="0"/>
                <a:cs typeface="Times New Roman" panose="02020603050405020304" pitchFamily="18" charset="0"/>
              </a:rPr>
              <a:t>Kişiselleştirilmiş</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hizmetler</a:t>
            </a:r>
            <a:endParaRPr lang="en-US" sz="1900" dirty="0">
              <a:latin typeface="Times New Roman" panose="02020603050405020304" pitchFamily="18" charset="0"/>
              <a:cs typeface="Times New Roman" panose="02020603050405020304" pitchFamily="18" charset="0"/>
            </a:endParaRPr>
          </a:p>
          <a:p>
            <a:pPr>
              <a:lnSpc>
                <a:spcPct val="100000"/>
              </a:lnSpc>
            </a:pPr>
            <a:r>
              <a:rPr lang="en-US" sz="1900" dirty="0" err="1">
                <a:latin typeface="Times New Roman" panose="02020603050405020304" pitchFamily="18" charset="0"/>
                <a:cs typeface="Times New Roman" panose="02020603050405020304" pitchFamily="18" charset="0"/>
              </a:rPr>
              <a:t>Yapay</a:t>
            </a:r>
            <a:r>
              <a:rPr lang="en-US" sz="1900" dirty="0">
                <a:latin typeface="Times New Roman" panose="02020603050405020304" pitchFamily="18" charset="0"/>
                <a:cs typeface="Times New Roman" panose="02020603050405020304" pitchFamily="18" charset="0"/>
              </a:rPr>
              <a:t>/</a:t>
            </a:r>
            <a:r>
              <a:rPr lang="en-US" sz="1900" dirty="0" err="1">
                <a:latin typeface="Times New Roman" panose="02020603050405020304" pitchFamily="18" charset="0"/>
                <a:cs typeface="Times New Roman" panose="02020603050405020304" pitchFamily="18" charset="0"/>
              </a:rPr>
              <a:t>genişletilmiş</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gerçeklik</a:t>
            </a:r>
            <a:endParaRPr lang="en-US" sz="1900" dirty="0">
              <a:latin typeface="Times New Roman" panose="02020603050405020304" pitchFamily="18" charset="0"/>
              <a:cs typeface="Times New Roman" panose="02020603050405020304" pitchFamily="18" charset="0"/>
            </a:endParaRPr>
          </a:p>
          <a:p>
            <a:pPr>
              <a:lnSpc>
                <a:spcPct val="100000"/>
              </a:lnSpc>
            </a:pPr>
            <a:r>
              <a:rPr lang="en-US" sz="1900" dirty="0" err="1">
                <a:latin typeface="Times New Roman" panose="02020603050405020304" pitchFamily="18" charset="0"/>
                <a:cs typeface="Times New Roman" panose="02020603050405020304" pitchFamily="18" charset="0"/>
              </a:rPr>
              <a:t>Dijital</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okur</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yazarlık</a:t>
            </a:r>
            <a:endParaRPr lang="tr-TR" sz="1900" dirty="0">
              <a:latin typeface="Times New Roman" panose="02020603050405020304" pitchFamily="18" charset="0"/>
              <a:cs typeface="Times New Roman" panose="02020603050405020304" pitchFamily="18" charset="0"/>
            </a:endParaRPr>
          </a:p>
          <a:p>
            <a:pPr>
              <a:lnSpc>
                <a:spcPct val="100000"/>
              </a:lnSpc>
            </a:pPr>
            <a:r>
              <a:rPr lang="tr-TR" sz="1900" dirty="0">
                <a:latin typeface="Times New Roman" panose="02020603050405020304" pitchFamily="18" charset="0"/>
                <a:cs typeface="Times New Roman" panose="02020603050405020304" pitchFamily="18" charset="0"/>
              </a:rPr>
              <a:t>Öğrenme merkezlerine dönüşüm, mentörlük/eğitim ve atölye programları</a:t>
            </a:r>
          </a:p>
          <a:p>
            <a:pPr>
              <a:lnSpc>
                <a:spcPct val="100000"/>
              </a:lnSpc>
            </a:pPr>
            <a:r>
              <a:rPr lang="tr-TR" sz="1900" dirty="0">
                <a:latin typeface="Times New Roman" panose="02020603050405020304" pitchFamily="18" charset="0"/>
                <a:cs typeface="Times New Roman" panose="02020603050405020304" pitchFamily="18" charset="0"/>
              </a:rPr>
              <a:t>Koleksiyon yönetimi ve yeni yaklaşımlar</a:t>
            </a:r>
            <a:endParaRPr lang="en-US" sz="1900" dirty="0">
              <a:latin typeface="Times New Roman" panose="02020603050405020304" pitchFamily="18" charset="0"/>
              <a:cs typeface="Times New Roman" panose="02020603050405020304" pitchFamily="18" charset="0"/>
            </a:endParaRPr>
          </a:p>
          <a:p>
            <a:pPr>
              <a:lnSpc>
                <a:spcPct val="100000"/>
              </a:lnSpc>
            </a:pPr>
            <a:r>
              <a:rPr lang="tr-TR" sz="1900" dirty="0">
                <a:latin typeface="Times New Roman" panose="02020603050405020304" pitchFamily="18" charset="0"/>
                <a:cs typeface="Times New Roman" panose="02020603050405020304" pitchFamily="18" charset="0"/>
              </a:rPr>
              <a:t>Hibrit kütüphane modelleri, ç</a:t>
            </a:r>
            <a:r>
              <a:rPr lang="en-US" sz="1900" dirty="0" err="1">
                <a:latin typeface="Times New Roman" panose="02020603050405020304" pitchFamily="18" charset="0"/>
                <a:cs typeface="Times New Roman" panose="02020603050405020304" pitchFamily="18" charset="0"/>
              </a:rPr>
              <a:t>evre</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dostu</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mekânlar</a:t>
            </a:r>
            <a:endParaRPr lang="tr-TR" sz="1900" dirty="0">
              <a:latin typeface="Times New Roman" panose="02020603050405020304" pitchFamily="18" charset="0"/>
              <a:cs typeface="Times New Roman" panose="02020603050405020304" pitchFamily="18" charset="0"/>
            </a:endParaRPr>
          </a:p>
        </p:txBody>
      </p:sp>
      <p:cxnSp>
        <p:nvCxnSpPr>
          <p:cNvPr id="6" name="Straight Connector 5"/>
          <p:cNvCxnSpPr/>
          <p:nvPr/>
        </p:nvCxnSpPr>
        <p:spPr>
          <a:xfrm>
            <a:off x="5868702" y="1610472"/>
            <a:ext cx="0" cy="4607259"/>
          </a:xfrm>
          <a:prstGeom prst="line">
            <a:avLst/>
          </a:prstGeom>
        </p:spPr>
        <p:style>
          <a:lnRef idx="1">
            <a:schemeClr val="accent2"/>
          </a:lnRef>
          <a:fillRef idx="0">
            <a:schemeClr val="accent2"/>
          </a:fillRef>
          <a:effectRef idx="0">
            <a:schemeClr val="accent2"/>
          </a:effectRef>
          <a:fontRef idx="minor">
            <a:schemeClr val="tx1"/>
          </a:fontRef>
        </p:style>
      </p:cxnSp>
      <p:cxnSp>
        <p:nvCxnSpPr>
          <p:cNvPr id="7" name="Straight Connector 6"/>
          <p:cNvCxnSpPr/>
          <p:nvPr/>
        </p:nvCxnSpPr>
        <p:spPr>
          <a:xfrm>
            <a:off x="5951272" y="1610472"/>
            <a:ext cx="0" cy="4607259"/>
          </a:xfrm>
          <a:prstGeom prst="line">
            <a:avLst/>
          </a:prstGeom>
        </p:spPr>
        <p:style>
          <a:lnRef idx="1">
            <a:schemeClr val="accent2"/>
          </a:lnRef>
          <a:fillRef idx="0">
            <a:schemeClr val="accent2"/>
          </a:fillRef>
          <a:effectRef idx="0">
            <a:schemeClr val="accent2"/>
          </a:effectRef>
          <a:fontRef idx="minor">
            <a:schemeClr val="tx1"/>
          </a:fontRef>
        </p:style>
      </p:cxnSp>
      <p:cxnSp>
        <p:nvCxnSpPr>
          <p:cNvPr id="8" name="Straight Connector 7"/>
          <p:cNvCxnSpPr/>
          <p:nvPr/>
        </p:nvCxnSpPr>
        <p:spPr>
          <a:xfrm flipV="1">
            <a:off x="0" y="1466664"/>
            <a:ext cx="12192000" cy="17585"/>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43838" y="2488080"/>
            <a:ext cx="3377433" cy="366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224954" y="2488080"/>
            <a:ext cx="3377433" cy="366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24374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567190"/>
          </a:xfrm>
        </p:spPr>
        <p:txBody>
          <a:bodyPr>
            <a:normAutofit/>
          </a:bodyPr>
          <a:lstStyle/>
          <a:p>
            <a:pPr algn="ctr"/>
            <a:r>
              <a:rPr lang="en-US" sz="3500" b="1" dirty="0" err="1">
                <a:latin typeface="Times New Roman" panose="02020603050405020304" pitchFamily="18" charset="0"/>
                <a:cs typeface="Times New Roman" panose="02020603050405020304" pitchFamily="18" charset="0"/>
              </a:rPr>
              <a:t>Kütüphanelerin</a:t>
            </a:r>
            <a:r>
              <a:rPr lang="en-US" sz="3500" b="1" dirty="0">
                <a:latin typeface="Times New Roman" panose="02020603050405020304" pitchFamily="18" charset="0"/>
                <a:cs typeface="Times New Roman" panose="02020603050405020304" pitchFamily="18" charset="0"/>
              </a:rPr>
              <a:t> </a:t>
            </a:r>
            <a:r>
              <a:rPr lang="tr-TR" sz="3500" b="1" dirty="0">
                <a:latin typeface="Times New Roman" panose="02020603050405020304" pitchFamily="18" charset="0"/>
                <a:cs typeface="Times New Roman" panose="02020603050405020304" pitchFamily="18" charset="0"/>
              </a:rPr>
              <a:t>ö</a:t>
            </a:r>
            <a:r>
              <a:rPr lang="en-US" sz="3500" b="1" dirty="0" err="1">
                <a:latin typeface="Times New Roman" panose="02020603050405020304" pitchFamily="18" charset="0"/>
                <a:cs typeface="Times New Roman" panose="02020603050405020304" pitchFamily="18" charset="0"/>
              </a:rPr>
              <a:t>nümüzdeki</a:t>
            </a:r>
            <a:r>
              <a:rPr lang="en-US" sz="3500" b="1" dirty="0">
                <a:latin typeface="Times New Roman" panose="02020603050405020304" pitchFamily="18" charset="0"/>
                <a:cs typeface="Times New Roman" panose="02020603050405020304" pitchFamily="18" charset="0"/>
              </a:rPr>
              <a:t> </a:t>
            </a:r>
            <a:r>
              <a:rPr lang="tr-TR" sz="3500" b="1" dirty="0">
                <a:latin typeface="Times New Roman" panose="02020603050405020304" pitchFamily="18" charset="0"/>
                <a:cs typeface="Times New Roman" panose="02020603050405020304" pitchFamily="18" charset="0"/>
              </a:rPr>
              <a:t>Y</a:t>
            </a:r>
            <a:r>
              <a:rPr lang="en-US" sz="3500" b="1" dirty="0" err="1">
                <a:latin typeface="Times New Roman" panose="02020603050405020304" pitchFamily="18" charset="0"/>
                <a:cs typeface="Times New Roman" panose="02020603050405020304" pitchFamily="18" charset="0"/>
              </a:rPr>
              <a:t>üzyılı</a:t>
            </a:r>
            <a:r>
              <a:rPr lang="en-US" sz="3500" b="1" dirty="0">
                <a:latin typeface="Times New Roman" panose="02020603050405020304" pitchFamily="18" charset="0"/>
                <a:cs typeface="Times New Roman" panose="02020603050405020304" pitchFamily="18" charset="0"/>
              </a:rPr>
              <a:t>:</a:t>
            </a:r>
            <a:br>
              <a:rPr lang="tr-TR" sz="3500" b="1" dirty="0">
                <a:latin typeface="Times New Roman" panose="02020603050405020304" pitchFamily="18" charset="0"/>
                <a:cs typeface="Times New Roman" panose="02020603050405020304" pitchFamily="18" charset="0"/>
              </a:rPr>
            </a:br>
            <a:r>
              <a:rPr lang="tr-TR" sz="2800" dirty="0">
                <a:latin typeface="Times New Roman" panose="02020603050405020304" pitchFamily="18" charset="0"/>
                <a:cs typeface="Times New Roman" panose="02020603050405020304" pitchFamily="18" charset="0"/>
              </a:rPr>
              <a:t>4. </a:t>
            </a:r>
            <a:r>
              <a:rPr lang="en-US" sz="2800" dirty="0" err="1">
                <a:latin typeface="Times New Roman" panose="02020603050405020304" pitchFamily="18" charset="0"/>
                <a:cs typeface="Times New Roman" panose="02020603050405020304" pitchFamily="18" charset="0"/>
              </a:rPr>
              <a:t>Gelecek</a:t>
            </a:r>
            <a:r>
              <a:rPr lang="en-US" sz="2800" dirty="0">
                <a:latin typeface="Times New Roman" panose="02020603050405020304" pitchFamily="18" charset="0"/>
                <a:cs typeface="Times New Roman" panose="02020603050405020304" pitchFamily="18" charset="0"/>
              </a:rPr>
              <a:t> 100 </a:t>
            </a:r>
            <a:r>
              <a:rPr lang="en-US" sz="2800" dirty="0" err="1">
                <a:latin typeface="Times New Roman" panose="02020603050405020304" pitchFamily="18" charset="0"/>
                <a:cs typeface="Times New Roman" panose="02020603050405020304" pitchFamily="18" charset="0"/>
              </a:rPr>
              <a:t>yıl</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içinde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kütüphane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hizmetlerinde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hangi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değişiklikler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bekleniyor</a:t>
            </a:r>
            <a:r>
              <a:rPr lang="en-US" sz="2800" dirty="0">
                <a:latin typeface="Times New Roman" panose="02020603050405020304" pitchFamily="18" charset="0"/>
                <a:cs typeface="Times New Roman" panose="02020603050405020304" pitchFamily="18" charset="0"/>
              </a:rPr>
              <a:t>?</a:t>
            </a:r>
            <a:endParaRPr lang="tr-TR" sz="2800" dirty="0">
              <a:latin typeface="Times New Roman" panose="02020603050405020304" pitchFamily="18" charset="0"/>
              <a:cs typeface="Times New Roman" panose="02020603050405020304" pitchFamily="18" charset="0"/>
            </a:endParaRPr>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75448" y="1709875"/>
            <a:ext cx="5516106" cy="3682001"/>
          </a:xfr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99240" y="1709875"/>
            <a:ext cx="5516106" cy="3682001"/>
          </a:xfrm>
          <a:prstGeom prst="rect">
            <a:avLst/>
          </a:prstGeom>
        </p:spPr>
      </p:pic>
      <p:sp>
        <p:nvSpPr>
          <p:cNvPr id="9" name="TextBox 8"/>
          <p:cNvSpPr txBox="1"/>
          <p:nvPr/>
        </p:nvSpPr>
        <p:spPr>
          <a:xfrm>
            <a:off x="105109" y="5534560"/>
            <a:ext cx="5516106" cy="1200329"/>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Austin </a:t>
            </a:r>
            <a:r>
              <a:rPr lang="en-US" dirty="0" err="1">
                <a:latin typeface="Times New Roman" panose="02020603050405020304" pitchFamily="18" charset="0"/>
                <a:cs typeface="Times New Roman" panose="02020603050405020304" pitchFamily="18" charset="0"/>
              </a:rPr>
              <a:t>merkez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kütüphanesi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Gün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ışığı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kullanımı</a:t>
            </a:r>
            <a:r>
              <a:rPr lang="en-US" dirty="0">
                <a:latin typeface="Times New Roman" panose="02020603050405020304" pitchFamily="18" charset="0"/>
                <a:cs typeface="Times New Roman" panose="02020603050405020304" pitchFamily="18" charset="0"/>
              </a:rPr>
              <a:t> </a:t>
            </a:r>
          </a:p>
          <a:p>
            <a:pPr algn="ctr"/>
            <a:r>
              <a:rPr lang="en-US" dirty="0">
                <a:latin typeface="Times New Roman" panose="02020603050405020304" pitchFamily="18" charset="0"/>
                <a:cs typeface="Times New Roman" panose="02020603050405020304" pitchFamily="18" charset="0"/>
              </a:rPr>
              <a:t>ABD, Texas</a:t>
            </a:r>
          </a:p>
          <a:p>
            <a:pPr algn="ctr"/>
            <a:r>
              <a:rPr lang="en-US" dirty="0" err="1">
                <a:latin typeface="Times New Roman" panose="02020603050405020304" pitchFamily="18" charset="0"/>
                <a:cs typeface="Times New Roman" panose="02020603050405020304" pitchFamily="18" charset="0"/>
              </a:rPr>
              <a:t>Tasarım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Shepley</a:t>
            </a:r>
            <a:r>
              <a:rPr lang="en-US" dirty="0">
                <a:latin typeface="Times New Roman" panose="02020603050405020304" pitchFamily="18" charset="0"/>
                <a:cs typeface="Times New Roman" panose="02020603050405020304" pitchFamily="18" charset="0"/>
              </a:rPr>
              <a:t> Bulfinch, </a:t>
            </a:r>
            <a:r>
              <a:rPr lang="en-US" dirty="0" err="1">
                <a:latin typeface="Times New Roman" panose="02020603050405020304" pitchFamily="18" charset="0"/>
                <a:cs typeface="Times New Roman" panose="02020603050405020304" pitchFamily="18" charset="0"/>
              </a:rPr>
              <a:t>Lake|Flato</a:t>
            </a:r>
            <a:endParaRPr lang="en-US" dirty="0">
              <a:latin typeface="Times New Roman" panose="02020603050405020304" pitchFamily="18" charset="0"/>
              <a:cs typeface="Times New Roman" panose="02020603050405020304" pitchFamily="18" charset="0"/>
            </a:endParaRPr>
          </a:p>
          <a:p>
            <a:pPr algn="ctr"/>
            <a:r>
              <a:rPr lang="en-US" i="1" dirty="0" err="1">
                <a:latin typeface="Times New Roman" panose="02020603050405020304" pitchFamily="18" charset="0"/>
                <a:cs typeface="Times New Roman" panose="02020603050405020304" pitchFamily="18" charset="0"/>
              </a:rPr>
              <a:t>Fotoğraf</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Lake|Flato</a:t>
            </a:r>
            <a:endParaRPr lang="en-US" i="1"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5899240" y="5534561"/>
            <a:ext cx="5516106" cy="1323439"/>
          </a:xfrm>
          <a:prstGeom prst="rect">
            <a:avLst/>
          </a:prstGeom>
          <a:noFill/>
        </p:spPr>
        <p:txBody>
          <a:bodyPr wrap="square" rtlCol="0">
            <a:spAutoFit/>
          </a:bodyPr>
          <a:lstStyle/>
          <a:p>
            <a:pPr algn="ctr"/>
            <a:r>
              <a:rPr lang="en-US" sz="1600" dirty="0">
                <a:latin typeface="Times New Roman" panose="02020603050405020304" pitchFamily="18" charset="0"/>
                <a:cs typeface="Times New Roman" panose="02020603050405020304" pitchFamily="18" charset="0"/>
              </a:rPr>
              <a:t>Virgilio Barco </a:t>
            </a:r>
            <a:r>
              <a:rPr lang="en-US" sz="1600" dirty="0" err="1">
                <a:latin typeface="Times New Roman" panose="02020603050405020304" pitchFamily="18" charset="0"/>
                <a:cs typeface="Times New Roman" panose="02020603050405020304" pitchFamily="18" charset="0"/>
              </a:rPr>
              <a:t>kütüphanesi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İklim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çevre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düzenlemesi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ile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iç</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içe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bir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kütüphane</a:t>
            </a:r>
            <a:r>
              <a:rPr lang="tr-TR" sz="1600" dirty="0">
                <a:latin typeface="Times New Roman" panose="02020603050405020304" pitchFamily="18" charset="0"/>
                <a:cs typeface="Times New Roman" panose="02020603050405020304" pitchFamily="18" charset="0"/>
              </a:rPr>
              <a:t>! Kolombiya</a:t>
            </a:r>
            <a:endParaRPr lang="en-US" sz="1600" dirty="0">
              <a:latin typeface="Times New Roman" panose="02020603050405020304" pitchFamily="18" charset="0"/>
              <a:cs typeface="Times New Roman" panose="02020603050405020304" pitchFamily="18" charset="0"/>
            </a:endParaRPr>
          </a:p>
          <a:p>
            <a:pPr algn="ctr"/>
            <a:r>
              <a:rPr lang="en-US" sz="1600" dirty="0" err="1">
                <a:latin typeface="Times New Roman" panose="02020603050405020304" pitchFamily="18" charset="0"/>
                <a:cs typeface="Times New Roman" panose="02020603050405020304" pitchFamily="18" charset="0"/>
              </a:rPr>
              <a:t>Tasarım</a:t>
            </a:r>
            <a:r>
              <a:rPr lang="en-US" sz="1600" dirty="0">
                <a:latin typeface="Times New Roman" panose="02020603050405020304" pitchFamily="18" charset="0"/>
                <a:cs typeface="Times New Roman" panose="02020603050405020304" pitchFamily="18" charset="0"/>
              </a:rPr>
              <a:t>: Rogelio </a:t>
            </a:r>
            <a:r>
              <a:rPr lang="en-US" sz="1600" dirty="0" err="1">
                <a:latin typeface="Times New Roman" panose="02020603050405020304" pitchFamily="18" charset="0"/>
                <a:cs typeface="Times New Roman" panose="02020603050405020304" pitchFamily="18" charset="0"/>
              </a:rPr>
              <a:t>Salmona</a:t>
            </a:r>
            <a:endParaRPr lang="en-US" sz="1600" dirty="0">
              <a:latin typeface="Times New Roman" panose="02020603050405020304" pitchFamily="18" charset="0"/>
              <a:cs typeface="Times New Roman" panose="02020603050405020304" pitchFamily="18" charset="0"/>
            </a:endParaRPr>
          </a:p>
          <a:p>
            <a:pPr algn="ctr"/>
            <a:r>
              <a:rPr lang="en-US" sz="1600" dirty="0">
                <a:latin typeface="Times New Roman" panose="02020603050405020304" pitchFamily="18" charset="0"/>
                <a:cs typeface="Times New Roman" panose="02020603050405020304" pitchFamily="18" charset="0"/>
              </a:rPr>
              <a:t>Bogota, Colombia</a:t>
            </a:r>
          </a:p>
          <a:p>
            <a:pPr algn="ctr"/>
            <a:r>
              <a:rPr lang="en-US" sz="1600" i="1" dirty="0" err="1">
                <a:latin typeface="Times New Roman" panose="02020603050405020304" pitchFamily="18" charset="0"/>
                <a:cs typeface="Times New Roman" panose="02020603050405020304" pitchFamily="18" charset="0"/>
              </a:rPr>
              <a:t>Fotoğraf</a:t>
            </a:r>
            <a:r>
              <a:rPr lang="en-US" sz="1600" i="1" dirty="0">
                <a:latin typeface="Times New Roman" panose="02020603050405020304" pitchFamily="18" charset="0"/>
                <a:cs typeface="Times New Roman" panose="02020603050405020304" pitchFamily="18" charset="0"/>
              </a:rPr>
              <a:t>: Taller de </a:t>
            </a:r>
            <a:r>
              <a:rPr lang="en-US" sz="1600" i="1" dirty="0" err="1">
                <a:latin typeface="Times New Roman" panose="02020603050405020304" pitchFamily="18" charset="0"/>
                <a:cs typeface="Times New Roman" panose="02020603050405020304" pitchFamily="18" charset="0"/>
              </a:rPr>
              <a:t>Arquitectura</a:t>
            </a:r>
            <a:r>
              <a:rPr lang="en-US" sz="1600" i="1" dirty="0">
                <a:latin typeface="Times New Roman" panose="02020603050405020304" pitchFamily="18" charset="0"/>
                <a:cs typeface="Times New Roman" panose="02020603050405020304" pitchFamily="18" charset="0"/>
              </a:rPr>
              <a:t> de Bogota</a:t>
            </a:r>
          </a:p>
        </p:txBody>
      </p:sp>
      <p:cxnSp>
        <p:nvCxnSpPr>
          <p:cNvPr id="7" name="Straight Connector 6"/>
          <p:cNvCxnSpPr/>
          <p:nvPr/>
        </p:nvCxnSpPr>
        <p:spPr>
          <a:xfrm flipV="1">
            <a:off x="-61546" y="1453850"/>
            <a:ext cx="12192000" cy="1758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3934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25563"/>
          </a:xfrm>
        </p:spPr>
        <p:txBody>
          <a:bodyPr>
            <a:normAutofit/>
          </a:bodyPr>
          <a:lstStyle/>
          <a:p>
            <a:pPr algn="ctr"/>
            <a:r>
              <a:rPr lang="en-US" sz="3500" b="1" dirty="0" err="1">
                <a:latin typeface="Times New Roman" panose="02020603050405020304" pitchFamily="18" charset="0"/>
                <a:cs typeface="Times New Roman" panose="02020603050405020304" pitchFamily="18" charset="0"/>
              </a:rPr>
              <a:t>Varılan</a:t>
            </a:r>
            <a:r>
              <a:rPr lang="en-US" sz="3500" b="1" dirty="0">
                <a:latin typeface="Times New Roman" panose="02020603050405020304" pitchFamily="18" charset="0"/>
                <a:cs typeface="Times New Roman" panose="02020603050405020304" pitchFamily="18" charset="0"/>
              </a:rPr>
              <a:t> </a:t>
            </a:r>
            <a:r>
              <a:rPr lang="tr-TR" sz="3500" b="1" dirty="0" err="1">
                <a:latin typeface="Times New Roman" panose="02020603050405020304" pitchFamily="18" charset="0"/>
                <a:cs typeface="Times New Roman" panose="02020603050405020304" pitchFamily="18" charset="0"/>
              </a:rPr>
              <a:t>O</a:t>
            </a:r>
            <a:r>
              <a:rPr lang="en-US" sz="3500" b="1" dirty="0" err="1">
                <a:latin typeface="Times New Roman" panose="02020603050405020304" pitchFamily="18" charset="0"/>
                <a:cs typeface="Times New Roman" panose="02020603050405020304" pitchFamily="18" charset="0"/>
              </a:rPr>
              <a:t>rtak</a:t>
            </a:r>
            <a:r>
              <a:rPr lang="en-US" sz="3500" b="1" dirty="0">
                <a:latin typeface="Times New Roman" panose="02020603050405020304" pitchFamily="18" charset="0"/>
                <a:cs typeface="Times New Roman" panose="02020603050405020304" pitchFamily="18" charset="0"/>
              </a:rPr>
              <a:t> </a:t>
            </a:r>
            <a:r>
              <a:rPr lang="tr-TR" sz="3500" b="1" dirty="0" err="1">
                <a:latin typeface="Times New Roman" panose="02020603050405020304" pitchFamily="18" charset="0"/>
                <a:cs typeface="Times New Roman" panose="02020603050405020304" pitchFamily="18" charset="0"/>
              </a:rPr>
              <a:t>S</a:t>
            </a:r>
            <a:r>
              <a:rPr lang="en-US" sz="3500" b="1" dirty="0" err="1">
                <a:latin typeface="Times New Roman" panose="02020603050405020304" pitchFamily="18" charset="0"/>
                <a:cs typeface="Times New Roman" panose="02020603050405020304" pitchFamily="18" charset="0"/>
              </a:rPr>
              <a:t>onuçlar</a:t>
            </a:r>
            <a:endParaRPr lang="tr-TR" sz="35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397450" y="1862827"/>
            <a:ext cx="5414266" cy="4358098"/>
          </a:xfrm>
        </p:spPr>
        <p:txBody>
          <a:bodyPr>
            <a:normAutofit fontScale="92500" lnSpcReduction="10000"/>
          </a:bodyPr>
          <a:lstStyle/>
          <a:p>
            <a:pPr marL="0" indent="0">
              <a:lnSpc>
                <a:spcPct val="110000"/>
              </a:lnSpc>
              <a:buNone/>
            </a:pPr>
            <a:r>
              <a:rPr lang="tr-TR" sz="2600" b="1" dirty="0">
                <a:latin typeface="Times New Roman" panose="02020603050405020304" pitchFamily="18" charset="0"/>
                <a:cs typeface="Times New Roman" panose="02020603050405020304" pitchFamily="18" charset="0"/>
              </a:rPr>
              <a:t>Yapay zek</a:t>
            </a:r>
            <a:r>
              <a:rPr lang="en-US" b="1" dirty="0">
                <a:latin typeface="Times New Roman" panose="02020603050405020304" pitchFamily="18" charset="0"/>
                <a:cs typeface="Times New Roman" panose="02020603050405020304" pitchFamily="18" charset="0"/>
              </a:rPr>
              <a:t>â</a:t>
            </a:r>
            <a:r>
              <a:rPr lang="tr-TR" sz="2600" b="1" dirty="0">
                <a:latin typeface="Times New Roman" panose="02020603050405020304" pitchFamily="18" charset="0"/>
                <a:cs typeface="Times New Roman" panose="02020603050405020304" pitchFamily="18" charset="0"/>
              </a:rPr>
              <a:t> aşağıdaki alanlarda kullanılıyor ve kullanımı daha da artacaktır.</a:t>
            </a:r>
            <a:endParaRPr lang="tr-TR" sz="2100" dirty="0">
              <a:latin typeface="Times New Roman" panose="02020603050405020304" pitchFamily="18" charset="0"/>
              <a:cs typeface="Times New Roman" panose="02020603050405020304" pitchFamily="18" charset="0"/>
            </a:endParaRPr>
          </a:p>
          <a:p>
            <a:pPr>
              <a:lnSpc>
                <a:spcPct val="120000"/>
              </a:lnSpc>
            </a:pPr>
            <a:endParaRPr lang="tr-TR" sz="2100" dirty="0">
              <a:latin typeface="Times New Roman" panose="02020603050405020304" pitchFamily="18" charset="0"/>
              <a:cs typeface="Times New Roman" panose="02020603050405020304" pitchFamily="18" charset="0"/>
            </a:endParaRPr>
          </a:p>
          <a:p>
            <a:pPr>
              <a:lnSpc>
                <a:spcPct val="120000"/>
              </a:lnSpc>
            </a:pPr>
            <a:r>
              <a:rPr lang="en-US" sz="2100" dirty="0" err="1">
                <a:latin typeface="Times New Roman" panose="02020603050405020304" pitchFamily="18" charset="0"/>
                <a:cs typeface="Times New Roman" panose="02020603050405020304" pitchFamily="18" charset="0"/>
              </a:rPr>
              <a:t>Kullanıcı</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hizmetleri</a:t>
            </a:r>
            <a:endParaRPr lang="tr-TR" sz="2100" dirty="0">
              <a:latin typeface="Times New Roman" panose="02020603050405020304" pitchFamily="18" charset="0"/>
              <a:cs typeface="Times New Roman" panose="02020603050405020304" pitchFamily="18" charset="0"/>
            </a:endParaRPr>
          </a:p>
          <a:p>
            <a:pPr>
              <a:lnSpc>
                <a:spcPct val="120000"/>
              </a:lnSpc>
            </a:pPr>
            <a:r>
              <a:rPr lang="en-US" sz="2100" dirty="0" err="1">
                <a:latin typeface="Times New Roman" panose="02020603050405020304" pitchFamily="18" charset="0"/>
                <a:cs typeface="Times New Roman" panose="02020603050405020304" pitchFamily="18" charset="0"/>
              </a:rPr>
              <a:t>Otomasyon</a:t>
            </a:r>
            <a:r>
              <a:rPr lang="en-US" sz="2100" dirty="0">
                <a:latin typeface="Times New Roman" panose="02020603050405020304" pitchFamily="18" charset="0"/>
                <a:cs typeface="Times New Roman" panose="02020603050405020304" pitchFamily="18" charset="0"/>
              </a:rPr>
              <a:t> </a:t>
            </a:r>
            <a:r>
              <a:rPr lang="tr-TR" sz="2100" dirty="0">
                <a:latin typeface="Times New Roman" panose="02020603050405020304" pitchFamily="18" charset="0"/>
                <a:cs typeface="Times New Roman" panose="02020603050405020304" pitchFamily="18" charset="0"/>
              </a:rPr>
              <a:t>sistemleri</a:t>
            </a:r>
            <a:endParaRPr lang="en-US" sz="2100" dirty="0">
              <a:latin typeface="Times New Roman" panose="02020603050405020304" pitchFamily="18" charset="0"/>
              <a:cs typeface="Times New Roman" panose="02020603050405020304" pitchFamily="18" charset="0"/>
            </a:endParaRPr>
          </a:p>
          <a:p>
            <a:pPr>
              <a:lnSpc>
                <a:spcPct val="120000"/>
              </a:lnSpc>
            </a:pPr>
            <a:r>
              <a:rPr lang="tr-TR" sz="2100" dirty="0">
                <a:latin typeface="Times New Roman" panose="02020603050405020304" pitchFamily="18" charset="0"/>
                <a:cs typeface="Times New Roman" panose="02020603050405020304" pitchFamily="18" charset="0"/>
              </a:rPr>
              <a:t>Duyurular, kurumsal yazışmalar, raporlar</a:t>
            </a:r>
            <a:endParaRPr lang="en-US" sz="2100" dirty="0">
              <a:latin typeface="Times New Roman" panose="02020603050405020304" pitchFamily="18" charset="0"/>
              <a:cs typeface="Times New Roman" panose="02020603050405020304" pitchFamily="18" charset="0"/>
            </a:endParaRPr>
          </a:p>
          <a:p>
            <a:pPr>
              <a:lnSpc>
                <a:spcPct val="120000"/>
              </a:lnSpc>
            </a:pPr>
            <a:r>
              <a:rPr lang="tr-TR" sz="2100" dirty="0">
                <a:latin typeface="Times New Roman" panose="02020603050405020304" pitchFamily="18" charset="0"/>
                <a:cs typeface="Times New Roman" panose="02020603050405020304" pitchFamily="18" charset="0"/>
              </a:rPr>
              <a:t>Sunum içerikleri ve öneriler</a:t>
            </a:r>
          </a:p>
          <a:p>
            <a:pPr>
              <a:lnSpc>
                <a:spcPct val="120000"/>
              </a:lnSpc>
            </a:pPr>
            <a:r>
              <a:rPr lang="tr-TR" sz="2100" dirty="0">
                <a:latin typeface="Times New Roman" panose="02020603050405020304" pitchFamily="18" charset="0"/>
                <a:cs typeface="Times New Roman" panose="02020603050405020304" pitchFamily="18" charset="0"/>
              </a:rPr>
              <a:t>Akademik yazımlar</a:t>
            </a:r>
          </a:p>
          <a:p>
            <a:pPr>
              <a:lnSpc>
                <a:spcPct val="120000"/>
              </a:lnSpc>
            </a:pPr>
            <a:r>
              <a:rPr lang="tr-TR" sz="2100" dirty="0">
                <a:latin typeface="Times New Roman" panose="02020603050405020304" pitchFamily="18" charset="0"/>
                <a:cs typeface="Times New Roman" panose="02020603050405020304" pitchFamily="18" charset="0"/>
              </a:rPr>
              <a:t>Kurumsal tanıtım</a:t>
            </a:r>
            <a:endParaRPr lang="en-US" dirty="0">
              <a:latin typeface="Archer Medium" pitchFamily="50" charset="0"/>
            </a:endParaRPr>
          </a:p>
        </p:txBody>
      </p:sp>
      <p:cxnSp>
        <p:nvCxnSpPr>
          <p:cNvPr id="7" name="Straight Connector 6"/>
          <p:cNvCxnSpPr/>
          <p:nvPr/>
        </p:nvCxnSpPr>
        <p:spPr>
          <a:xfrm flipV="1">
            <a:off x="0" y="1301218"/>
            <a:ext cx="12192000" cy="17585"/>
          </a:xfrm>
          <a:prstGeom prst="line">
            <a:avLst/>
          </a:prstGeom>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5281246" y="6673334"/>
            <a:ext cx="6910754" cy="169277"/>
          </a:xfrm>
          <a:prstGeom prst="rect">
            <a:avLst/>
          </a:prstGeom>
        </p:spPr>
        <p:txBody>
          <a:bodyPr wrap="square">
            <a:spAutoFit/>
          </a:bodyPr>
          <a:lstStyle/>
          <a:p>
            <a:pPr algn="r"/>
            <a:r>
              <a:rPr lang="tr-TR" sz="500" i="1" dirty="0">
                <a:latin typeface="Times New Roman" panose="02020603050405020304" pitchFamily="18" charset="0"/>
                <a:cs typeface="Times New Roman" panose="02020603050405020304" pitchFamily="18" charset="0"/>
              </a:rPr>
              <a:t>Fotoğraf: https://the-digital-librarian.com/2023/01/23/artificial-intelligence-in-the-library/</a:t>
            </a:r>
          </a:p>
        </p:txBody>
      </p:sp>
      <p:pic>
        <p:nvPicPr>
          <p:cNvPr id="1034" name="Picture 10" descr="AI-generated image of a robot walking between the stacks of a libr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5631" y="2837169"/>
            <a:ext cx="5044098" cy="26397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4937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25563"/>
          </a:xfrm>
        </p:spPr>
        <p:txBody>
          <a:bodyPr>
            <a:normAutofit/>
          </a:bodyPr>
          <a:lstStyle/>
          <a:p>
            <a:pPr algn="ctr"/>
            <a:r>
              <a:rPr lang="en-US" sz="3500" b="1" dirty="0" err="1">
                <a:latin typeface="Times New Roman" panose="02020603050405020304" pitchFamily="18" charset="0"/>
                <a:cs typeface="Times New Roman" panose="02020603050405020304" pitchFamily="18" charset="0"/>
              </a:rPr>
              <a:t>Yapay</a:t>
            </a:r>
            <a:r>
              <a:rPr lang="en-US" sz="3500" b="1" dirty="0">
                <a:latin typeface="Times New Roman" panose="02020603050405020304" pitchFamily="18" charset="0"/>
                <a:cs typeface="Times New Roman" panose="02020603050405020304" pitchFamily="18" charset="0"/>
              </a:rPr>
              <a:t> </a:t>
            </a:r>
            <a:r>
              <a:rPr lang="en-US" sz="3500" b="1" dirty="0" err="1">
                <a:latin typeface="Times New Roman" panose="02020603050405020304" pitchFamily="18" charset="0"/>
                <a:cs typeface="Times New Roman" panose="02020603050405020304" pitchFamily="18" charset="0"/>
              </a:rPr>
              <a:t>zekâ</a:t>
            </a:r>
            <a:r>
              <a:rPr lang="en-US" sz="3500" b="1" dirty="0">
                <a:latin typeface="Times New Roman" panose="02020603050405020304" pitchFamily="18" charset="0"/>
                <a:cs typeface="Times New Roman" panose="02020603050405020304" pitchFamily="18" charset="0"/>
              </a:rPr>
              <a:t>  </a:t>
            </a:r>
            <a:r>
              <a:rPr lang="en-US" sz="3500" b="1" dirty="0" err="1">
                <a:latin typeface="Times New Roman" panose="02020603050405020304" pitchFamily="18" charset="0"/>
                <a:cs typeface="Times New Roman" panose="02020603050405020304" pitchFamily="18" charset="0"/>
              </a:rPr>
              <a:t>Karşısında</a:t>
            </a:r>
            <a:r>
              <a:rPr lang="en-US" sz="3500" b="1" dirty="0">
                <a:latin typeface="Times New Roman" panose="02020603050405020304" pitchFamily="18" charset="0"/>
                <a:cs typeface="Times New Roman" panose="02020603050405020304" pitchFamily="18" charset="0"/>
              </a:rPr>
              <a:t> </a:t>
            </a:r>
            <a:r>
              <a:rPr lang="en-US" sz="3500" b="1" dirty="0" err="1">
                <a:latin typeface="Times New Roman" panose="02020603050405020304" pitchFamily="18" charset="0"/>
                <a:cs typeface="Times New Roman" panose="02020603050405020304" pitchFamily="18" charset="0"/>
              </a:rPr>
              <a:t>Kütüphaneciler</a:t>
            </a:r>
            <a:r>
              <a:rPr lang="en-US" sz="3500" b="1" dirty="0">
                <a:latin typeface="Times New Roman" panose="02020603050405020304" pitchFamily="18" charset="0"/>
                <a:cs typeface="Times New Roman" panose="02020603050405020304" pitchFamily="18" charset="0"/>
              </a:rPr>
              <a:t> </a:t>
            </a:r>
            <a:r>
              <a:rPr lang="en-US" sz="3500" b="1" dirty="0" err="1">
                <a:latin typeface="Times New Roman" panose="02020603050405020304" pitchFamily="18" charset="0"/>
                <a:cs typeface="Times New Roman" panose="02020603050405020304" pitchFamily="18" charset="0"/>
              </a:rPr>
              <a:t>için</a:t>
            </a:r>
            <a:r>
              <a:rPr lang="en-US" sz="3500" b="1" dirty="0">
                <a:latin typeface="Times New Roman" panose="02020603050405020304" pitchFamily="18" charset="0"/>
                <a:cs typeface="Times New Roman" panose="02020603050405020304" pitchFamily="18" charset="0"/>
              </a:rPr>
              <a:t> </a:t>
            </a:r>
            <a:r>
              <a:rPr lang="en-US" sz="3500" b="1" dirty="0" err="1">
                <a:latin typeface="Times New Roman" panose="02020603050405020304" pitchFamily="18" charset="0"/>
                <a:cs typeface="Times New Roman" panose="02020603050405020304" pitchFamily="18" charset="0"/>
              </a:rPr>
              <a:t>Öneriler</a:t>
            </a:r>
            <a:endParaRPr lang="en-US" sz="35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571500" y="2346402"/>
            <a:ext cx="5196254" cy="2981736"/>
          </a:xfrm>
        </p:spPr>
        <p:txBody>
          <a:bodyPr>
            <a:noAutofit/>
          </a:bodyPr>
          <a:lstStyle/>
          <a:p>
            <a:r>
              <a:rPr lang="tr-TR" sz="1800" dirty="0">
                <a:latin typeface="Times New Roman" panose="02020603050405020304" pitchFamily="18" charset="0"/>
                <a:cs typeface="Times New Roman" panose="02020603050405020304" pitchFamily="18" charset="0"/>
              </a:rPr>
              <a:t>Düşünce Gücünü ve Yaratıcılığı Artırmak</a:t>
            </a:r>
          </a:p>
          <a:p>
            <a:r>
              <a:rPr lang="tr-TR" sz="1800" dirty="0">
                <a:latin typeface="Times New Roman" panose="02020603050405020304" pitchFamily="18" charset="0"/>
                <a:cs typeface="Times New Roman" panose="02020603050405020304" pitchFamily="18" charset="0"/>
              </a:rPr>
              <a:t>Takım Çalışmalarını Teşvik Etmek</a:t>
            </a:r>
          </a:p>
          <a:p>
            <a:r>
              <a:rPr lang="tr-TR" sz="1800" dirty="0">
                <a:latin typeface="Times New Roman" panose="02020603050405020304" pitchFamily="18" charset="0"/>
                <a:cs typeface="Times New Roman" panose="02020603050405020304" pitchFamily="18" charset="0"/>
              </a:rPr>
              <a:t>Akademik Alana Katkı Sağlamak</a:t>
            </a:r>
          </a:p>
          <a:p>
            <a:r>
              <a:rPr lang="tr-TR" sz="1800" dirty="0">
                <a:latin typeface="Times New Roman" panose="02020603050405020304" pitchFamily="18" charset="0"/>
                <a:cs typeface="Times New Roman" panose="02020603050405020304" pitchFamily="18" charset="0"/>
              </a:rPr>
              <a:t>Yapay zekâ  Uygulamalarını Öğrenmek</a:t>
            </a:r>
          </a:p>
          <a:p>
            <a:r>
              <a:rPr lang="tr-TR" sz="1800" dirty="0">
                <a:latin typeface="Times New Roman" panose="02020603050405020304" pitchFamily="18" charset="0"/>
                <a:cs typeface="Times New Roman" panose="02020603050405020304" pitchFamily="18" charset="0"/>
              </a:rPr>
              <a:t>Teknoloji Okuryazarlığını Geliştirmek</a:t>
            </a:r>
          </a:p>
          <a:p>
            <a:r>
              <a:rPr lang="tr-TR" sz="1800" dirty="0">
                <a:latin typeface="Times New Roman" panose="02020603050405020304" pitchFamily="18" charset="0"/>
                <a:cs typeface="Times New Roman" panose="02020603050405020304" pitchFamily="18" charset="0"/>
              </a:rPr>
              <a:t>Etik ve Telif Haklarına Dikkat Etmek</a:t>
            </a:r>
          </a:p>
          <a:p>
            <a:r>
              <a:rPr lang="tr-TR" sz="1800" dirty="0">
                <a:latin typeface="Times New Roman" panose="02020603050405020304" pitchFamily="18" charset="0"/>
                <a:cs typeface="Times New Roman" panose="02020603050405020304" pitchFamily="18" charset="0"/>
              </a:rPr>
              <a:t>Yapay zekâ  Uygulamalarını Değerlendirmek</a:t>
            </a:r>
          </a:p>
          <a:p>
            <a:r>
              <a:rPr lang="tr-TR" sz="1800" dirty="0">
                <a:latin typeface="Times New Roman" panose="02020603050405020304" pitchFamily="18" charset="0"/>
                <a:cs typeface="Times New Roman" panose="02020603050405020304" pitchFamily="18" charset="0"/>
              </a:rPr>
              <a:t>Araştırma ve İnovasyonu Teşvik Etmek</a:t>
            </a:r>
          </a:p>
        </p:txBody>
      </p:sp>
      <p:cxnSp>
        <p:nvCxnSpPr>
          <p:cNvPr id="7" name="Straight Connector 6"/>
          <p:cNvCxnSpPr/>
          <p:nvPr/>
        </p:nvCxnSpPr>
        <p:spPr>
          <a:xfrm flipV="1">
            <a:off x="0" y="1301218"/>
            <a:ext cx="12192000" cy="17585"/>
          </a:xfrm>
          <a:prstGeom prst="line">
            <a:avLst/>
          </a:prstGeom>
        </p:spPr>
        <p:style>
          <a:lnRef idx="1">
            <a:schemeClr val="accent1"/>
          </a:lnRef>
          <a:fillRef idx="0">
            <a:schemeClr val="accent1"/>
          </a:fillRef>
          <a:effectRef idx="0">
            <a:schemeClr val="accent1"/>
          </a:effectRef>
          <a:fontRef idx="minor">
            <a:schemeClr val="tx1"/>
          </a:fontRef>
        </p:style>
      </p:cxnSp>
      <p:pic>
        <p:nvPicPr>
          <p:cNvPr id="2050" name="Picture 2" descr="The 4th industrial revolution has landed at the University of Pretoria with the employment of Libby, a new library assistant rob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4918" y="2413833"/>
            <a:ext cx="4503715" cy="30084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6096000" y="6653431"/>
            <a:ext cx="6096000" cy="169277"/>
          </a:xfrm>
          <a:prstGeom prst="rect">
            <a:avLst/>
          </a:prstGeom>
        </p:spPr>
        <p:txBody>
          <a:bodyPr>
            <a:spAutoFit/>
          </a:bodyPr>
          <a:lstStyle/>
          <a:p>
            <a:pPr algn="r"/>
            <a:r>
              <a:rPr lang="tr-TR" sz="500" i="1" dirty="0">
                <a:latin typeface="Times New Roman" panose="02020603050405020304" pitchFamily="18" charset="0"/>
                <a:cs typeface="Times New Roman" panose="02020603050405020304" pitchFamily="18" charset="0"/>
              </a:rPr>
              <a:t>Fotoğraf: https://www.sowetanlive.co.za/news/south-africa/2019-06-04-meet-libby-the-new-robot-library-assistant-at-the-university-of-pretorias-hatfield-campus/</a:t>
            </a:r>
          </a:p>
        </p:txBody>
      </p:sp>
    </p:spTree>
    <p:extLst>
      <p:ext uri="{BB962C8B-B14F-4D97-AF65-F5344CB8AC3E}">
        <p14:creationId xmlns:p14="http://schemas.microsoft.com/office/powerpoint/2010/main" val="24049728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1338" y="-1"/>
            <a:ext cx="10090662" cy="1728199"/>
          </a:xfrm>
        </p:spPr>
        <p:txBody>
          <a:bodyPr>
            <a:noAutofit/>
          </a:bodyPr>
          <a:lstStyle/>
          <a:p>
            <a:pPr algn="ctr"/>
            <a:r>
              <a:rPr lang="tr-TR" sz="3500" b="1" dirty="0">
                <a:latin typeface="Times New Roman" panose="02020603050405020304" pitchFamily="18" charset="0"/>
                <a:cs typeface="Times New Roman" panose="02020603050405020304" pitchFamily="18" charset="0"/>
              </a:rPr>
              <a:t>Dünya Ekonomik Forumu</a:t>
            </a:r>
            <a:br>
              <a:rPr lang="tr-TR" sz="3500" b="1" dirty="0">
                <a:latin typeface="Times New Roman" panose="02020603050405020304" pitchFamily="18" charset="0"/>
                <a:cs typeface="Times New Roman" panose="02020603050405020304" pitchFamily="18" charset="0"/>
              </a:rPr>
            </a:br>
            <a:r>
              <a:rPr lang="tr-TR" sz="3500" b="1" dirty="0">
                <a:latin typeface="Times New Roman" panose="02020603050405020304" pitchFamily="18" charset="0"/>
                <a:cs typeface="Times New Roman" panose="02020603050405020304" pitchFamily="18" charset="0"/>
              </a:rPr>
              <a:t>İşlerin Geleceği Raporu 2023</a:t>
            </a:r>
          </a:p>
        </p:txBody>
      </p:sp>
      <p:sp>
        <p:nvSpPr>
          <p:cNvPr id="3" name="Content Placeholder 2"/>
          <p:cNvSpPr>
            <a:spLocks noGrp="1"/>
          </p:cNvSpPr>
          <p:nvPr>
            <p:ph idx="1"/>
          </p:nvPr>
        </p:nvSpPr>
        <p:spPr>
          <a:xfrm>
            <a:off x="533400" y="3441245"/>
            <a:ext cx="3543300" cy="3016205"/>
          </a:xfrm>
        </p:spPr>
        <p:txBody>
          <a:bodyPr>
            <a:normAutofit/>
          </a:bodyPr>
          <a:lstStyle/>
          <a:p>
            <a:pPr fontAlgn="auto">
              <a:lnSpc>
                <a:spcPct val="150000"/>
              </a:lnSpc>
            </a:pPr>
            <a:r>
              <a:rPr lang="tr-TR" sz="1500" dirty="0">
                <a:latin typeface="Times New Roman" panose="02020603050405020304" pitchFamily="18" charset="0"/>
                <a:cs typeface="Times New Roman" panose="02020603050405020304" pitchFamily="18" charset="0"/>
              </a:rPr>
              <a:t>Veri Giriş Elemanları</a:t>
            </a:r>
          </a:p>
          <a:p>
            <a:pPr fontAlgn="auto">
              <a:lnSpc>
                <a:spcPct val="150000"/>
              </a:lnSpc>
            </a:pPr>
            <a:r>
              <a:rPr lang="tr-TR" sz="1500" dirty="0">
                <a:latin typeface="Times New Roman" panose="02020603050405020304" pitchFamily="18" charset="0"/>
                <a:cs typeface="Times New Roman" panose="02020603050405020304" pitchFamily="18" charset="0"/>
              </a:rPr>
              <a:t> İdari İşler, Sekreterya</a:t>
            </a:r>
          </a:p>
          <a:p>
            <a:pPr fontAlgn="auto">
              <a:lnSpc>
                <a:spcPct val="150000"/>
              </a:lnSpc>
            </a:pPr>
            <a:r>
              <a:rPr lang="tr-TR" sz="1500" dirty="0">
                <a:latin typeface="Times New Roman" panose="02020603050405020304" pitchFamily="18" charset="0"/>
                <a:cs typeface="Times New Roman" panose="02020603050405020304" pitchFamily="18" charset="0"/>
              </a:rPr>
              <a:t>Güvenlik</a:t>
            </a:r>
          </a:p>
          <a:p>
            <a:pPr fontAlgn="auto">
              <a:lnSpc>
                <a:spcPct val="150000"/>
              </a:lnSpc>
            </a:pPr>
            <a:r>
              <a:rPr lang="tr-TR" sz="1500" dirty="0">
                <a:latin typeface="Times New Roman" panose="02020603050405020304" pitchFamily="18" charset="0"/>
                <a:cs typeface="Times New Roman" panose="02020603050405020304" pitchFamily="18" charset="0"/>
              </a:rPr>
              <a:t>Kasiyer ve Bilet Satış Elemanları</a:t>
            </a:r>
          </a:p>
          <a:p>
            <a:pPr fontAlgn="auto">
              <a:lnSpc>
                <a:spcPct val="150000"/>
              </a:lnSpc>
            </a:pPr>
            <a:r>
              <a:rPr lang="tr-TR" sz="1500" dirty="0">
                <a:latin typeface="Times New Roman" panose="02020603050405020304" pitchFamily="18" charset="0"/>
                <a:cs typeface="Times New Roman" panose="02020603050405020304" pitchFamily="18" charset="0"/>
              </a:rPr>
              <a:t>Temizlik Elemanları</a:t>
            </a:r>
          </a:p>
          <a:p>
            <a:pPr fontAlgn="auto">
              <a:lnSpc>
                <a:spcPct val="150000"/>
              </a:lnSpc>
            </a:pPr>
            <a:r>
              <a:rPr lang="tr-TR" sz="1500" dirty="0">
                <a:latin typeface="Times New Roman" panose="02020603050405020304" pitchFamily="18" charset="0"/>
                <a:cs typeface="Times New Roman" panose="02020603050405020304" pitchFamily="18" charset="0"/>
              </a:rPr>
              <a:t>Mağaza Satış Personelleri</a:t>
            </a:r>
          </a:p>
          <a:p>
            <a:pPr>
              <a:lnSpc>
                <a:spcPct val="150000"/>
              </a:lnSpc>
            </a:pPr>
            <a:endParaRPr lang="tr-TR" sz="1500" dirty="0">
              <a:latin typeface="Times New Roman" panose="02020603050405020304" pitchFamily="18" charset="0"/>
              <a:cs typeface="Times New Roman" panose="02020603050405020304" pitchFamily="18" charset="0"/>
            </a:endParaRPr>
          </a:p>
        </p:txBody>
      </p:sp>
      <p:sp>
        <p:nvSpPr>
          <p:cNvPr id="4" name="Rectangle 3"/>
          <p:cNvSpPr/>
          <p:nvPr/>
        </p:nvSpPr>
        <p:spPr>
          <a:xfrm>
            <a:off x="4838700" y="3400425"/>
            <a:ext cx="7353300" cy="2927260"/>
          </a:xfrm>
          <a:prstGeom prst="rect">
            <a:avLst/>
          </a:prstGeom>
        </p:spPr>
        <p:txBody>
          <a:bodyPr wrap="square" numCol="2">
            <a:spAutoFit/>
          </a:bodyPr>
          <a:lstStyle/>
          <a:p>
            <a:pPr>
              <a:lnSpc>
                <a:spcPct val="150000"/>
              </a:lnSpc>
            </a:pPr>
            <a:r>
              <a:rPr lang="tr-TR" sz="1500" dirty="0">
                <a:latin typeface="Times New Roman" panose="02020603050405020304" pitchFamily="18" charset="0"/>
                <a:cs typeface="Times New Roman" panose="02020603050405020304" pitchFamily="18" charset="0"/>
              </a:rPr>
              <a:t>1-     Yaratıcı Düşünme</a:t>
            </a:r>
          </a:p>
          <a:p>
            <a:pPr>
              <a:lnSpc>
                <a:spcPct val="150000"/>
              </a:lnSpc>
            </a:pPr>
            <a:r>
              <a:rPr lang="tr-TR" sz="1500" dirty="0">
                <a:latin typeface="Times New Roman" panose="02020603050405020304" pitchFamily="18" charset="0"/>
                <a:cs typeface="Times New Roman" panose="02020603050405020304" pitchFamily="18" charset="0"/>
              </a:rPr>
              <a:t>2-     Analitik Düşünme</a:t>
            </a:r>
          </a:p>
          <a:p>
            <a:pPr>
              <a:lnSpc>
                <a:spcPct val="150000"/>
              </a:lnSpc>
            </a:pPr>
            <a:r>
              <a:rPr lang="tr-TR" sz="1500" dirty="0">
                <a:latin typeface="Times New Roman" panose="02020603050405020304" pitchFamily="18" charset="0"/>
                <a:cs typeface="Times New Roman" panose="02020603050405020304" pitchFamily="18" charset="0"/>
              </a:rPr>
              <a:t>3-     Yapay zekâ  ve Büyük Veri</a:t>
            </a:r>
          </a:p>
          <a:p>
            <a:pPr>
              <a:lnSpc>
                <a:spcPct val="150000"/>
              </a:lnSpc>
            </a:pPr>
            <a:r>
              <a:rPr lang="tr-TR" sz="1500" dirty="0">
                <a:latin typeface="Times New Roman" panose="02020603050405020304" pitchFamily="18" charset="0"/>
                <a:cs typeface="Times New Roman" panose="02020603050405020304" pitchFamily="18" charset="0"/>
              </a:rPr>
              <a:t>4-     Liderlik ve Sosyal Etki</a:t>
            </a:r>
          </a:p>
          <a:p>
            <a:pPr>
              <a:lnSpc>
                <a:spcPct val="150000"/>
              </a:lnSpc>
            </a:pPr>
            <a:r>
              <a:rPr lang="tr-TR" sz="1500" dirty="0">
                <a:latin typeface="Times New Roman" panose="02020603050405020304" pitchFamily="18" charset="0"/>
                <a:cs typeface="Times New Roman" panose="02020603050405020304" pitchFamily="18" charset="0"/>
              </a:rPr>
              <a:t>5-     Yaşam Boyu Öğrenme ve Meraklılık</a:t>
            </a:r>
          </a:p>
          <a:p>
            <a:pPr>
              <a:lnSpc>
                <a:spcPct val="150000"/>
              </a:lnSpc>
            </a:pPr>
            <a:r>
              <a:rPr lang="tr-TR" sz="1500" dirty="0">
                <a:latin typeface="Times New Roman" panose="02020603050405020304" pitchFamily="18" charset="0"/>
                <a:cs typeface="Times New Roman" panose="02020603050405020304" pitchFamily="18" charset="0"/>
              </a:rPr>
              <a:t>6-     Teknoloji Okuryazarlığı</a:t>
            </a:r>
          </a:p>
          <a:p>
            <a:pPr>
              <a:lnSpc>
                <a:spcPct val="150000"/>
              </a:lnSpc>
            </a:pPr>
            <a:r>
              <a:rPr lang="tr-TR" sz="1500" dirty="0">
                <a:latin typeface="Times New Roman" panose="02020603050405020304" pitchFamily="18" charset="0"/>
                <a:cs typeface="Times New Roman" panose="02020603050405020304" pitchFamily="18" charset="0"/>
              </a:rPr>
              <a:t>7-     Dayanıklılık, Esneklik, Çeviklik</a:t>
            </a:r>
          </a:p>
          <a:p>
            <a:pPr>
              <a:lnSpc>
                <a:spcPct val="150000"/>
              </a:lnSpc>
            </a:pPr>
            <a:r>
              <a:rPr lang="tr-TR" sz="1500" dirty="0">
                <a:latin typeface="Times New Roman" panose="02020603050405020304" pitchFamily="18" charset="0"/>
                <a:cs typeface="Times New Roman" panose="02020603050405020304" pitchFamily="18" charset="0"/>
              </a:rPr>
              <a:t>8-     Motivasyon ve Öz Farkındalık</a:t>
            </a:r>
          </a:p>
          <a:p>
            <a:pPr>
              <a:lnSpc>
                <a:spcPct val="150000"/>
              </a:lnSpc>
            </a:pPr>
            <a:r>
              <a:rPr lang="tr-TR" sz="1500" dirty="0">
                <a:latin typeface="Times New Roman" panose="02020603050405020304" pitchFamily="18" charset="0"/>
                <a:cs typeface="Times New Roman" panose="02020603050405020304" pitchFamily="18" charset="0"/>
              </a:rPr>
              <a:t>9-    Empati ve Aktif Dinleme</a:t>
            </a:r>
          </a:p>
          <a:p>
            <a:pPr>
              <a:lnSpc>
                <a:spcPct val="150000"/>
              </a:lnSpc>
            </a:pPr>
            <a:r>
              <a:rPr lang="tr-TR" sz="1500" dirty="0">
                <a:latin typeface="Times New Roman" panose="02020603050405020304" pitchFamily="18" charset="0"/>
                <a:cs typeface="Times New Roman" panose="02020603050405020304" pitchFamily="18" charset="0"/>
              </a:rPr>
              <a:t>10-  Yetenek Yönetimi</a:t>
            </a:r>
          </a:p>
          <a:p>
            <a:pPr>
              <a:lnSpc>
                <a:spcPct val="150000"/>
              </a:lnSpc>
            </a:pPr>
            <a:r>
              <a:rPr lang="tr-TR" sz="1500" dirty="0">
                <a:latin typeface="Times New Roman" panose="02020603050405020304" pitchFamily="18" charset="0"/>
                <a:cs typeface="Times New Roman" panose="02020603050405020304" pitchFamily="18" charset="0"/>
              </a:rPr>
              <a:t>11-  Tasarım ve Kullanıcı Deneyimi</a:t>
            </a:r>
          </a:p>
          <a:p>
            <a:pPr>
              <a:lnSpc>
                <a:spcPct val="150000"/>
              </a:lnSpc>
            </a:pPr>
            <a:r>
              <a:rPr lang="tr-TR" sz="1500" dirty="0">
                <a:latin typeface="Times New Roman" panose="02020603050405020304" pitchFamily="18" charset="0"/>
                <a:cs typeface="Times New Roman" panose="02020603050405020304" pitchFamily="18" charset="0"/>
              </a:rPr>
              <a:t>12-  Çevre Yönetimi</a:t>
            </a:r>
          </a:p>
          <a:p>
            <a:pPr>
              <a:lnSpc>
                <a:spcPct val="150000"/>
              </a:lnSpc>
            </a:pPr>
            <a:r>
              <a:rPr lang="tr-TR" sz="1500" dirty="0">
                <a:latin typeface="Times New Roman" panose="02020603050405020304" pitchFamily="18" charset="0"/>
                <a:cs typeface="Times New Roman" panose="02020603050405020304" pitchFamily="18" charset="0"/>
              </a:rPr>
              <a:t>13-  Sistemsel Düşünme</a:t>
            </a:r>
          </a:p>
          <a:p>
            <a:pPr>
              <a:lnSpc>
                <a:spcPct val="150000"/>
              </a:lnSpc>
            </a:pPr>
            <a:r>
              <a:rPr lang="tr-TR" sz="1500" dirty="0">
                <a:latin typeface="Times New Roman" panose="02020603050405020304" pitchFamily="18" charset="0"/>
                <a:cs typeface="Times New Roman" panose="02020603050405020304" pitchFamily="18" charset="0"/>
              </a:rPr>
              <a:t>14-  Hizmet Odaklılık ve Müşteri Yönetimi</a:t>
            </a:r>
          </a:p>
          <a:p>
            <a:pPr>
              <a:lnSpc>
                <a:spcPct val="150000"/>
              </a:lnSpc>
            </a:pPr>
            <a:r>
              <a:rPr lang="tr-TR" sz="1500" dirty="0">
                <a:latin typeface="Times New Roman" panose="02020603050405020304" pitchFamily="18" charset="0"/>
                <a:cs typeface="Times New Roman" panose="02020603050405020304" pitchFamily="18" charset="0"/>
              </a:rPr>
              <a:t>15-  Pazarlama ve Medya</a:t>
            </a:r>
          </a:p>
          <a:p>
            <a:pPr>
              <a:lnSpc>
                <a:spcPct val="150000"/>
              </a:lnSpc>
            </a:pPr>
            <a:r>
              <a:rPr lang="tr-TR" sz="1500" dirty="0">
                <a:latin typeface="Times New Roman" panose="02020603050405020304" pitchFamily="18" charset="0"/>
                <a:cs typeface="Times New Roman" panose="02020603050405020304" pitchFamily="18" charset="0"/>
              </a:rPr>
              <a:t>16-  Öğretme ve Mentorluk</a:t>
            </a:r>
            <a:endParaRPr lang="tr-TR" sz="1500" b="0" i="0" dirty="0">
              <a:effectLst/>
              <a:latin typeface="Times New Roman" panose="02020603050405020304" pitchFamily="18" charset="0"/>
              <a:cs typeface="Times New Roman" panose="02020603050405020304" pitchFamily="18" charset="0"/>
            </a:endParaRPr>
          </a:p>
        </p:txBody>
      </p:sp>
      <p:sp>
        <p:nvSpPr>
          <p:cNvPr id="5" name="Rectangle 4"/>
          <p:cNvSpPr/>
          <p:nvPr/>
        </p:nvSpPr>
        <p:spPr>
          <a:xfrm>
            <a:off x="0" y="1926116"/>
            <a:ext cx="12192000" cy="646331"/>
          </a:xfrm>
          <a:prstGeom prst="rect">
            <a:avLst/>
          </a:prstGeom>
        </p:spPr>
        <p:txBody>
          <a:bodyPr wrap="square">
            <a:spAutoFit/>
          </a:bodyPr>
          <a:lstStyle/>
          <a:p>
            <a:pPr algn="ctr"/>
            <a:r>
              <a:rPr lang="tr-TR" b="1" dirty="0">
                <a:solidFill>
                  <a:srgbClr val="FF0000"/>
                </a:solidFill>
                <a:latin typeface="Times New Roman" panose="02020603050405020304" pitchFamily="18" charset="0"/>
                <a:cs typeface="Times New Roman" panose="02020603050405020304" pitchFamily="18" charset="0"/>
              </a:rPr>
              <a:t>Dünya Ekonomik Forumu'na </a:t>
            </a:r>
            <a:r>
              <a:rPr lang="tr-TR" dirty="0">
                <a:solidFill>
                  <a:srgbClr val="FF0000"/>
                </a:solidFill>
                <a:latin typeface="Times New Roman" panose="02020603050405020304" pitchFamily="18" charset="0"/>
                <a:cs typeface="Times New Roman" panose="02020603050405020304" pitchFamily="18" charset="0"/>
              </a:rPr>
              <a:t>göre, 2025 yılına kadar </a:t>
            </a:r>
            <a:r>
              <a:rPr lang="tr-TR" b="1" dirty="0">
                <a:solidFill>
                  <a:srgbClr val="FF0000"/>
                </a:solidFill>
                <a:latin typeface="Times New Roman" panose="02020603050405020304" pitchFamily="18" charset="0"/>
                <a:cs typeface="Times New Roman" panose="02020603050405020304" pitchFamily="18" charset="0"/>
              </a:rPr>
              <a:t>yapay zekâ  </a:t>
            </a:r>
            <a:r>
              <a:rPr lang="tr-TR" dirty="0">
                <a:solidFill>
                  <a:srgbClr val="FF0000"/>
                </a:solidFill>
                <a:latin typeface="Times New Roman" panose="02020603050405020304" pitchFamily="18" charset="0"/>
                <a:cs typeface="Times New Roman" panose="02020603050405020304" pitchFamily="18" charset="0"/>
              </a:rPr>
              <a:t>bağlantılı olarak 26 ülkede 85 milyon iş yok olurken, 97 milyon yeni iş yaratılacak.</a:t>
            </a:r>
          </a:p>
        </p:txBody>
      </p:sp>
      <p:sp>
        <p:nvSpPr>
          <p:cNvPr id="6" name="Rectangle 5"/>
          <p:cNvSpPr/>
          <p:nvPr/>
        </p:nvSpPr>
        <p:spPr>
          <a:xfrm>
            <a:off x="4838700" y="2656095"/>
            <a:ext cx="7239000" cy="438582"/>
          </a:xfrm>
          <a:prstGeom prst="rect">
            <a:avLst/>
          </a:prstGeom>
          <a:solidFill>
            <a:schemeClr val="bg2"/>
          </a:solidFill>
        </p:spPr>
        <p:txBody>
          <a:bodyPr wrap="square">
            <a:spAutoFit/>
          </a:bodyPr>
          <a:lstStyle/>
          <a:p>
            <a:pPr>
              <a:lnSpc>
                <a:spcPct val="150000"/>
              </a:lnSpc>
            </a:pPr>
            <a:r>
              <a:rPr lang="tr-TR" sz="1500" dirty="0">
                <a:latin typeface="Times New Roman" panose="02020603050405020304" pitchFamily="18" charset="0"/>
                <a:cs typeface="Times New Roman" panose="02020603050405020304" pitchFamily="18" charset="0"/>
              </a:rPr>
              <a:t>Önümüzdeki 5 yılda yükselişte olacak becerilere ve yetkinlikler</a:t>
            </a:r>
          </a:p>
        </p:txBody>
      </p:sp>
      <p:sp>
        <p:nvSpPr>
          <p:cNvPr id="7" name="Rectangle 6"/>
          <p:cNvSpPr/>
          <p:nvPr/>
        </p:nvSpPr>
        <p:spPr>
          <a:xfrm>
            <a:off x="533400" y="2656785"/>
            <a:ext cx="3543300" cy="438582"/>
          </a:xfrm>
          <a:prstGeom prst="rect">
            <a:avLst/>
          </a:prstGeom>
          <a:solidFill>
            <a:schemeClr val="accent3">
              <a:lumMod val="20000"/>
              <a:lumOff val="80000"/>
            </a:schemeClr>
          </a:solidFill>
        </p:spPr>
        <p:txBody>
          <a:bodyPr wrap="square">
            <a:spAutoFit/>
          </a:bodyPr>
          <a:lstStyle/>
          <a:p>
            <a:pPr>
              <a:lnSpc>
                <a:spcPct val="150000"/>
              </a:lnSpc>
            </a:pPr>
            <a:r>
              <a:rPr lang="tr-TR" sz="1500" dirty="0">
                <a:latin typeface="Times New Roman" panose="02020603050405020304" pitchFamily="18" charset="0"/>
                <a:cs typeface="Times New Roman" panose="02020603050405020304" pitchFamily="18" charset="0"/>
              </a:rPr>
              <a:t>Kaybolması beklenen meslekler</a:t>
            </a:r>
          </a:p>
        </p:txBody>
      </p:sp>
      <p:cxnSp>
        <p:nvCxnSpPr>
          <p:cNvPr id="9" name="Straight Connector 8"/>
          <p:cNvCxnSpPr/>
          <p:nvPr/>
        </p:nvCxnSpPr>
        <p:spPr>
          <a:xfrm flipV="1">
            <a:off x="-114300" y="1710614"/>
            <a:ext cx="12192000" cy="17585"/>
          </a:xfrm>
          <a:prstGeom prst="line">
            <a:avLst/>
          </a:prstGeom>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3305175" y="6611779"/>
            <a:ext cx="8886825" cy="169277"/>
          </a:xfrm>
          <a:prstGeom prst="rect">
            <a:avLst/>
          </a:prstGeom>
        </p:spPr>
        <p:txBody>
          <a:bodyPr wrap="square">
            <a:spAutoFit/>
          </a:bodyPr>
          <a:lstStyle/>
          <a:p>
            <a:pPr algn="r"/>
            <a:r>
              <a:rPr lang="tr-TR" sz="500" i="1" dirty="0">
                <a:latin typeface="Times New Roman" panose="02020603050405020304" pitchFamily="18" charset="0"/>
                <a:cs typeface="Times New Roman" panose="02020603050405020304" pitchFamily="18" charset="0"/>
              </a:rPr>
              <a:t>https://www.weforum.org/reports/the-future-of-jobs-report-2023/digest/</a:t>
            </a:r>
          </a:p>
        </p:txBody>
      </p:sp>
      <p:pic>
        <p:nvPicPr>
          <p:cNvPr id="11" name="Picture 10"/>
          <p:cNvPicPr>
            <a:picLocks noChangeAspect="1"/>
          </p:cNvPicPr>
          <p:nvPr/>
        </p:nvPicPr>
        <p:blipFill>
          <a:blip r:embed="rId3"/>
          <a:stretch>
            <a:fillRect/>
          </a:stretch>
        </p:blipFill>
        <p:spPr>
          <a:xfrm>
            <a:off x="0" y="-30632"/>
            <a:ext cx="2390516" cy="1708776"/>
          </a:xfrm>
          <a:prstGeom prst="rect">
            <a:avLst/>
          </a:prstGeom>
        </p:spPr>
      </p:pic>
    </p:spTree>
    <p:extLst>
      <p:ext uri="{BB962C8B-B14F-4D97-AF65-F5344CB8AC3E}">
        <p14:creationId xmlns:p14="http://schemas.microsoft.com/office/powerpoint/2010/main" val="203243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839915"/>
            <a:ext cx="12192000" cy="1343148"/>
          </a:xfrm>
        </p:spPr>
        <p:txBody>
          <a:bodyPr>
            <a:noAutofit/>
          </a:bodyPr>
          <a:lstStyle/>
          <a:p>
            <a:pPr>
              <a:lnSpc>
                <a:spcPct val="120000"/>
              </a:lnSpc>
              <a:spcBef>
                <a:spcPts val="1000"/>
              </a:spcBef>
            </a:pPr>
            <a:r>
              <a:rPr lang="tr-TR" sz="4400" dirty="0">
                <a:latin typeface="Times New Roman" panose="02020603050405020304" pitchFamily="18" charset="0"/>
                <a:cs typeface="Times New Roman" panose="02020603050405020304" pitchFamily="18" charset="0"/>
              </a:rPr>
              <a:t>Yaşam boyu öğrenmeye devam!</a:t>
            </a:r>
            <a:br>
              <a:rPr lang="tr-TR" sz="4400" dirty="0">
                <a:latin typeface="Times New Roman" panose="02020603050405020304" pitchFamily="18" charset="0"/>
                <a:cs typeface="Times New Roman" panose="02020603050405020304" pitchFamily="18" charset="0"/>
              </a:rPr>
            </a:br>
            <a:r>
              <a:rPr lang="tr-TR" sz="4400" dirty="0">
                <a:latin typeface="Times New Roman" panose="02020603050405020304" pitchFamily="18" charset="0"/>
                <a:cs typeface="Times New Roman" panose="02020603050405020304" pitchFamily="18" charset="0"/>
              </a:rPr>
              <a:t>Teşekkür ederim...</a:t>
            </a:r>
          </a:p>
        </p:txBody>
      </p:sp>
      <p:sp>
        <p:nvSpPr>
          <p:cNvPr id="7" name="AutoShape 6" descr="ÜNAK | Ankar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9" name="AutoShape 8" descr="https://encrypted-tbn0.gstatic.com/images?q=tbn:ANd9GcTJwM7M8k3GVE1hObyp_bzrZBRPlUO0uyqWE0WUJSdUbGdrcbGGSEEj7aK-p61sZ0PdXQ&amp;usqp=CAU"/>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8276" y="592985"/>
            <a:ext cx="4433477" cy="1146069"/>
          </a:xfrm>
          <a:prstGeom prst="rect">
            <a:avLst/>
          </a:prstGeom>
          <a:ln>
            <a:noFill/>
          </a:ln>
          <a:effectLst>
            <a:outerShdw blurRad="292100" dist="139700" dir="2700000" algn="tl" rotWithShape="0">
              <a:srgbClr val="333333">
                <a:alpha val="65000"/>
              </a:srgbClr>
            </a:outerShdw>
          </a:effectLst>
        </p:spPr>
      </p:pic>
      <p:sp>
        <p:nvSpPr>
          <p:cNvPr id="14" name="TextBox 13"/>
          <p:cNvSpPr txBox="1"/>
          <p:nvPr/>
        </p:nvSpPr>
        <p:spPr>
          <a:xfrm>
            <a:off x="-1" y="5523667"/>
            <a:ext cx="12192001" cy="923330"/>
          </a:xfrm>
          <a:prstGeom prst="rect">
            <a:avLst/>
          </a:prstGeom>
          <a:noFill/>
        </p:spPr>
        <p:txBody>
          <a:bodyPr wrap="square" rtlCol="0">
            <a:spAutoFit/>
          </a:bodyPr>
          <a:lstStyle/>
          <a:p>
            <a:pPr algn="ctr"/>
            <a:r>
              <a:rPr lang="tr-TR" dirty="0">
                <a:latin typeface="Times New Roman" panose="02020603050405020304" pitchFamily="18" charset="0"/>
                <a:cs typeface="Times New Roman" panose="02020603050405020304" pitchFamily="18" charset="0"/>
              </a:rPr>
              <a:t>Dr. </a:t>
            </a:r>
            <a:r>
              <a:rPr lang="en-US" dirty="0" err="1">
                <a:latin typeface="Times New Roman" panose="02020603050405020304" pitchFamily="18" charset="0"/>
                <a:cs typeface="Times New Roman" panose="02020603050405020304" pitchFamily="18" charset="0"/>
              </a:rPr>
              <a:t>Ebru</a:t>
            </a:r>
            <a:r>
              <a:rPr lang="en-US" dirty="0">
                <a:latin typeface="Times New Roman" panose="02020603050405020304" pitchFamily="18" charset="0"/>
                <a:cs typeface="Times New Roman" panose="02020603050405020304" pitchFamily="18" charset="0"/>
              </a:rPr>
              <a:t> Kaya </a:t>
            </a:r>
          </a:p>
          <a:p>
            <a:pPr algn="ctr"/>
            <a:r>
              <a:rPr lang="en-US" dirty="0" err="1">
                <a:latin typeface="Times New Roman" panose="02020603050405020304" pitchFamily="18" charset="0"/>
                <a:cs typeface="Times New Roman" panose="02020603050405020304" pitchFamily="18" charset="0"/>
              </a:rPr>
              <a:t>Bilkent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Üniversitesi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Kütüphanesi</a:t>
            </a:r>
            <a:endParaRPr lang="en-US" dirty="0">
              <a:latin typeface="Times New Roman" panose="02020603050405020304" pitchFamily="18" charset="0"/>
              <a:cs typeface="Times New Roman" panose="02020603050405020304" pitchFamily="18" charset="0"/>
            </a:endParaRPr>
          </a:p>
          <a:p>
            <a:pPr algn="ctr"/>
            <a:r>
              <a:rPr lang="en-US" dirty="0">
                <a:latin typeface="Times New Roman" panose="02020603050405020304" pitchFamily="18" charset="0"/>
                <a:cs typeface="Times New Roman" panose="02020603050405020304" pitchFamily="18" charset="0"/>
              </a:rPr>
              <a:t>ebrukaya@bilkent.edu.tr</a:t>
            </a:r>
            <a:endParaRPr lang="tr-TR" dirty="0">
              <a:latin typeface="Times New Roman" panose="02020603050405020304" pitchFamily="18" charset="0"/>
              <a:cs typeface="Times New Roman" panose="02020603050405020304" pitchFamily="18" charset="0"/>
            </a:endParaRPr>
          </a:p>
        </p:txBody>
      </p:sp>
      <p:cxnSp>
        <p:nvCxnSpPr>
          <p:cNvPr id="8" name="Straight Connector 7"/>
          <p:cNvCxnSpPr/>
          <p:nvPr/>
        </p:nvCxnSpPr>
        <p:spPr>
          <a:xfrm flipV="1">
            <a:off x="0" y="2289483"/>
            <a:ext cx="12192000"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0" y="4519203"/>
            <a:ext cx="12192000" cy="1758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08151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1458</TotalTime>
  <Words>1609</Words>
  <Application>Microsoft Office PowerPoint</Application>
  <PresentationFormat>Widescreen</PresentationFormat>
  <Paragraphs>186</Paragraphs>
  <Slides>16</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Archer Light</vt:lpstr>
      <vt:lpstr>Archer Medium</vt:lpstr>
      <vt:lpstr>Arial</vt:lpstr>
      <vt:lpstr>Calibri</vt:lpstr>
      <vt:lpstr>Calibri Light</vt:lpstr>
      <vt:lpstr>Open Sans</vt:lpstr>
      <vt:lpstr>Times New Roman</vt:lpstr>
      <vt:lpstr>Office Theme</vt:lpstr>
      <vt:lpstr>Cumhuriyetimizin 2. Yüzyılında Üniversite ve Araştırma Kütüphanelerinin ve Kütüphanecilerin Dönüşümü</vt:lpstr>
      <vt:lpstr>PowerPoint Presentation</vt:lpstr>
      <vt:lpstr>PowerPoint Presentation</vt:lpstr>
      <vt:lpstr>Yapay Zekâ Karşısında Akademik Kütüphanelerin Geleceği ve  Üniversite Kütüphanecileri</vt:lpstr>
      <vt:lpstr>ChatGPT’ye ve Kütüphanecilere Sorduk!</vt:lpstr>
      <vt:lpstr>Kütüphaneciler Yapay Zekâ Uygulamalarını Kullanıyor mu?</vt:lpstr>
      <vt:lpstr>Kütüphane Asistanı Olarak Yapay Zekâ:  1. Yapay zekâ hangi alanlarda kütüphanecinin iş yükünü hafifletebilir? </vt:lpstr>
      <vt:lpstr>Yapay Zekâ ve Referans Kütüphanecileri:  2.Yapay zekâ uygulamalarını kullanarak araştırmalarını sürdüren kütüphane kullanıcıları, referans kütüphanecilerine olan ihtiyaçlarını devam ettirecekler mi?</vt:lpstr>
      <vt:lpstr>Yapay Zekâ ve Telif Hakları: 3. Dijitalleşme çağında, kütüphaneler telif hakkı ve fikri mülkiyet konularıyla ilgili hangi sorunlarla karşılaşabilir? </vt:lpstr>
      <vt:lpstr>Yapay Zekâ ve Telif Hakları: 3. Dijitalleşme çağında, kütüphaneler telif hakkı ve fikri mülkiyet konularıyla ilgili hangi sorunlarla karşılaşabilir? </vt:lpstr>
      <vt:lpstr>Kütüphanelerin önümüzdeki yüzyılı: 4. Gelecek 100 yıl içinde kütüphane hizmetlerinde hangi değişiklikler bekleniyor?</vt:lpstr>
      <vt:lpstr>Kütüphanelerin önümüzdeki Yüzyılı: 4. Gelecek 100 yıl içinde kütüphane hizmetlerinde hangi değişiklikler bekleniyor?</vt:lpstr>
      <vt:lpstr>Varılan Ortak Sonuçlar</vt:lpstr>
      <vt:lpstr>Yapay zekâ  Karşısında Kütüphaneciler için Öneriler</vt:lpstr>
      <vt:lpstr>Dünya Ekonomik Forumu İşlerin Geleceği Raporu 2023</vt:lpstr>
      <vt:lpstr>Yaşam boyu öğrenmeye devam! Teşekkür ederim...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OZGE</dc:creator>
  <cp:lastModifiedBy>EbruKaya</cp:lastModifiedBy>
  <cp:revision>121</cp:revision>
  <dcterms:created xsi:type="dcterms:W3CDTF">2023-08-21T08:16:51Z</dcterms:created>
  <dcterms:modified xsi:type="dcterms:W3CDTF">2023-09-26T12:15:05Z</dcterms:modified>
</cp:coreProperties>
</file>