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89" r:id="rId2"/>
    <p:sldId id="271" r:id="rId3"/>
    <p:sldId id="272" r:id="rId4"/>
    <p:sldId id="261" r:id="rId5"/>
    <p:sldId id="258" r:id="rId6"/>
    <p:sldId id="260" r:id="rId7"/>
    <p:sldId id="265" r:id="rId8"/>
    <p:sldId id="279" r:id="rId9"/>
    <p:sldId id="290" r:id="rId10"/>
    <p:sldId id="280" r:id="rId11"/>
    <p:sldId id="274" r:id="rId12"/>
    <p:sldId id="275" r:id="rId13"/>
    <p:sldId id="276" r:id="rId14"/>
    <p:sldId id="277" r:id="rId15"/>
    <p:sldId id="278" r:id="rId16"/>
    <p:sldId id="283" r:id="rId17"/>
    <p:sldId id="285" r:id="rId18"/>
    <p:sldId id="284" r:id="rId19"/>
    <p:sldId id="286" r:id="rId20"/>
    <p:sldId id="291"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1" autoAdjust="0"/>
    <p:restoredTop sz="94674"/>
  </p:normalViewPr>
  <p:slideViewPr>
    <p:cSldViewPr snapToGrid="0">
      <p:cViewPr varScale="1">
        <p:scale>
          <a:sx n="124" d="100"/>
          <a:sy n="124" d="100"/>
        </p:scale>
        <p:origin x="35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90A873-E7B1-4F63-8190-D5EF76B0F705}" type="datetimeFigureOut">
              <a:rPr lang="tr-TR" smtClean="0"/>
              <a:t>27.09.2023</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D15556-CCF2-47F9-B0EA-B5038DC6DB72}" type="slidenum">
              <a:rPr lang="tr-TR" smtClean="0"/>
              <a:t>‹#›</a:t>
            </a:fld>
            <a:endParaRPr lang="tr-TR"/>
          </a:p>
        </p:txBody>
      </p:sp>
    </p:spTree>
    <p:extLst>
      <p:ext uri="{BB962C8B-B14F-4D97-AF65-F5344CB8AC3E}">
        <p14:creationId xmlns:p14="http://schemas.microsoft.com/office/powerpoint/2010/main" val="1971894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6D15556-CCF2-47F9-B0EA-B5038DC6DB72}" type="slidenum">
              <a:rPr lang="tr-TR" smtClean="0"/>
              <a:t>11</a:t>
            </a:fld>
            <a:endParaRPr lang="tr-TR"/>
          </a:p>
        </p:txBody>
      </p:sp>
    </p:spTree>
    <p:extLst>
      <p:ext uri="{BB962C8B-B14F-4D97-AF65-F5344CB8AC3E}">
        <p14:creationId xmlns:p14="http://schemas.microsoft.com/office/powerpoint/2010/main" val="2198870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807401-4296-4A95-A19A-592B4FE26CFB}"/>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xmlns="" id="{4307BE3E-C60B-474E-9625-018F237EE9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xmlns="" id="{7E0DDB95-28F6-4745-888D-A90CE92B1F3B}"/>
              </a:ext>
            </a:extLst>
          </p:cNvPr>
          <p:cNvSpPr>
            <a:spLocks noGrp="1"/>
          </p:cNvSpPr>
          <p:nvPr>
            <p:ph type="dt" sz="half" idx="10"/>
          </p:nvPr>
        </p:nvSpPr>
        <p:spPr/>
        <p:txBody>
          <a:bodyPr/>
          <a:lstStyle/>
          <a:p>
            <a:fld id="{F7D0D9BF-9CC9-4FC1-ADE4-943B7B4EC495}" type="datetimeFigureOut">
              <a:rPr lang="tr-TR" smtClean="0"/>
              <a:t>27.09.2023</a:t>
            </a:fld>
            <a:endParaRPr lang="tr-TR"/>
          </a:p>
        </p:txBody>
      </p:sp>
      <p:sp>
        <p:nvSpPr>
          <p:cNvPr id="5" name="Alt Bilgi Yer Tutucusu 4">
            <a:extLst>
              <a:ext uri="{FF2B5EF4-FFF2-40B4-BE49-F238E27FC236}">
                <a16:creationId xmlns:a16="http://schemas.microsoft.com/office/drawing/2014/main" xmlns="" id="{EA584B7C-1CC6-4D73-BAAC-150D54E0189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3EEAB391-9663-45AE-8B84-AFC1FE9ADC86}"/>
              </a:ext>
            </a:extLst>
          </p:cNvPr>
          <p:cNvSpPr>
            <a:spLocks noGrp="1"/>
          </p:cNvSpPr>
          <p:nvPr>
            <p:ph type="sldNum" sz="quarter" idx="12"/>
          </p:nvPr>
        </p:nvSpPr>
        <p:spPr/>
        <p:txBody>
          <a:bodyPr/>
          <a:lstStyle/>
          <a:p>
            <a:fld id="{FF303537-F65A-412D-931F-059B7082E91A}" type="slidenum">
              <a:rPr lang="tr-TR" smtClean="0"/>
              <a:t>‹#›</a:t>
            </a:fld>
            <a:endParaRPr lang="tr-TR"/>
          </a:p>
        </p:txBody>
      </p:sp>
    </p:spTree>
    <p:extLst>
      <p:ext uri="{BB962C8B-B14F-4D97-AF65-F5344CB8AC3E}">
        <p14:creationId xmlns:p14="http://schemas.microsoft.com/office/powerpoint/2010/main" val="2537709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71D6A8E-8CD4-4666-88C7-87E7131AB7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31E8D609-386E-43B8-B007-BA2AF339CE4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4515F93-932B-49CD-AF07-0D77B8D86595}"/>
              </a:ext>
            </a:extLst>
          </p:cNvPr>
          <p:cNvSpPr>
            <a:spLocks noGrp="1"/>
          </p:cNvSpPr>
          <p:nvPr>
            <p:ph type="dt" sz="half" idx="10"/>
          </p:nvPr>
        </p:nvSpPr>
        <p:spPr/>
        <p:txBody>
          <a:bodyPr/>
          <a:lstStyle/>
          <a:p>
            <a:fld id="{F7D0D9BF-9CC9-4FC1-ADE4-943B7B4EC495}" type="datetimeFigureOut">
              <a:rPr lang="tr-TR" smtClean="0"/>
              <a:t>27.09.2023</a:t>
            </a:fld>
            <a:endParaRPr lang="tr-TR"/>
          </a:p>
        </p:txBody>
      </p:sp>
      <p:sp>
        <p:nvSpPr>
          <p:cNvPr id="5" name="Alt Bilgi Yer Tutucusu 4">
            <a:extLst>
              <a:ext uri="{FF2B5EF4-FFF2-40B4-BE49-F238E27FC236}">
                <a16:creationId xmlns:a16="http://schemas.microsoft.com/office/drawing/2014/main" xmlns="" id="{CA5393FD-8B81-4680-B2F8-30D8EEBEA96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C83BDBAC-AAAD-4274-BA1D-BB3FA2AFEA07}"/>
              </a:ext>
            </a:extLst>
          </p:cNvPr>
          <p:cNvSpPr>
            <a:spLocks noGrp="1"/>
          </p:cNvSpPr>
          <p:nvPr>
            <p:ph type="sldNum" sz="quarter" idx="12"/>
          </p:nvPr>
        </p:nvSpPr>
        <p:spPr/>
        <p:txBody>
          <a:bodyPr/>
          <a:lstStyle/>
          <a:p>
            <a:fld id="{FF303537-F65A-412D-931F-059B7082E91A}" type="slidenum">
              <a:rPr lang="tr-TR" smtClean="0"/>
              <a:t>‹#›</a:t>
            </a:fld>
            <a:endParaRPr lang="tr-TR"/>
          </a:p>
        </p:txBody>
      </p:sp>
    </p:spTree>
    <p:extLst>
      <p:ext uri="{BB962C8B-B14F-4D97-AF65-F5344CB8AC3E}">
        <p14:creationId xmlns:p14="http://schemas.microsoft.com/office/powerpoint/2010/main" val="3140737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091E392-BD6B-44B7-901C-A63AD3AE82B1}"/>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xmlns="" id="{9D72240A-9712-4B44-8B3A-00C6CAF05C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xmlns="" id="{8543D0B1-B611-434D-A493-5B0B5602F4D2}"/>
              </a:ext>
            </a:extLst>
          </p:cNvPr>
          <p:cNvSpPr>
            <a:spLocks noGrp="1"/>
          </p:cNvSpPr>
          <p:nvPr>
            <p:ph type="dt" sz="half" idx="10"/>
          </p:nvPr>
        </p:nvSpPr>
        <p:spPr/>
        <p:txBody>
          <a:bodyPr/>
          <a:lstStyle/>
          <a:p>
            <a:fld id="{F7D0D9BF-9CC9-4FC1-ADE4-943B7B4EC495}" type="datetimeFigureOut">
              <a:rPr lang="tr-TR" smtClean="0"/>
              <a:t>27.09.2023</a:t>
            </a:fld>
            <a:endParaRPr lang="tr-TR"/>
          </a:p>
        </p:txBody>
      </p:sp>
      <p:sp>
        <p:nvSpPr>
          <p:cNvPr id="5" name="Alt Bilgi Yer Tutucusu 4">
            <a:extLst>
              <a:ext uri="{FF2B5EF4-FFF2-40B4-BE49-F238E27FC236}">
                <a16:creationId xmlns:a16="http://schemas.microsoft.com/office/drawing/2014/main" xmlns="" id="{1251457A-0ACB-47BB-8BD2-DCEB0BF981F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49341C23-505E-43C8-BE53-89E1C23BEA97}"/>
              </a:ext>
            </a:extLst>
          </p:cNvPr>
          <p:cNvSpPr>
            <a:spLocks noGrp="1"/>
          </p:cNvSpPr>
          <p:nvPr>
            <p:ph type="sldNum" sz="quarter" idx="12"/>
          </p:nvPr>
        </p:nvSpPr>
        <p:spPr/>
        <p:txBody>
          <a:bodyPr/>
          <a:lstStyle/>
          <a:p>
            <a:fld id="{FF303537-F65A-412D-931F-059B7082E91A}" type="slidenum">
              <a:rPr lang="tr-TR" smtClean="0"/>
              <a:t>‹#›</a:t>
            </a:fld>
            <a:endParaRPr lang="tr-TR"/>
          </a:p>
        </p:txBody>
      </p:sp>
    </p:spTree>
    <p:extLst>
      <p:ext uri="{BB962C8B-B14F-4D97-AF65-F5344CB8AC3E}">
        <p14:creationId xmlns:p14="http://schemas.microsoft.com/office/powerpoint/2010/main" val="698647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7072219-0E19-480E-AC71-40E18101895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4505A14B-2B26-4150-8A0A-2B83166BFE78}"/>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011D6D36-FBD1-4D23-BCFB-DDB96A84FB58}"/>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xmlns="" id="{7F0B14A3-8348-4A0D-8A5A-A55C26B861E9}"/>
              </a:ext>
            </a:extLst>
          </p:cNvPr>
          <p:cNvSpPr>
            <a:spLocks noGrp="1"/>
          </p:cNvSpPr>
          <p:nvPr>
            <p:ph type="dt" sz="half" idx="10"/>
          </p:nvPr>
        </p:nvSpPr>
        <p:spPr/>
        <p:txBody>
          <a:bodyPr/>
          <a:lstStyle/>
          <a:p>
            <a:fld id="{F7D0D9BF-9CC9-4FC1-ADE4-943B7B4EC495}" type="datetimeFigureOut">
              <a:rPr lang="tr-TR" smtClean="0"/>
              <a:t>27.09.2023</a:t>
            </a:fld>
            <a:endParaRPr lang="tr-TR"/>
          </a:p>
        </p:txBody>
      </p:sp>
      <p:sp>
        <p:nvSpPr>
          <p:cNvPr id="6" name="Alt Bilgi Yer Tutucusu 5">
            <a:extLst>
              <a:ext uri="{FF2B5EF4-FFF2-40B4-BE49-F238E27FC236}">
                <a16:creationId xmlns:a16="http://schemas.microsoft.com/office/drawing/2014/main" xmlns="" id="{26F4B68F-11BC-436E-BE12-753C14EF3DA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616F4DEE-6FE3-403B-8DCC-D1720E65133E}"/>
              </a:ext>
            </a:extLst>
          </p:cNvPr>
          <p:cNvSpPr>
            <a:spLocks noGrp="1"/>
          </p:cNvSpPr>
          <p:nvPr>
            <p:ph type="sldNum" sz="quarter" idx="12"/>
          </p:nvPr>
        </p:nvSpPr>
        <p:spPr/>
        <p:txBody>
          <a:bodyPr/>
          <a:lstStyle/>
          <a:p>
            <a:fld id="{FF303537-F65A-412D-931F-059B7082E91A}" type="slidenum">
              <a:rPr lang="tr-TR" smtClean="0"/>
              <a:t>‹#›</a:t>
            </a:fld>
            <a:endParaRPr lang="tr-TR"/>
          </a:p>
        </p:txBody>
      </p:sp>
    </p:spTree>
    <p:extLst>
      <p:ext uri="{BB962C8B-B14F-4D97-AF65-F5344CB8AC3E}">
        <p14:creationId xmlns:p14="http://schemas.microsoft.com/office/powerpoint/2010/main" val="2798103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526D9BE-930D-44A6-96C0-7711BDA6E899}"/>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D3593234-3AD9-4D78-AA18-05F2C45C2E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xmlns="" id="{B3FED361-AD84-46C6-B39F-75A62417559D}"/>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32F1F7AE-4962-43D1-A430-EA6C672866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xmlns="" id="{46EF608B-02CD-4DF2-A829-8CABAD992DF7}"/>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xmlns="" id="{D2E9B164-D162-48CD-B585-1B70094375AE}"/>
              </a:ext>
            </a:extLst>
          </p:cNvPr>
          <p:cNvSpPr>
            <a:spLocks noGrp="1"/>
          </p:cNvSpPr>
          <p:nvPr>
            <p:ph type="dt" sz="half" idx="10"/>
          </p:nvPr>
        </p:nvSpPr>
        <p:spPr/>
        <p:txBody>
          <a:bodyPr/>
          <a:lstStyle/>
          <a:p>
            <a:fld id="{F7D0D9BF-9CC9-4FC1-ADE4-943B7B4EC495}" type="datetimeFigureOut">
              <a:rPr lang="tr-TR" smtClean="0"/>
              <a:t>27.09.2023</a:t>
            </a:fld>
            <a:endParaRPr lang="tr-TR"/>
          </a:p>
        </p:txBody>
      </p:sp>
      <p:sp>
        <p:nvSpPr>
          <p:cNvPr id="8" name="Alt Bilgi Yer Tutucusu 7">
            <a:extLst>
              <a:ext uri="{FF2B5EF4-FFF2-40B4-BE49-F238E27FC236}">
                <a16:creationId xmlns:a16="http://schemas.microsoft.com/office/drawing/2014/main" xmlns="" id="{830CD9F0-CE89-427F-9C4F-8EC52A316774}"/>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xmlns="" id="{AEFFA7E0-90F3-4F54-B34B-EE1580A7A302}"/>
              </a:ext>
            </a:extLst>
          </p:cNvPr>
          <p:cNvSpPr>
            <a:spLocks noGrp="1"/>
          </p:cNvSpPr>
          <p:nvPr>
            <p:ph type="sldNum" sz="quarter" idx="12"/>
          </p:nvPr>
        </p:nvSpPr>
        <p:spPr/>
        <p:txBody>
          <a:bodyPr/>
          <a:lstStyle/>
          <a:p>
            <a:fld id="{FF303537-F65A-412D-931F-059B7082E91A}" type="slidenum">
              <a:rPr lang="tr-TR" smtClean="0"/>
              <a:t>‹#›</a:t>
            </a:fld>
            <a:endParaRPr lang="tr-TR"/>
          </a:p>
        </p:txBody>
      </p:sp>
    </p:spTree>
    <p:extLst>
      <p:ext uri="{BB962C8B-B14F-4D97-AF65-F5344CB8AC3E}">
        <p14:creationId xmlns:p14="http://schemas.microsoft.com/office/powerpoint/2010/main" val="114597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3B0B767-D331-49D1-B6F4-A984AB081DBF}"/>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xmlns="" id="{E1420675-84CE-4906-8970-DFB349E42F5C}"/>
              </a:ext>
            </a:extLst>
          </p:cNvPr>
          <p:cNvSpPr>
            <a:spLocks noGrp="1"/>
          </p:cNvSpPr>
          <p:nvPr>
            <p:ph type="dt" sz="half" idx="10"/>
          </p:nvPr>
        </p:nvSpPr>
        <p:spPr/>
        <p:txBody>
          <a:bodyPr/>
          <a:lstStyle/>
          <a:p>
            <a:fld id="{F7D0D9BF-9CC9-4FC1-ADE4-943B7B4EC495}" type="datetimeFigureOut">
              <a:rPr lang="tr-TR" smtClean="0"/>
              <a:t>27.09.2023</a:t>
            </a:fld>
            <a:endParaRPr lang="tr-TR"/>
          </a:p>
        </p:txBody>
      </p:sp>
      <p:sp>
        <p:nvSpPr>
          <p:cNvPr id="4" name="Alt Bilgi Yer Tutucusu 3">
            <a:extLst>
              <a:ext uri="{FF2B5EF4-FFF2-40B4-BE49-F238E27FC236}">
                <a16:creationId xmlns:a16="http://schemas.microsoft.com/office/drawing/2014/main" xmlns="" id="{BE056098-986C-42EE-B740-E7A836C24CC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xmlns="" id="{5DEE475E-D0F3-44D7-9C5E-AD005007395C}"/>
              </a:ext>
            </a:extLst>
          </p:cNvPr>
          <p:cNvSpPr>
            <a:spLocks noGrp="1"/>
          </p:cNvSpPr>
          <p:nvPr>
            <p:ph type="sldNum" sz="quarter" idx="12"/>
          </p:nvPr>
        </p:nvSpPr>
        <p:spPr/>
        <p:txBody>
          <a:bodyPr/>
          <a:lstStyle/>
          <a:p>
            <a:fld id="{FF303537-F65A-412D-931F-059B7082E91A}" type="slidenum">
              <a:rPr lang="tr-TR" smtClean="0"/>
              <a:t>‹#›</a:t>
            </a:fld>
            <a:endParaRPr lang="tr-TR"/>
          </a:p>
        </p:txBody>
      </p:sp>
    </p:spTree>
    <p:extLst>
      <p:ext uri="{BB962C8B-B14F-4D97-AF65-F5344CB8AC3E}">
        <p14:creationId xmlns:p14="http://schemas.microsoft.com/office/powerpoint/2010/main" val="1739911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xmlns="" id="{5D22FCB9-4388-4860-93E7-F105F48C93A5}"/>
              </a:ext>
            </a:extLst>
          </p:cNvPr>
          <p:cNvSpPr>
            <a:spLocks noGrp="1"/>
          </p:cNvSpPr>
          <p:nvPr>
            <p:ph type="dt" sz="half" idx="10"/>
          </p:nvPr>
        </p:nvSpPr>
        <p:spPr/>
        <p:txBody>
          <a:bodyPr/>
          <a:lstStyle/>
          <a:p>
            <a:fld id="{F7D0D9BF-9CC9-4FC1-ADE4-943B7B4EC495}" type="datetimeFigureOut">
              <a:rPr lang="tr-TR" smtClean="0"/>
              <a:t>27.09.2023</a:t>
            </a:fld>
            <a:endParaRPr lang="tr-TR"/>
          </a:p>
        </p:txBody>
      </p:sp>
      <p:sp>
        <p:nvSpPr>
          <p:cNvPr id="3" name="Alt Bilgi Yer Tutucusu 2">
            <a:extLst>
              <a:ext uri="{FF2B5EF4-FFF2-40B4-BE49-F238E27FC236}">
                <a16:creationId xmlns:a16="http://schemas.microsoft.com/office/drawing/2014/main" xmlns="" id="{F76A8C3A-61E5-45E5-913E-2209C45F34B5}"/>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xmlns="" id="{B4576C55-D083-4CEA-A7D0-2C734B6D63E9}"/>
              </a:ext>
            </a:extLst>
          </p:cNvPr>
          <p:cNvSpPr>
            <a:spLocks noGrp="1"/>
          </p:cNvSpPr>
          <p:nvPr>
            <p:ph type="sldNum" sz="quarter" idx="12"/>
          </p:nvPr>
        </p:nvSpPr>
        <p:spPr/>
        <p:txBody>
          <a:bodyPr/>
          <a:lstStyle/>
          <a:p>
            <a:fld id="{FF303537-F65A-412D-931F-059B7082E91A}" type="slidenum">
              <a:rPr lang="tr-TR" smtClean="0"/>
              <a:t>‹#›</a:t>
            </a:fld>
            <a:endParaRPr lang="tr-TR"/>
          </a:p>
        </p:txBody>
      </p:sp>
    </p:spTree>
    <p:extLst>
      <p:ext uri="{BB962C8B-B14F-4D97-AF65-F5344CB8AC3E}">
        <p14:creationId xmlns:p14="http://schemas.microsoft.com/office/powerpoint/2010/main" val="2124184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AB3B286-17B1-46EB-AF69-AC059DE49A8D}"/>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3BEA53BE-62D8-4371-B29D-2B81D4C514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F1CD4405-8A4D-4F1F-800D-3BAE61EB51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BAF4B534-7CDF-4F8E-A58F-8F5DD3FD947E}"/>
              </a:ext>
            </a:extLst>
          </p:cNvPr>
          <p:cNvSpPr>
            <a:spLocks noGrp="1"/>
          </p:cNvSpPr>
          <p:nvPr>
            <p:ph type="dt" sz="half" idx="10"/>
          </p:nvPr>
        </p:nvSpPr>
        <p:spPr/>
        <p:txBody>
          <a:bodyPr/>
          <a:lstStyle/>
          <a:p>
            <a:fld id="{F7D0D9BF-9CC9-4FC1-ADE4-943B7B4EC495}" type="datetimeFigureOut">
              <a:rPr lang="tr-TR" smtClean="0"/>
              <a:t>27.09.2023</a:t>
            </a:fld>
            <a:endParaRPr lang="tr-TR"/>
          </a:p>
        </p:txBody>
      </p:sp>
      <p:sp>
        <p:nvSpPr>
          <p:cNvPr id="6" name="Alt Bilgi Yer Tutucusu 5">
            <a:extLst>
              <a:ext uri="{FF2B5EF4-FFF2-40B4-BE49-F238E27FC236}">
                <a16:creationId xmlns:a16="http://schemas.microsoft.com/office/drawing/2014/main" xmlns="" id="{6A1C2B29-537D-4109-B328-C7F1E15A2A9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1CA57DD3-1287-4E54-BE7A-6E797747F2F9}"/>
              </a:ext>
            </a:extLst>
          </p:cNvPr>
          <p:cNvSpPr>
            <a:spLocks noGrp="1"/>
          </p:cNvSpPr>
          <p:nvPr>
            <p:ph type="sldNum" sz="quarter" idx="12"/>
          </p:nvPr>
        </p:nvSpPr>
        <p:spPr/>
        <p:txBody>
          <a:bodyPr/>
          <a:lstStyle/>
          <a:p>
            <a:fld id="{FF303537-F65A-412D-931F-059B7082E91A}" type="slidenum">
              <a:rPr lang="tr-TR" smtClean="0"/>
              <a:t>‹#›</a:t>
            </a:fld>
            <a:endParaRPr lang="tr-TR"/>
          </a:p>
        </p:txBody>
      </p:sp>
    </p:spTree>
    <p:extLst>
      <p:ext uri="{BB962C8B-B14F-4D97-AF65-F5344CB8AC3E}">
        <p14:creationId xmlns:p14="http://schemas.microsoft.com/office/powerpoint/2010/main" val="3644064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91B16D6-03B8-435A-8F30-374AFF60AC8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xmlns="" id="{9A37A16B-2D62-4CDD-B9F7-36E968E249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xmlns="" id="{0F98F622-2B56-4987-A563-D9113C2CFA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74FD382B-4B2F-4567-9247-760FDBA96B22}"/>
              </a:ext>
            </a:extLst>
          </p:cNvPr>
          <p:cNvSpPr>
            <a:spLocks noGrp="1"/>
          </p:cNvSpPr>
          <p:nvPr>
            <p:ph type="dt" sz="half" idx="10"/>
          </p:nvPr>
        </p:nvSpPr>
        <p:spPr/>
        <p:txBody>
          <a:bodyPr/>
          <a:lstStyle/>
          <a:p>
            <a:fld id="{F7D0D9BF-9CC9-4FC1-ADE4-943B7B4EC495}" type="datetimeFigureOut">
              <a:rPr lang="tr-TR" smtClean="0"/>
              <a:t>27.09.2023</a:t>
            </a:fld>
            <a:endParaRPr lang="tr-TR"/>
          </a:p>
        </p:txBody>
      </p:sp>
      <p:sp>
        <p:nvSpPr>
          <p:cNvPr id="6" name="Alt Bilgi Yer Tutucusu 5">
            <a:extLst>
              <a:ext uri="{FF2B5EF4-FFF2-40B4-BE49-F238E27FC236}">
                <a16:creationId xmlns:a16="http://schemas.microsoft.com/office/drawing/2014/main" xmlns="" id="{C5EA77F2-E40B-40FE-B788-963E6D31702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0992998C-6EA5-4CD3-8293-710E266F769F}"/>
              </a:ext>
            </a:extLst>
          </p:cNvPr>
          <p:cNvSpPr>
            <a:spLocks noGrp="1"/>
          </p:cNvSpPr>
          <p:nvPr>
            <p:ph type="sldNum" sz="quarter" idx="12"/>
          </p:nvPr>
        </p:nvSpPr>
        <p:spPr/>
        <p:txBody>
          <a:bodyPr/>
          <a:lstStyle/>
          <a:p>
            <a:fld id="{FF303537-F65A-412D-931F-059B7082E91A}" type="slidenum">
              <a:rPr lang="tr-TR" smtClean="0"/>
              <a:t>‹#›</a:t>
            </a:fld>
            <a:endParaRPr lang="tr-TR"/>
          </a:p>
        </p:txBody>
      </p:sp>
    </p:spTree>
    <p:extLst>
      <p:ext uri="{BB962C8B-B14F-4D97-AF65-F5344CB8AC3E}">
        <p14:creationId xmlns:p14="http://schemas.microsoft.com/office/powerpoint/2010/main" val="632866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0929FE0-6816-4A17-8FF4-387272FC99C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E23D3060-9EE3-4651-B72B-71B1B206A9C5}"/>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38DE5DBB-D14C-4CD7-ACAB-1ECAA09B2F5C}"/>
              </a:ext>
            </a:extLst>
          </p:cNvPr>
          <p:cNvSpPr>
            <a:spLocks noGrp="1"/>
          </p:cNvSpPr>
          <p:nvPr>
            <p:ph type="dt" sz="half" idx="10"/>
          </p:nvPr>
        </p:nvSpPr>
        <p:spPr/>
        <p:txBody>
          <a:bodyPr/>
          <a:lstStyle/>
          <a:p>
            <a:fld id="{F7D0D9BF-9CC9-4FC1-ADE4-943B7B4EC495}" type="datetimeFigureOut">
              <a:rPr lang="tr-TR" smtClean="0"/>
              <a:t>27.09.2023</a:t>
            </a:fld>
            <a:endParaRPr lang="tr-TR"/>
          </a:p>
        </p:txBody>
      </p:sp>
      <p:sp>
        <p:nvSpPr>
          <p:cNvPr id="5" name="Alt Bilgi Yer Tutucusu 4">
            <a:extLst>
              <a:ext uri="{FF2B5EF4-FFF2-40B4-BE49-F238E27FC236}">
                <a16:creationId xmlns:a16="http://schemas.microsoft.com/office/drawing/2014/main" xmlns="" id="{DC1365B9-050F-4009-990D-827C3F068A5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129D1FC7-4DF5-4BF9-8729-DEBFB94275DB}"/>
              </a:ext>
            </a:extLst>
          </p:cNvPr>
          <p:cNvSpPr>
            <a:spLocks noGrp="1"/>
          </p:cNvSpPr>
          <p:nvPr>
            <p:ph type="sldNum" sz="quarter" idx="12"/>
          </p:nvPr>
        </p:nvSpPr>
        <p:spPr/>
        <p:txBody>
          <a:bodyPr/>
          <a:lstStyle/>
          <a:p>
            <a:fld id="{FF303537-F65A-412D-931F-059B7082E91A}" type="slidenum">
              <a:rPr lang="tr-TR" smtClean="0"/>
              <a:t>‹#›</a:t>
            </a:fld>
            <a:endParaRPr lang="tr-TR"/>
          </a:p>
        </p:txBody>
      </p:sp>
    </p:spTree>
    <p:extLst>
      <p:ext uri="{BB962C8B-B14F-4D97-AF65-F5344CB8AC3E}">
        <p14:creationId xmlns:p14="http://schemas.microsoft.com/office/powerpoint/2010/main" val="2378371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xmlns="" id="{CC922E0A-CF86-4547-9BE6-A7DF4FC2474A}"/>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77D8396A-575F-4606-8AF6-83D418F0DE99}"/>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F96A8A2C-D879-4F0F-A403-2165F584AA41}"/>
              </a:ext>
            </a:extLst>
          </p:cNvPr>
          <p:cNvSpPr>
            <a:spLocks noGrp="1"/>
          </p:cNvSpPr>
          <p:nvPr>
            <p:ph type="dt" sz="half" idx="10"/>
          </p:nvPr>
        </p:nvSpPr>
        <p:spPr/>
        <p:txBody>
          <a:bodyPr/>
          <a:lstStyle/>
          <a:p>
            <a:fld id="{F7D0D9BF-9CC9-4FC1-ADE4-943B7B4EC495}" type="datetimeFigureOut">
              <a:rPr lang="tr-TR" smtClean="0"/>
              <a:t>27.09.2023</a:t>
            </a:fld>
            <a:endParaRPr lang="tr-TR"/>
          </a:p>
        </p:txBody>
      </p:sp>
      <p:sp>
        <p:nvSpPr>
          <p:cNvPr id="5" name="Alt Bilgi Yer Tutucusu 4">
            <a:extLst>
              <a:ext uri="{FF2B5EF4-FFF2-40B4-BE49-F238E27FC236}">
                <a16:creationId xmlns:a16="http://schemas.microsoft.com/office/drawing/2014/main" xmlns="" id="{52148C93-BAC8-4341-BDBF-04A1152923D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1EDA1383-3D0B-4CE2-ACDC-96B5578D1744}"/>
              </a:ext>
            </a:extLst>
          </p:cNvPr>
          <p:cNvSpPr>
            <a:spLocks noGrp="1"/>
          </p:cNvSpPr>
          <p:nvPr>
            <p:ph type="sldNum" sz="quarter" idx="12"/>
          </p:nvPr>
        </p:nvSpPr>
        <p:spPr/>
        <p:txBody>
          <a:bodyPr/>
          <a:lstStyle/>
          <a:p>
            <a:fld id="{FF303537-F65A-412D-931F-059B7082E91A}" type="slidenum">
              <a:rPr lang="tr-TR" smtClean="0"/>
              <a:t>‹#›</a:t>
            </a:fld>
            <a:endParaRPr lang="tr-TR"/>
          </a:p>
        </p:txBody>
      </p:sp>
    </p:spTree>
    <p:extLst>
      <p:ext uri="{BB962C8B-B14F-4D97-AF65-F5344CB8AC3E}">
        <p14:creationId xmlns:p14="http://schemas.microsoft.com/office/powerpoint/2010/main" val="21132279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xmlns="" id="{97499EE6-DDC5-4AB3-B877-183D5D4711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5DAFB382-32FC-4BDE-9CAA-83F8B1F14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576B4DFE-5F80-463B-9B0F-5DFD1053F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D0D9BF-9CC9-4FC1-ADE4-943B7B4EC495}" type="datetimeFigureOut">
              <a:rPr lang="tr-TR" smtClean="0"/>
              <a:t>27.09.2023</a:t>
            </a:fld>
            <a:endParaRPr lang="tr-TR"/>
          </a:p>
        </p:txBody>
      </p:sp>
      <p:sp>
        <p:nvSpPr>
          <p:cNvPr id="5" name="Alt Bilgi Yer Tutucusu 4">
            <a:extLst>
              <a:ext uri="{FF2B5EF4-FFF2-40B4-BE49-F238E27FC236}">
                <a16:creationId xmlns:a16="http://schemas.microsoft.com/office/drawing/2014/main" xmlns="" id="{E5E0AE8B-D2E0-46BF-8C5E-557800DD6B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xmlns="" id="{8ACF3146-C7A4-4585-AE9A-48249C829E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03537-F65A-412D-931F-059B7082E91A}" type="slidenum">
              <a:rPr lang="tr-TR" smtClean="0"/>
              <a:t>‹#›</a:t>
            </a:fld>
            <a:endParaRPr lang="tr-TR"/>
          </a:p>
        </p:txBody>
      </p:sp>
    </p:spTree>
    <p:extLst>
      <p:ext uri="{BB962C8B-B14F-4D97-AF65-F5344CB8AC3E}">
        <p14:creationId xmlns:p14="http://schemas.microsoft.com/office/powerpoint/2010/main" val="2499325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emerald.com/insight/content/doi/10.1108/LHTN-06-2023-0102/full/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emerald.com/insight/content/doi/10.1108/LHTN-06-2023-0102/full/html"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emerald.com/insight/content/doi/10.1108/LHTN-06-2023-0102/full/html#ref018" TargetMode="External"/><Relationship Id="rId4" Type="http://schemas.openxmlformats.org/officeDocument/2006/relationships/hyperlink" Target="https://www.emerald.com/insight/content/doi/10.1108/LHTN-06-2023-0102/full/html#ref007" TargetMode="External"/><Relationship Id="rId1" Type="http://schemas.openxmlformats.org/officeDocument/2006/relationships/slideLayout" Target="../slideLayouts/slideLayout2.xml"/><Relationship Id="rId2" Type="http://schemas.openxmlformats.org/officeDocument/2006/relationships/hyperlink" Target="https://www.emerald.com/insight/content/doi/10.1108/LHTN-06-2023-0102/full/html#ref012"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E5E9555-4FFC-4390-9774-C4B37E24C640}"/>
              </a:ext>
            </a:extLst>
          </p:cNvPr>
          <p:cNvSpPr>
            <a:spLocks noGrp="1"/>
          </p:cNvSpPr>
          <p:nvPr>
            <p:ph type="title"/>
          </p:nvPr>
        </p:nvSpPr>
        <p:spPr>
          <a:xfrm>
            <a:off x="838200" y="365126"/>
            <a:ext cx="10188021" cy="688760"/>
          </a:xfrm>
        </p:spPr>
        <p:txBody>
          <a:bodyPr>
            <a:normAutofit/>
          </a:bodyPr>
          <a:lstStyle/>
          <a:p>
            <a:r>
              <a:rPr lang="tr-TR" sz="2800" b="1" dirty="0"/>
              <a:t>GELECEĞİN KÜTÜPHANELERİ</a:t>
            </a:r>
          </a:p>
        </p:txBody>
      </p:sp>
      <p:sp>
        <p:nvSpPr>
          <p:cNvPr id="3" name="İçerik Yer Tutucusu 2">
            <a:extLst>
              <a:ext uri="{FF2B5EF4-FFF2-40B4-BE49-F238E27FC236}">
                <a16:creationId xmlns:a16="http://schemas.microsoft.com/office/drawing/2014/main" xmlns="" id="{011FFE24-C4D2-4A03-8A5E-46421B8AADEF}"/>
              </a:ext>
            </a:extLst>
          </p:cNvPr>
          <p:cNvSpPr>
            <a:spLocks noGrp="1"/>
          </p:cNvSpPr>
          <p:nvPr>
            <p:ph idx="1"/>
          </p:nvPr>
        </p:nvSpPr>
        <p:spPr>
          <a:xfrm>
            <a:off x="838200" y="1053886"/>
            <a:ext cx="10515600" cy="5594887"/>
          </a:xfrm>
        </p:spPr>
        <p:txBody>
          <a:bodyPr/>
          <a:lstStyle/>
          <a:p>
            <a:endParaRPr lang="tr-TR" dirty="0"/>
          </a:p>
          <a:p>
            <a:endParaRPr lang="tr-TR" dirty="0"/>
          </a:p>
          <a:p>
            <a:endParaRPr lang="tr-TR" dirty="0"/>
          </a:p>
          <a:p>
            <a:endParaRPr lang="tr-TR" dirty="0"/>
          </a:p>
          <a:p>
            <a:endParaRPr lang="tr-TR" dirty="0"/>
          </a:p>
          <a:p>
            <a:endParaRPr lang="tr-TR" dirty="0"/>
          </a:p>
          <a:p>
            <a:pPr marL="3657600" lvl="8" indent="0">
              <a:buNone/>
            </a:pPr>
            <a:r>
              <a:rPr lang="tr-TR" dirty="0">
                <a:latin typeface="Arial" panose="020B0604020202020204" pitchFamily="34" charset="0"/>
                <a:cs typeface="Arial" panose="020B0604020202020204" pitchFamily="34" charset="0"/>
              </a:rPr>
              <a:t>                                                             </a:t>
            </a:r>
          </a:p>
          <a:p>
            <a:pPr marL="3657600" lvl="8" indent="0">
              <a:buNone/>
            </a:pPr>
            <a:endParaRPr lang="tr-TR" dirty="0">
              <a:latin typeface="Arial" panose="020B0604020202020204" pitchFamily="34" charset="0"/>
              <a:cs typeface="Arial" panose="020B0604020202020204" pitchFamily="34" charset="0"/>
            </a:endParaRPr>
          </a:p>
          <a:p>
            <a:pPr marL="3657600" lvl="8" indent="0">
              <a:buNone/>
            </a:pPr>
            <a:endParaRPr lang="tr-TR" dirty="0">
              <a:latin typeface="Arial" panose="020B0604020202020204" pitchFamily="34" charset="0"/>
              <a:cs typeface="Arial" panose="020B0604020202020204" pitchFamily="34" charset="0"/>
            </a:endParaRPr>
          </a:p>
          <a:p>
            <a:pPr marL="3657600" lvl="8" indent="0">
              <a:buNone/>
            </a:pPr>
            <a:endParaRPr lang="tr-TR" dirty="0">
              <a:latin typeface="Arial" panose="020B0604020202020204" pitchFamily="34" charset="0"/>
              <a:cs typeface="Arial" panose="020B0604020202020204" pitchFamily="34" charset="0"/>
            </a:endParaRPr>
          </a:p>
          <a:p>
            <a:pPr marL="3657600" lvl="8" indent="0">
              <a:buNone/>
            </a:pPr>
            <a:r>
              <a:rPr lang="tr-TR" dirty="0">
                <a:latin typeface="Arial" panose="020B0604020202020204" pitchFamily="34" charset="0"/>
                <a:cs typeface="Arial" panose="020B0604020202020204" pitchFamily="34" charset="0"/>
              </a:rPr>
              <a:t>				  GÖKNUR ASLAN</a:t>
            </a:r>
          </a:p>
          <a:p>
            <a:pPr marL="3657600" lvl="8" indent="0">
              <a:buNone/>
            </a:pPr>
            <a:r>
              <a:rPr lang="tr-TR" dirty="0">
                <a:latin typeface="Arial" panose="020B0604020202020204" pitchFamily="34" charset="0"/>
                <a:cs typeface="Arial" panose="020B0604020202020204" pitchFamily="34" charset="0"/>
              </a:rPr>
              <a:t>                                                                  İTÜ KDDB						        EYLÜL 2023</a:t>
            </a:r>
          </a:p>
        </p:txBody>
      </p:sp>
      <p:pic>
        <p:nvPicPr>
          <p:cNvPr id="4" name="Resim 3" descr="dünyanın ilk kütüphanesi">
            <a:extLst>
              <a:ext uri="{FF2B5EF4-FFF2-40B4-BE49-F238E27FC236}">
                <a16:creationId xmlns:a16="http://schemas.microsoft.com/office/drawing/2014/main" xmlns="" id="{CC6352CB-61A0-456A-8499-11C5C2CC842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54335" y="1278610"/>
            <a:ext cx="3375224" cy="3107410"/>
          </a:xfrm>
          <a:prstGeom prst="rect">
            <a:avLst/>
          </a:prstGeom>
          <a:noFill/>
          <a:ln>
            <a:noFill/>
          </a:ln>
        </p:spPr>
      </p:pic>
      <p:pic>
        <p:nvPicPr>
          <p:cNvPr id="5" name="Resim 4">
            <a:extLst>
              <a:ext uri="{FF2B5EF4-FFF2-40B4-BE49-F238E27FC236}">
                <a16:creationId xmlns:a16="http://schemas.microsoft.com/office/drawing/2014/main" xmlns="" id="{B25C171E-2D74-48DC-A769-C93C99D8216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213424" y="1053886"/>
            <a:ext cx="2997743" cy="3263039"/>
          </a:xfrm>
          <a:prstGeom prst="rect">
            <a:avLst/>
          </a:prstGeom>
          <a:noFill/>
          <a:ln>
            <a:noFill/>
          </a:ln>
        </p:spPr>
      </p:pic>
      <p:pic>
        <p:nvPicPr>
          <p:cNvPr id="6" name="Resim 5" descr="Geçmişten Günümüze Önemli Kütüphaneler | TÜBİTAK Bilim Genç">
            <a:extLst>
              <a:ext uri="{FF2B5EF4-FFF2-40B4-BE49-F238E27FC236}">
                <a16:creationId xmlns:a16="http://schemas.microsoft.com/office/drawing/2014/main" xmlns="" id="{AB1FE4AD-FFD9-4491-9C9E-0E51F52B7122}"/>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343492" y="1053885"/>
            <a:ext cx="3550404" cy="3263039"/>
          </a:xfrm>
          <a:prstGeom prst="rect">
            <a:avLst/>
          </a:prstGeom>
          <a:noFill/>
          <a:ln>
            <a:noFill/>
          </a:ln>
        </p:spPr>
      </p:pic>
      <p:pic>
        <p:nvPicPr>
          <p:cNvPr id="7" name="Resim 6" descr="The Future of Libraries | Massachusetts Institute of Technology">
            <a:extLst>
              <a:ext uri="{FF2B5EF4-FFF2-40B4-BE49-F238E27FC236}">
                <a16:creationId xmlns:a16="http://schemas.microsoft.com/office/drawing/2014/main" xmlns="" id="{BB3E636E-60FD-4A40-80CD-2E8F7BD84063}"/>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907979" y="4523394"/>
            <a:ext cx="3375223" cy="2125379"/>
          </a:xfrm>
          <a:prstGeom prst="rect">
            <a:avLst/>
          </a:prstGeom>
          <a:noFill/>
          <a:ln>
            <a:noFill/>
          </a:ln>
        </p:spPr>
      </p:pic>
    </p:spTree>
    <p:extLst>
      <p:ext uri="{BB962C8B-B14F-4D97-AF65-F5344CB8AC3E}">
        <p14:creationId xmlns:p14="http://schemas.microsoft.com/office/powerpoint/2010/main" val="1882944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BE213CF0-3150-4D81-BD79-1C72EB8C3612}"/>
              </a:ext>
            </a:extLst>
          </p:cNvPr>
          <p:cNvSpPr>
            <a:spLocks noGrp="1"/>
          </p:cNvSpPr>
          <p:nvPr>
            <p:ph idx="1"/>
          </p:nvPr>
        </p:nvSpPr>
        <p:spPr>
          <a:xfrm>
            <a:off x="838200" y="1255363"/>
            <a:ext cx="9138313" cy="4921600"/>
          </a:xfrm>
        </p:spPr>
        <p:txBody>
          <a:bodyPr>
            <a:normAutofit/>
          </a:bodyPr>
          <a:lstStyle/>
          <a:p>
            <a:pPr algn="just">
              <a:lnSpc>
                <a:spcPct val="107000"/>
              </a:lnSpc>
              <a:spcAft>
                <a:spcPts val="800"/>
              </a:spcAft>
            </a:pPr>
            <a:endParaRPr lang="tr-TR"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tr-TR" sz="1800" dirty="0">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de-DE" sz="1800" i="1" dirty="0" err="1">
                <a:effectLst/>
                <a:latin typeface="Arial" panose="020B0604020202020204" pitchFamily="34" charset="0"/>
                <a:ea typeface="Calibri" panose="020F0502020204030204" pitchFamily="34" charset="0"/>
                <a:cs typeface="Times New Roman" panose="02020603050405020304" pitchFamily="18" charset="0"/>
              </a:rPr>
              <a:t>Belki</a:t>
            </a:r>
            <a:r>
              <a:rPr lang="de-DE" sz="1800" i="1" dirty="0">
                <a:effectLst/>
                <a:latin typeface="Arial" panose="020B0604020202020204" pitchFamily="34" charset="0"/>
                <a:ea typeface="Calibri" panose="020F0502020204030204" pitchFamily="34" charset="0"/>
                <a:cs typeface="Times New Roman" panose="02020603050405020304" pitchFamily="18" charset="0"/>
              </a:rPr>
              <a:t> de en </a:t>
            </a:r>
            <a:r>
              <a:rPr lang="de-DE" sz="1800" i="1" dirty="0" err="1">
                <a:effectLst/>
                <a:latin typeface="Arial" panose="020B0604020202020204" pitchFamily="34" charset="0"/>
                <a:ea typeface="Calibri" panose="020F0502020204030204" pitchFamily="34" charset="0"/>
                <a:cs typeface="Times New Roman" panose="02020603050405020304" pitchFamily="18" charset="0"/>
              </a:rPr>
              <a:t>büyük</a:t>
            </a:r>
            <a:r>
              <a:rPr lang="de-DE" sz="1800" i="1" dirty="0">
                <a:effectLst/>
                <a:latin typeface="Arial" panose="020B0604020202020204" pitchFamily="34" charset="0"/>
                <a:ea typeface="Calibri" panose="020F0502020204030204" pitchFamily="34" charset="0"/>
                <a:cs typeface="Times New Roman" panose="02020603050405020304" pitchFamily="18" charset="0"/>
              </a:rPr>
              <a:t> </a:t>
            </a:r>
            <a:r>
              <a:rPr lang="de-DE" sz="1800" i="1" dirty="0" err="1">
                <a:effectLst/>
                <a:latin typeface="Arial" panose="020B0604020202020204" pitchFamily="34" charset="0"/>
                <a:ea typeface="Calibri" panose="020F0502020204030204" pitchFamily="34" charset="0"/>
                <a:cs typeface="Times New Roman" panose="02020603050405020304" pitchFamily="18" charset="0"/>
              </a:rPr>
              <a:t>soru</a:t>
            </a:r>
            <a:r>
              <a:rPr lang="tr-TR" sz="1800" i="1" dirty="0">
                <a:effectLst/>
                <a:latin typeface="Arial" panose="020B0604020202020204" pitchFamily="34" charset="0"/>
                <a:ea typeface="Calibri" panose="020F0502020204030204" pitchFamily="34" charset="0"/>
                <a:cs typeface="Times New Roman" panose="02020603050405020304" pitchFamily="18" charset="0"/>
              </a:rPr>
              <a:t>;</a:t>
            </a:r>
            <a:r>
              <a:rPr lang="de-DE" sz="1800" i="1" dirty="0">
                <a:effectLst/>
                <a:latin typeface="Arial" panose="020B0604020202020204" pitchFamily="34" charset="0"/>
                <a:ea typeface="Calibri" panose="020F0502020204030204" pitchFamily="34" charset="0"/>
                <a:cs typeface="Times New Roman" panose="02020603050405020304" pitchFamily="18" charset="0"/>
              </a:rPr>
              <a:t> </a:t>
            </a:r>
            <a:r>
              <a:rPr lang="de-DE" sz="1800" i="1" dirty="0" err="1">
                <a:effectLst/>
                <a:latin typeface="Arial" panose="020B0604020202020204" pitchFamily="34" charset="0"/>
                <a:ea typeface="Calibri" panose="020F0502020204030204" pitchFamily="34" charset="0"/>
                <a:cs typeface="Times New Roman" panose="02020603050405020304" pitchFamily="18" charset="0"/>
              </a:rPr>
              <a:t>kütüphanelerin</a:t>
            </a:r>
            <a:r>
              <a:rPr lang="de-DE" sz="1800" i="1" dirty="0">
                <a:effectLst/>
                <a:latin typeface="Arial" panose="020B0604020202020204" pitchFamily="34" charset="0"/>
                <a:ea typeface="Calibri" panose="020F0502020204030204" pitchFamily="34" charset="0"/>
                <a:cs typeface="Times New Roman" panose="02020603050405020304" pitchFamily="18" charset="0"/>
              </a:rPr>
              <a:t> </a:t>
            </a:r>
            <a:r>
              <a:rPr lang="de-DE" sz="1800" i="1" dirty="0" err="1">
                <a:effectLst/>
                <a:latin typeface="Arial" panose="020B0604020202020204" pitchFamily="34" charset="0"/>
                <a:ea typeface="Calibri" panose="020F0502020204030204" pitchFamily="34" charset="0"/>
                <a:cs typeface="Times New Roman" panose="02020603050405020304" pitchFamily="18" charset="0"/>
              </a:rPr>
              <a:t>kalıcı</a:t>
            </a:r>
            <a:r>
              <a:rPr lang="de-DE" sz="1800" i="1" dirty="0">
                <a:effectLst/>
                <a:latin typeface="Arial" panose="020B0604020202020204" pitchFamily="34" charset="0"/>
                <a:ea typeface="Calibri" panose="020F0502020204030204" pitchFamily="34" charset="0"/>
                <a:cs typeface="Times New Roman" panose="02020603050405020304" pitchFamily="18" charset="0"/>
              </a:rPr>
              <a:t> </a:t>
            </a:r>
            <a:r>
              <a:rPr lang="de-DE" sz="1800" i="1" dirty="0" err="1">
                <a:effectLst/>
                <a:latin typeface="Arial" panose="020B0604020202020204" pitchFamily="34" charset="0"/>
                <a:ea typeface="Calibri" panose="020F0502020204030204" pitchFamily="34" charset="0"/>
                <a:cs typeface="Times New Roman" panose="02020603050405020304" pitchFamily="18" charset="0"/>
              </a:rPr>
              <a:t>olup</a:t>
            </a:r>
            <a:r>
              <a:rPr lang="de-DE" sz="1800" i="1" dirty="0">
                <a:effectLst/>
                <a:latin typeface="Arial" panose="020B0604020202020204" pitchFamily="34" charset="0"/>
                <a:ea typeface="Calibri" panose="020F0502020204030204" pitchFamily="34" charset="0"/>
                <a:cs typeface="Times New Roman" panose="02020603050405020304" pitchFamily="18" charset="0"/>
              </a:rPr>
              <a:t> </a:t>
            </a:r>
            <a:r>
              <a:rPr lang="de-DE" sz="1800" i="1" dirty="0" err="1">
                <a:effectLst/>
                <a:latin typeface="Arial" panose="020B0604020202020204" pitchFamily="34" charset="0"/>
                <a:ea typeface="Calibri" panose="020F0502020204030204" pitchFamily="34" charset="0"/>
                <a:cs typeface="Times New Roman" panose="02020603050405020304" pitchFamily="18" charset="0"/>
              </a:rPr>
              <a:t>olmayacağı</a:t>
            </a:r>
            <a:r>
              <a:rPr lang="de-DE" sz="1800" i="1" dirty="0">
                <a:effectLst/>
                <a:latin typeface="Arial" panose="020B0604020202020204" pitchFamily="34" charset="0"/>
                <a:ea typeface="Calibri" panose="020F0502020204030204" pitchFamily="34" charset="0"/>
                <a:cs typeface="Times New Roman" panose="02020603050405020304" pitchFamily="18" charset="0"/>
              </a:rPr>
              <a:t> </a:t>
            </a:r>
            <a:r>
              <a:rPr lang="de-DE" sz="1800" i="1" dirty="0" err="1">
                <a:effectLst/>
                <a:latin typeface="Arial" panose="020B0604020202020204" pitchFamily="34" charset="0"/>
                <a:ea typeface="Calibri" panose="020F0502020204030204" pitchFamily="34" charset="0"/>
                <a:cs typeface="Times New Roman" panose="02020603050405020304" pitchFamily="18" charset="0"/>
              </a:rPr>
              <a:t>değil</a:t>
            </a:r>
            <a:r>
              <a:rPr lang="de-DE" sz="1800" i="1" dirty="0">
                <a:effectLst/>
                <a:latin typeface="Arial" panose="020B0604020202020204" pitchFamily="34" charset="0"/>
                <a:ea typeface="Calibri" panose="020F0502020204030204" pitchFamily="34" charset="0"/>
                <a:cs typeface="Times New Roman" panose="02020603050405020304" pitchFamily="18" charset="0"/>
              </a:rPr>
              <a:t>, </a:t>
            </a:r>
            <a:r>
              <a:rPr lang="de-DE" sz="1800" i="1" dirty="0" err="1">
                <a:effectLst/>
                <a:latin typeface="Arial" panose="020B0604020202020204" pitchFamily="34" charset="0"/>
                <a:ea typeface="Calibri" panose="020F0502020204030204" pitchFamily="34" charset="0"/>
                <a:cs typeface="Times New Roman" panose="02020603050405020304" pitchFamily="18" charset="0"/>
              </a:rPr>
              <a:t>kütüphanenin</a:t>
            </a:r>
            <a:r>
              <a:rPr lang="tr-TR" sz="1800" i="1" dirty="0">
                <a:effectLst/>
                <a:latin typeface="Arial" panose="020B0604020202020204" pitchFamily="34" charset="0"/>
                <a:ea typeface="Calibri" panose="020F0502020204030204" pitchFamily="34" charset="0"/>
                <a:cs typeface="Times New Roman" panose="02020603050405020304" pitchFamily="18" charset="0"/>
              </a:rPr>
              <a:t> gelecekte</a:t>
            </a:r>
            <a:r>
              <a:rPr lang="de-DE" sz="1800" i="1" dirty="0">
                <a:effectLst/>
                <a:latin typeface="Arial" panose="020B0604020202020204" pitchFamily="34" charset="0"/>
                <a:ea typeface="Calibri" panose="020F0502020204030204" pitchFamily="34" charset="0"/>
                <a:cs typeface="Times New Roman" panose="02020603050405020304" pitchFamily="18" charset="0"/>
              </a:rPr>
              <a:t>  ne </a:t>
            </a:r>
            <a:r>
              <a:rPr lang="de-DE" sz="1800" i="1" dirty="0" err="1">
                <a:effectLst/>
                <a:latin typeface="Arial" panose="020B0604020202020204" pitchFamily="34" charset="0"/>
                <a:ea typeface="Calibri" panose="020F0502020204030204" pitchFamily="34" charset="0"/>
                <a:cs typeface="Times New Roman" panose="02020603050405020304" pitchFamily="18" charset="0"/>
              </a:rPr>
              <a:t>anlama</a:t>
            </a:r>
            <a:r>
              <a:rPr lang="de-DE" sz="1800" i="1" dirty="0">
                <a:effectLst/>
                <a:latin typeface="Arial" panose="020B0604020202020204" pitchFamily="34" charset="0"/>
                <a:ea typeface="Calibri" panose="020F0502020204030204" pitchFamily="34" charset="0"/>
                <a:cs typeface="Times New Roman" panose="02020603050405020304" pitchFamily="18" charset="0"/>
              </a:rPr>
              <a:t> </a:t>
            </a:r>
            <a:r>
              <a:rPr lang="de-DE" sz="1800" i="1" dirty="0" err="1">
                <a:effectLst/>
                <a:latin typeface="Arial" panose="020B0604020202020204" pitchFamily="34" charset="0"/>
                <a:ea typeface="Calibri" panose="020F0502020204030204" pitchFamily="34" charset="0"/>
                <a:cs typeface="Times New Roman" panose="02020603050405020304" pitchFamily="18" charset="0"/>
              </a:rPr>
              <a:t>geleceğidir</a:t>
            </a:r>
            <a:r>
              <a:rPr lang="de-DE" sz="1800" i="1" dirty="0">
                <a:effectLst/>
                <a:latin typeface="Arial" panose="020B0604020202020204" pitchFamily="34" charset="0"/>
                <a:ea typeface="Calibri" panose="020F0502020204030204" pitchFamily="34" charset="0"/>
                <a:cs typeface="Times New Roman" panose="02020603050405020304" pitchFamily="18" charset="0"/>
              </a:rPr>
              <a:t>.</a:t>
            </a:r>
            <a:endParaRPr lang="tr-TR" sz="1800" i="1" dirty="0">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de-DE" sz="1800" dirty="0" err="1">
                <a:effectLst/>
                <a:latin typeface="Arial" panose="020B0604020202020204" pitchFamily="34" charset="0"/>
                <a:ea typeface="Calibri" panose="020F0502020204030204" pitchFamily="34" charset="0"/>
                <a:cs typeface="Times New Roman" panose="02020603050405020304" pitchFamily="18" charset="0"/>
              </a:rPr>
              <a:t>Mücadele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orta</a:t>
            </a:r>
            <a:r>
              <a:rPr lang="tr-TR" sz="1800" dirty="0" err="1">
                <a:effectLst/>
                <a:latin typeface="Arial" panose="020B0604020202020204" pitchFamily="34" charset="0"/>
                <a:ea typeface="Calibri" panose="020F0502020204030204" pitchFamily="34" charset="0"/>
                <a:cs typeface="Times New Roman" panose="02020603050405020304" pitchFamily="18" charset="0"/>
              </a:rPr>
              <a:t>mın</a:t>
            </a:r>
            <a:r>
              <a:rPr lang="de-DE" sz="1800" dirty="0">
                <a:effectLst/>
                <a:latin typeface="Arial" panose="020B0604020202020204" pitchFamily="34" charset="0"/>
                <a:ea typeface="Calibri" panose="020F0502020204030204" pitchFamily="34" charset="0"/>
                <a:cs typeface="Times New Roman" panose="02020603050405020304" pitchFamily="18" charset="0"/>
              </a:rPr>
              <a:t>da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korku</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veya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umut</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mu</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uyandıracak</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Yoksa</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giderek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sanallaşa</a:t>
            </a:r>
            <a:r>
              <a:rPr lang="tr-TR" sz="1800" dirty="0" err="1">
                <a:effectLst/>
                <a:latin typeface="Arial" panose="020B0604020202020204" pitchFamily="34" charset="0"/>
                <a:ea typeface="Calibri" panose="020F0502020204030204" pitchFamily="34" charset="0"/>
                <a:cs typeface="Times New Roman" panose="02020603050405020304" pitchFamily="18" charset="0"/>
              </a:rPr>
              <a:t>rak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erişilmesi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kolay</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a:t>
            </a:r>
            <a:r>
              <a:rPr lang="de-DE" sz="1800" dirty="0">
                <a:effectLst/>
                <a:latin typeface="Arial" panose="020B0604020202020204" pitchFamily="34" charset="0"/>
                <a:ea typeface="Calibri" panose="020F0502020204030204" pitchFamily="34" charset="0"/>
                <a:cs typeface="Times New Roman" panose="02020603050405020304" pitchFamily="18" charset="0"/>
              </a:rPr>
              <a:t> y</a:t>
            </a:r>
            <a:r>
              <a:rPr lang="tr-TR" sz="1800" dirty="0" err="1">
                <a:effectLst/>
                <a:latin typeface="Arial" panose="020B0604020202020204" pitchFamily="34" charset="0"/>
                <a:ea typeface="Calibri" panose="020F0502020204030204" pitchFamily="34" charset="0"/>
                <a:cs typeface="Times New Roman" panose="02020603050405020304" pitchFamily="18" charset="0"/>
              </a:rPr>
              <a:t>apı</a:t>
            </a:r>
            <a:r>
              <a:rPr lang="de-DE" sz="1800" dirty="0">
                <a:effectLst/>
                <a:latin typeface="Arial" panose="020B0604020202020204" pitchFamily="34" charset="0"/>
                <a:ea typeface="Calibri" panose="020F0502020204030204" pitchFamily="34" charset="0"/>
                <a:cs typeface="Times New Roman" panose="02020603050405020304" pitchFamily="18" charset="0"/>
              </a:rPr>
              <a:t> m</a:t>
            </a:r>
            <a:r>
              <a:rPr lang="tr-TR" sz="1800" dirty="0">
                <a:effectLst/>
                <a:latin typeface="Arial" panose="020B0604020202020204" pitchFamily="34" charset="0"/>
                <a:ea typeface="Calibri" panose="020F0502020204030204" pitchFamily="34" charset="0"/>
                <a:cs typeface="Times New Roman" panose="02020603050405020304" pitchFamily="18" charset="0"/>
              </a:rPr>
              <a:t>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olacak</a:t>
            </a:r>
            <a:r>
              <a:rPr lang="de-DE" sz="1800" dirty="0">
                <a:effectLst/>
                <a:latin typeface="Arial" panose="020B0604020202020204" pitchFamily="34" charset="0"/>
                <a:ea typeface="Calibri" panose="020F0502020204030204" pitchFamily="34" charset="0"/>
                <a:cs typeface="Times New Roman" panose="02020603050405020304" pitchFamily="18" charset="0"/>
              </a:rPr>
              <a:t>?</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8595404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C80FE640-04B5-40EE-BDA6-70278B02E228}"/>
              </a:ext>
            </a:extLst>
          </p:cNvPr>
          <p:cNvSpPr>
            <a:spLocks noGrp="1"/>
          </p:cNvSpPr>
          <p:nvPr>
            <p:ph idx="1"/>
          </p:nvPr>
        </p:nvSpPr>
        <p:spPr>
          <a:xfrm>
            <a:off x="838200" y="1115878"/>
            <a:ext cx="10515600" cy="5061085"/>
          </a:xfrm>
        </p:spPr>
        <p:txBody>
          <a:bodyPr>
            <a:normAutofit/>
          </a:bodyPr>
          <a:lstStyle/>
          <a:p>
            <a:pPr marL="0" indent="0">
              <a:lnSpc>
                <a:spcPts val="1800"/>
              </a:lnSpc>
              <a:spcAft>
                <a:spcPts val="1275"/>
              </a:spcAft>
              <a:buNone/>
            </a:pPr>
            <a:r>
              <a:rPr lang="tr-TR" sz="1800" dirty="0">
                <a:effectLst/>
                <a:latin typeface="Arial" panose="020B0604020202020204" pitchFamily="34" charset="0"/>
                <a:ea typeface="Calibri" panose="020F0502020204030204" pitchFamily="34" charset="0"/>
                <a:cs typeface="Times New Roman" panose="02020603050405020304" pitchFamily="18" charset="0"/>
              </a:rPr>
              <a:t>Yeni teknolojilerin benimsenmesinde kütüphane değerlerinin ön planda tutulması kritik önem taşımaktadır.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spcAft>
                <a:spcPts val="800"/>
              </a:spcAft>
              <a:buNone/>
              <a:tabLst>
                <a:tab pos="457200" algn="l"/>
              </a:tabLst>
            </a:pPr>
            <a:r>
              <a:rPr lang="de-DE" sz="1800" dirty="0" err="1">
                <a:effectLst/>
                <a:latin typeface="Arial" panose="020B0604020202020204" pitchFamily="34" charset="0"/>
                <a:ea typeface="Calibri" panose="020F0502020204030204" pitchFamily="34" charset="0"/>
                <a:cs typeface="Times New Roman" panose="02020603050405020304" pitchFamily="18" charset="0"/>
              </a:rPr>
              <a:t>Kütüphaneler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bilgi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teknolojisi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çağında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gelişen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hizmet</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odaklı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kuruluşlar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olarak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kabul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edilir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Kütüphane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kullanıcılarının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artan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beklentileri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kütüphanecileri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hizmet</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sunma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şekillerini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değiştirmeye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zorlamıştır</a:t>
            </a:r>
            <a:r>
              <a:rPr lang="de-DE" sz="1800" dirty="0">
                <a:effectLst/>
                <a:latin typeface="Arial" panose="020B0604020202020204" pitchFamily="34" charset="0"/>
                <a:ea typeface="Calibri" panose="020F0502020204030204" pitchFamily="34" charset="0"/>
                <a:cs typeface="Times New Roman" panose="02020603050405020304" pitchFamily="18" charset="0"/>
              </a:rPr>
              <a:t> ( </a:t>
            </a:r>
            <a:r>
              <a:rPr lang="de-DE" sz="18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Hussain</a:t>
            </a:r>
            <a:r>
              <a:rPr lang="de-DE" sz="1800" dirty="0">
                <a:effectLst/>
                <a:latin typeface="Arial" panose="020B0604020202020204" pitchFamily="34" charset="0"/>
                <a:ea typeface="Calibri" panose="020F0502020204030204" pitchFamily="34" charset="0"/>
                <a:cs typeface="Times New Roman" panose="02020603050405020304" pitchFamily="18" charset="0"/>
              </a:rPr>
              <a:t> , </a:t>
            </a:r>
            <a:r>
              <a:rPr lang="de-DE" sz="18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2022a, 2022b</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endParaRPr lang="tr-TR" sz="1800" dirty="0">
              <a:effectLst/>
              <a:latin typeface="Arial" panose="020B0604020202020204" pitchFamily="34" charset="0"/>
              <a:ea typeface="Calibri" panose="020F0502020204030204" pitchFamily="34" charset="0"/>
              <a:cs typeface="Times New Roman" panose="02020603050405020304" pitchFamily="18" charset="0"/>
            </a:endParaRPr>
          </a:p>
          <a:p>
            <a:pPr marL="0" lvl="0" indent="0" algn="just">
              <a:lnSpc>
                <a:spcPct val="107000"/>
              </a:lnSpc>
              <a:spcAft>
                <a:spcPts val="800"/>
              </a:spcAft>
              <a:buNone/>
              <a:tabLst>
                <a:tab pos="457200" algn="l"/>
              </a:tabLst>
            </a:pPr>
            <a:r>
              <a:rPr lang="de-DE" sz="1800" dirty="0">
                <a:effectLst/>
                <a:latin typeface="Arial" panose="020B0604020202020204" pitchFamily="34" charset="0"/>
                <a:ea typeface="Calibri" panose="020F0502020204030204" pitchFamily="34" charset="0"/>
                <a:cs typeface="Times New Roman" panose="02020603050405020304" pitchFamily="18" charset="0"/>
              </a:rPr>
              <a:t>Yeni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nesil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kütüphaneler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kurum</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içinde</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yeniden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canlandırılmış</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dinamik</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latin typeface="Arial" panose="020B0604020202020204" pitchFamily="34" charset="0"/>
                <a:ea typeface="Calibri" panose="020F0502020204030204" pitchFamily="34" charset="0"/>
                <a:cs typeface="Times New Roman" panose="02020603050405020304" pitchFamily="18" charset="0"/>
              </a:rPr>
              <a:t>öğr</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enme</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kaynağı</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olarak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entelektüel</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topluluk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bilimsel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girişimmcilik</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için</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smtClean="0">
                <a:latin typeface="Arial" panose="020B0604020202020204" pitchFamily="34" charset="0"/>
                <a:ea typeface="Calibri" panose="020F0502020204030204" pitchFamily="34" charset="0"/>
                <a:cs typeface="Times New Roman" panose="02020603050405020304" pitchFamily="18" charset="0"/>
              </a:rPr>
              <a:t>ön</a:t>
            </a:r>
            <a:r>
              <a:rPr lang="de-DE" sz="1800" smtClean="0">
                <a:effectLst/>
                <a:latin typeface="Arial" panose="020B0604020202020204" pitchFamily="34" charset="0"/>
                <a:ea typeface="Calibri" panose="020F0502020204030204" pitchFamily="34" charset="0"/>
                <a:cs typeface="Times New Roman" panose="02020603050405020304" pitchFamily="18" charset="0"/>
              </a:rPr>
              <a:t>emli</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merkez</a:t>
            </a:r>
            <a:r>
              <a:rPr lang="tr-TR" sz="1800" dirty="0">
                <a:effectLst/>
                <a:latin typeface="Arial" panose="020B0604020202020204" pitchFamily="34" charset="0"/>
                <a:ea typeface="Calibri" panose="020F0502020204030204" pitchFamily="34" charset="0"/>
                <a:cs typeface="Times New Roman" panose="02020603050405020304" pitchFamily="18" charset="0"/>
              </a:rPr>
              <a:t> haline gelmiştir.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tr-TR" sz="1800" dirty="0" smtClea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İçerik </a:t>
            </a:r>
            <a:r>
              <a:rPr lang="tr-TR"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kavramı güçlendikçe, küratörlük, koruma, meta veriler ve keşif hakkındaki fikirleri bir araya getirmek için kütüphane bilimi veri bilimi ile birleşirken, arşivleme ve koruma fonksiyonu ise küçük bir alt disiplin olarak varlığını sürdürmektedir.</a:t>
            </a:r>
          </a:p>
          <a:p>
            <a:pPr marL="0" indent="0">
              <a:buNone/>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9353763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FFA8082E-3093-4DA8-9FFC-446362FB5E8C}"/>
              </a:ext>
            </a:extLst>
          </p:cNvPr>
          <p:cNvSpPr>
            <a:spLocks noGrp="1"/>
          </p:cNvSpPr>
          <p:nvPr>
            <p:ph idx="1"/>
          </p:nvPr>
        </p:nvSpPr>
        <p:spPr>
          <a:xfrm>
            <a:off x="544530" y="1140431"/>
            <a:ext cx="10809270" cy="5036532"/>
          </a:xfrm>
        </p:spPr>
        <p:txBody>
          <a:bodyPr>
            <a:normAutofit/>
          </a:bodyPr>
          <a:lstStyle/>
          <a:p>
            <a:pPr marL="0" indent="0">
              <a:buNone/>
            </a:pPr>
            <a:r>
              <a:rPr lang="de-DE" sz="1800" dirty="0" err="1">
                <a:effectLst/>
                <a:latin typeface="Arial" panose="020B0604020202020204" pitchFamily="34" charset="0"/>
                <a:ea typeface="Calibri" panose="020F0502020204030204" pitchFamily="34" charset="0"/>
                <a:cs typeface="Times New Roman" panose="02020603050405020304" pitchFamily="18" charset="0"/>
              </a:rPr>
              <a:t>Kitap</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odaklı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kütüphanecilik</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kavramı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bilgi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teknolojilerini</a:t>
            </a:r>
            <a:r>
              <a:rPr lang="de-DE" sz="1800" dirty="0">
                <a:effectLst/>
                <a:latin typeface="Arial" panose="020B0604020202020204" pitchFamily="34" charset="0"/>
                <a:ea typeface="Calibri" panose="020F0502020204030204" pitchFamily="34" charset="0"/>
                <a:cs typeface="Times New Roman" panose="02020603050405020304" pitchFamily="18" charset="0"/>
              </a:rPr>
              <a:t> de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içerecek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biçimde</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kullanıcı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merkezli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kütüphane</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kavramına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evrilmiştir</a:t>
            </a:r>
            <a:r>
              <a:rPr lang="de-DE" sz="1800" dirty="0">
                <a:effectLst/>
                <a:latin typeface="Arial" panose="020B0604020202020204" pitchFamily="34" charset="0"/>
                <a:ea typeface="Calibri" panose="020F0502020204030204" pitchFamily="34" charset="0"/>
                <a:cs typeface="Times New Roman" panose="02020603050405020304" pitchFamily="18" charset="0"/>
              </a:rPr>
              <a:t> (Jain, 2013).</a:t>
            </a:r>
            <a:endParaRPr lang="tr-TR" sz="1800" dirty="0">
              <a:effectLst/>
              <a:latin typeface="Arial" panose="020B0604020202020204" pitchFamily="34" charset="0"/>
              <a:ea typeface="Calibri" panose="020F0502020204030204" pitchFamily="34" charset="0"/>
              <a:cs typeface="Times New Roman" panose="02020603050405020304" pitchFamily="18" charset="0"/>
            </a:endParaRPr>
          </a:p>
          <a:p>
            <a:pPr marL="0" indent="0">
              <a:buNone/>
            </a:pPr>
            <a:r>
              <a:rPr lang="tr-TR" sz="1800" dirty="0">
                <a:effectLst/>
                <a:latin typeface="Arial" panose="020B0604020202020204" pitchFamily="34" charset="0"/>
                <a:ea typeface="Calibri" panose="020F0502020204030204" pitchFamily="34" charset="0"/>
                <a:cs typeface="Times New Roman" panose="02020603050405020304" pitchFamily="18" charset="0"/>
              </a:rPr>
              <a:t>Kütüphaneler g</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elişen</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iletişim</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ağlarına</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bağlı</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olarak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bilgisayar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internet</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kullanımının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artması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sonucu</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araştırma</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a:t>
            </a:r>
            <a:r>
              <a:rPr lang="de-DE" sz="1800" dirty="0" err="1" smtClean="0">
                <a:latin typeface="Arial" panose="020B0604020202020204" pitchFamily="34" charset="0"/>
                <a:ea typeface="Calibri" panose="020F0502020204030204" pitchFamily="34" charset="0"/>
                <a:cs typeface="Times New Roman" panose="02020603050405020304" pitchFamily="18" charset="0"/>
              </a:rPr>
              <a:t>ğr</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enme</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eylemlerini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desteklerken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sosyalleşme</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amacına</a:t>
            </a:r>
            <a:r>
              <a:rPr lang="de-DE" sz="1800" dirty="0">
                <a:effectLst/>
                <a:latin typeface="Arial" panose="020B0604020202020204" pitchFamily="34" charset="0"/>
                <a:ea typeface="Calibri" panose="020F0502020204030204" pitchFamily="34" charset="0"/>
                <a:cs typeface="Times New Roman" panose="02020603050405020304" pitchFamily="18" charset="0"/>
              </a:rPr>
              <a:t> da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imkan</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tanıyan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latin typeface="Arial" panose="020B0604020202020204" pitchFamily="34" charset="0"/>
                <a:ea typeface="Calibri" panose="020F0502020204030204" pitchFamily="34" charset="0"/>
                <a:cs typeface="Times New Roman" panose="02020603050405020304" pitchFamily="18" charset="0"/>
              </a:rPr>
              <a:t>üçüncü</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mekanlara</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tr-TR" sz="1800" dirty="0">
                <a:effectLst/>
                <a:latin typeface="Arial" panose="020B0604020202020204" pitchFamily="34" charset="0"/>
                <a:ea typeface="Calibri" panose="020F0502020204030204" pitchFamily="34" charset="0"/>
                <a:cs typeface="Times New Roman" panose="02020603050405020304" pitchFamily="18" charset="0"/>
              </a:rPr>
              <a:t>dönüşmüştür.</a:t>
            </a:r>
          </a:p>
          <a:p>
            <a:pPr marL="0" indent="0" algn="just">
              <a:buNone/>
            </a:pPr>
            <a:r>
              <a:rPr lang="de-DE" sz="1800" dirty="0">
                <a:effectLst/>
                <a:latin typeface="Arial" panose="020B0604020202020204" pitchFamily="34" charset="0"/>
                <a:ea typeface="Times New Roman" panose="02020603050405020304" pitchFamily="18" charset="0"/>
              </a:rPr>
              <a:t>Aberdeen </a:t>
            </a:r>
            <a:r>
              <a:rPr lang="de-DE" sz="1800" dirty="0" err="1">
                <a:latin typeface="Arial" panose="020B0604020202020204" pitchFamily="34" charset="0"/>
                <a:ea typeface="Times New Roman" panose="02020603050405020304" pitchFamily="18" charset="0"/>
              </a:rPr>
              <a:t>Ü</a:t>
            </a:r>
            <a:r>
              <a:rPr lang="de-DE" sz="1800" dirty="0" err="1" smtClean="0">
                <a:effectLst/>
                <a:latin typeface="Arial" panose="020B0604020202020204" pitchFamily="34" charset="0"/>
                <a:ea typeface="Times New Roman" panose="02020603050405020304" pitchFamily="18" charset="0"/>
              </a:rPr>
              <a:t>niversitesi</a:t>
            </a:r>
            <a:r>
              <a:rPr lang="de-DE" sz="1800" dirty="0" smtClean="0">
                <a:effectLst/>
                <a:latin typeface="Arial" panose="020B0604020202020204" pitchFamily="34" charset="0"/>
                <a:ea typeface="Times New Roman" panose="02020603050405020304" pitchFamily="18" charset="0"/>
              </a:rPr>
              <a:t> </a:t>
            </a:r>
            <a:r>
              <a:rPr lang="de-DE" sz="1800" dirty="0" err="1" smtClean="0">
                <a:effectLst/>
                <a:latin typeface="Arial" panose="020B0604020202020204" pitchFamily="34" charset="0"/>
                <a:ea typeface="Times New Roman" panose="02020603050405020304" pitchFamily="18" charset="0"/>
              </a:rPr>
              <a:t>kütüphane</a:t>
            </a:r>
            <a:r>
              <a:rPr lang="de-DE" sz="1800" dirty="0" smtClean="0">
                <a:effectLst/>
                <a:latin typeface="Arial" panose="020B0604020202020204" pitchFamily="34" charset="0"/>
                <a:ea typeface="Times New Roman" panose="02020603050405020304" pitchFamily="18" charset="0"/>
              </a:rPr>
              <a:t> </a:t>
            </a:r>
            <a:r>
              <a:rPr lang="de-DE" sz="1800" dirty="0" err="1" smtClean="0">
                <a:effectLst/>
                <a:latin typeface="Arial" panose="020B0604020202020204" pitchFamily="34" charset="0"/>
                <a:ea typeface="Times New Roman" panose="02020603050405020304" pitchFamily="18" charset="0"/>
              </a:rPr>
              <a:t>yöneticisi</a:t>
            </a:r>
            <a:r>
              <a:rPr lang="de-DE" sz="1800" dirty="0" smtClean="0">
                <a:effectLst/>
                <a:latin typeface="Arial" panose="020B0604020202020204" pitchFamily="34" charset="0"/>
                <a:ea typeface="Times New Roman" panose="02020603050405020304" pitchFamily="18" charset="0"/>
              </a:rPr>
              <a:t> </a:t>
            </a:r>
            <a:r>
              <a:rPr lang="de-DE" sz="1800" dirty="0" err="1">
                <a:effectLst/>
                <a:latin typeface="Arial" panose="020B0604020202020204" pitchFamily="34" charset="0"/>
                <a:ea typeface="Times New Roman" panose="02020603050405020304" pitchFamily="18" charset="0"/>
              </a:rPr>
              <a:t>Bruxvoort</a:t>
            </a:r>
            <a:r>
              <a:rPr lang="de-DE" sz="1800" dirty="0">
                <a:effectLst/>
                <a:latin typeface="Arial" panose="020B0604020202020204" pitchFamily="34" charset="0"/>
                <a:ea typeface="Times New Roman" panose="02020603050405020304" pitchFamily="18" charset="0"/>
              </a:rPr>
              <a:t> (2016) </a:t>
            </a:r>
            <a:r>
              <a:rPr lang="de-DE" sz="1800" dirty="0" err="1" smtClean="0">
                <a:latin typeface="Arial" panose="020B0604020202020204" pitchFamily="34" charset="0"/>
                <a:ea typeface="Times New Roman" panose="02020603050405020304" pitchFamily="18" charset="0"/>
              </a:rPr>
              <a:t>üçüncü</a:t>
            </a:r>
            <a:r>
              <a:rPr lang="de-DE" sz="1800" dirty="0" smtClean="0">
                <a:effectLst/>
                <a:latin typeface="Arial" panose="020B0604020202020204" pitchFamily="34" charset="0"/>
                <a:ea typeface="Times New Roman" panose="02020603050405020304" pitchFamily="18" charset="0"/>
              </a:rPr>
              <a:t> </a:t>
            </a:r>
            <a:r>
              <a:rPr lang="de-DE" sz="1800" dirty="0" err="1">
                <a:effectLst/>
                <a:latin typeface="Arial" panose="020B0604020202020204" pitchFamily="34" charset="0"/>
                <a:ea typeface="Times New Roman" panose="02020603050405020304" pitchFamily="18" charset="0"/>
              </a:rPr>
              <a:t>mekan</a:t>
            </a:r>
            <a:r>
              <a:rPr lang="de-DE" sz="1800" dirty="0">
                <a:effectLst/>
                <a:latin typeface="Arial" panose="020B0604020202020204" pitchFamily="34" charset="0"/>
                <a:ea typeface="Times New Roman" panose="02020603050405020304" pitchFamily="18" charset="0"/>
              </a:rPr>
              <a:t> </a:t>
            </a:r>
            <a:r>
              <a:rPr lang="de-DE" sz="1800" dirty="0" err="1" smtClean="0">
                <a:effectLst/>
                <a:latin typeface="Arial" panose="020B0604020202020204" pitchFamily="34" charset="0"/>
                <a:ea typeface="Times New Roman" panose="02020603050405020304" pitchFamily="18" charset="0"/>
              </a:rPr>
              <a:t>kütüphaneleri</a:t>
            </a:r>
            <a:r>
              <a:rPr lang="de-DE" sz="1800" dirty="0" smtClean="0">
                <a:effectLst/>
                <a:latin typeface="Arial" panose="020B0604020202020204" pitchFamily="34" charset="0"/>
                <a:ea typeface="Times New Roman" panose="02020603050405020304" pitchFamily="18" charset="0"/>
              </a:rPr>
              <a:t> </a:t>
            </a:r>
            <a:r>
              <a:rPr lang="de-DE" sz="1800" dirty="0" err="1" smtClean="0">
                <a:effectLst/>
                <a:latin typeface="Arial" panose="020B0604020202020204" pitchFamily="34" charset="0"/>
                <a:ea typeface="Times New Roman" panose="02020603050405020304" pitchFamily="18" charset="0"/>
              </a:rPr>
              <a:t>şu</a:t>
            </a:r>
            <a:r>
              <a:rPr lang="de-DE" sz="1800" dirty="0" smtClean="0">
                <a:effectLst/>
                <a:latin typeface="Arial" panose="020B0604020202020204" pitchFamily="34" charset="0"/>
                <a:ea typeface="Times New Roman" panose="02020603050405020304" pitchFamily="18" charset="0"/>
              </a:rPr>
              <a:t> </a:t>
            </a:r>
            <a:r>
              <a:rPr lang="de-DE" sz="1800" dirty="0" err="1" smtClean="0">
                <a:effectLst/>
                <a:latin typeface="Arial" panose="020B0604020202020204" pitchFamily="34" charset="0"/>
                <a:ea typeface="Times New Roman" panose="02020603050405020304" pitchFamily="18" charset="0"/>
              </a:rPr>
              <a:t>şekilde</a:t>
            </a:r>
            <a:r>
              <a:rPr lang="de-DE" sz="1800" dirty="0" smtClean="0">
                <a:effectLst/>
                <a:latin typeface="Arial" panose="020B0604020202020204" pitchFamily="34" charset="0"/>
                <a:ea typeface="Times New Roman" panose="02020603050405020304" pitchFamily="18" charset="0"/>
              </a:rPr>
              <a:t> </a:t>
            </a:r>
            <a:r>
              <a:rPr lang="de-DE" sz="1800" dirty="0" err="1">
                <a:effectLst/>
                <a:latin typeface="Arial" panose="020B0604020202020204" pitchFamily="34" charset="0"/>
                <a:ea typeface="Times New Roman" panose="02020603050405020304" pitchFamily="18" charset="0"/>
              </a:rPr>
              <a:t>yorumlar</a:t>
            </a:r>
            <a:r>
              <a:rPr lang="de-DE" sz="1800" dirty="0">
                <a:effectLst/>
                <a:latin typeface="Arial" panose="020B0604020202020204" pitchFamily="34" charset="0"/>
                <a:ea typeface="Times New Roman" panose="02020603050405020304" pitchFamily="18" charset="0"/>
              </a:rPr>
              <a:t> (</a:t>
            </a:r>
            <a:r>
              <a:rPr lang="de-DE" sz="1800" dirty="0" err="1">
                <a:effectLst/>
                <a:latin typeface="Arial" panose="020B0604020202020204" pitchFamily="34" charset="0"/>
                <a:ea typeface="Times New Roman" panose="02020603050405020304" pitchFamily="18" charset="0"/>
              </a:rPr>
              <a:t>Aktaran</a:t>
            </a:r>
            <a:r>
              <a:rPr lang="de-DE" sz="1800" dirty="0">
                <a:effectLst/>
                <a:latin typeface="Arial" panose="020B0604020202020204" pitchFamily="34" charset="0"/>
                <a:ea typeface="Times New Roman" panose="02020603050405020304" pitchFamily="18" charset="0"/>
              </a:rPr>
              <a:t>: Demir, 2017); </a:t>
            </a:r>
            <a:endParaRPr lang="tr-TR" sz="1800" dirty="0">
              <a:effectLst/>
              <a:latin typeface="Times New Roman" panose="02020603050405020304" pitchFamily="18" charset="0"/>
              <a:ea typeface="Times New Roman" panose="02020603050405020304" pitchFamily="18" charset="0"/>
            </a:endParaRPr>
          </a:p>
          <a:p>
            <a:pPr marL="0" lvl="0" indent="0" algn="just">
              <a:lnSpc>
                <a:spcPct val="107000"/>
              </a:lnSpc>
              <a:spcAft>
                <a:spcPts val="800"/>
              </a:spcAft>
              <a:buNone/>
              <a:tabLst>
                <a:tab pos="457200" algn="l"/>
              </a:tabLst>
            </a:pPr>
            <a:r>
              <a:rPr lang="tr-TR" sz="1800" dirty="0" smtClean="0">
                <a:effectLst/>
                <a:latin typeface="Arial" panose="020B0604020202020204" pitchFamily="34" charset="0"/>
                <a:ea typeface="Calibri" panose="020F0502020204030204" pitchFamily="34" charset="0"/>
                <a:cs typeface="Times New Roman" panose="02020603050405020304" pitchFamily="18" charset="0"/>
              </a:rPr>
              <a:t>“</a:t>
            </a:r>
            <a:r>
              <a:rPr lang="tr-TR" sz="1800" i="1" dirty="0" smtClean="0">
                <a:latin typeface="Arial" panose="020B0604020202020204" pitchFamily="34" charset="0"/>
                <a:ea typeface="Calibri" panose="020F0502020204030204" pitchFamily="34" charset="0"/>
                <a:cs typeface="Times New Roman" panose="02020603050405020304" pitchFamily="18" charset="0"/>
              </a:rPr>
              <a:t>Üçüncü</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 </a:t>
            </a:r>
            <a:r>
              <a:rPr lang="tr-TR" sz="1800" i="1" dirty="0">
                <a:effectLst/>
                <a:latin typeface="Arial" panose="020B0604020202020204" pitchFamily="34" charset="0"/>
                <a:ea typeface="Calibri" panose="020F0502020204030204" pitchFamily="34" charset="0"/>
                <a:cs typeface="Times New Roman" panose="02020603050405020304" pitchFamily="18" charset="0"/>
              </a:rPr>
              <a:t>bir alanı tanımlamak </a:t>
            </a:r>
            <a:r>
              <a:rPr lang="tr-TR" sz="1800" i="1" dirty="0" err="1">
                <a:effectLst/>
                <a:latin typeface="Arial" panose="020B0604020202020204" pitchFamily="34" charset="0"/>
                <a:ea typeface="Calibri" panose="020F0502020204030204" pitchFamily="34" charset="0"/>
                <a:cs typeface="Times New Roman" panose="02020603050405020304" pitchFamily="18" charset="0"/>
              </a:rPr>
              <a:t>için</a:t>
            </a:r>
            <a:r>
              <a:rPr lang="tr-TR" sz="1800" i="1" dirty="0">
                <a:effectLst/>
                <a:latin typeface="Arial" panose="020B0604020202020204" pitchFamily="34" charset="0"/>
                <a:ea typeface="Calibri" panose="020F0502020204030204" pitchFamily="34" charset="0"/>
                <a:cs typeface="Times New Roman" panose="02020603050405020304" pitchFamily="18" charset="0"/>
              </a:rPr>
              <a:t> kullanılan </a:t>
            </a:r>
            <a:r>
              <a:rPr lang="tr-TR" sz="1800" i="1" dirty="0" smtClean="0">
                <a:latin typeface="Arial" panose="020B0604020202020204" pitchFamily="34" charset="0"/>
                <a:ea typeface="Calibri" panose="020F0502020204030204" pitchFamily="34" charset="0"/>
                <a:cs typeface="Times New Roman" panose="02020603050405020304" pitchFamily="18" charset="0"/>
              </a:rPr>
              <a:t>öz</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ellikler</a:t>
            </a:r>
            <a:r>
              <a:rPr lang="tr-TR" sz="1800" i="1" dirty="0">
                <a:effectLst/>
                <a:latin typeface="Arial" panose="020B0604020202020204" pitchFamily="34" charset="0"/>
                <a:ea typeface="Calibri" panose="020F0502020204030204" pitchFamily="34" charset="0"/>
                <a:cs typeface="Times New Roman" panose="02020603050405020304" pitchFamily="18" charset="0"/>
              </a:rPr>
              <a:t>, </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kütüphane </a:t>
            </a:r>
            <a:r>
              <a:rPr lang="tr-TR" sz="1800" i="1" dirty="0">
                <a:effectLst/>
                <a:latin typeface="Arial" panose="020B0604020202020204" pitchFamily="34" charset="0"/>
                <a:ea typeface="Calibri" panose="020F0502020204030204" pitchFamily="34" charset="0"/>
                <a:cs typeface="Times New Roman" panose="02020603050405020304" pitchFamily="18" charset="0"/>
              </a:rPr>
              <a:t>ortamı ile iyi bir </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biçimde uyuşmaktadır</a:t>
            </a:r>
            <a:r>
              <a:rPr lang="tr-TR" sz="1800" i="1" dirty="0">
                <a:effectLst/>
                <a:latin typeface="Arial" panose="020B0604020202020204" pitchFamily="34" charset="0"/>
                <a:ea typeface="Calibri" panose="020F0502020204030204" pitchFamily="34" charset="0"/>
                <a:cs typeface="Times New Roman" panose="02020603050405020304" pitchFamily="18" charset="0"/>
              </a:rPr>
              <a:t>: </a:t>
            </a:r>
            <a:r>
              <a:rPr lang="tr-TR" sz="1800" i="1" dirty="0" smtClean="0">
                <a:latin typeface="Arial" panose="020B0604020202020204" pitchFamily="34" charset="0"/>
                <a:ea typeface="Calibri" panose="020F0502020204030204" pitchFamily="34" charset="0"/>
                <a:cs typeface="Times New Roman" panose="02020603050405020304" pitchFamily="18" charset="0"/>
              </a:rPr>
              <a:t>Üçüncü</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 </a:t>
            </a:r>
            <a:r>
              <a:rPr lang="tr-TR" sz="1800" i="1" dirty="0">
                <a:effectLst/>
                <a:latin typeface="Arial" panose="020B0604020202020204" pitchFamily="34" charset="0"/>
                <a:ea typeface="Calibri" panose="020F0502020204030204" pitchFamily="34" charset="0"/>
                <a:cs typeface="Times New Roman" panose="02020603050405020304" pitchFamily="18" charset="0"/>
              </a:rPr>
              <a:t>bir </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mekan</a:t>
            </a:r>
            <a:r>
              <a:rPr lang="tr-TR" sz="1800" i="1" dirty="0">
                <a:effectLst/>
                <a:latin typeface="Arial" panose="020B0604020202020204" pitchFamily="34" charset="0"/>
                <a:ea typeface="Calibri" panose="020F0502020204030204" pitchFamily="34" charset="0"/>
                <a:cs typeface="Times New Roman" panose="02020603050405020304" pitchFamily="18" charset="0"/>
              </a:rPr>
              <a:t>, </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eşitliğe </a:t>
            </a:r>
            <a:r>
              <a:rPr lang="tr-TR" sz="1800" i="1" dirty="0">
                <a:effectLst/>
                <a:latin typeface="Arial" panose="020B0604020202020204" pitchFamily="34" charset="0"/>
                <a:ea typeface="Calibri" panose="020F0502020204030204" pitchFamily="34" charset="0"/>
                <a:cs typeface="Times New Roman" panose="02020603050405020304" pitchFamily="18" charset="0"/>
              </a:rPr>
              <a:t>zemin </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sağlar</a:t>
            </a:r>
            <a:r>
              <a:rPr lang="tr-TR" sz="1800" i="1" dirty="0">
                <a:effectLst/>
                <a:latin typeface="Arial" panose="020B0604020202020204" pitchFamily="34" charset="0"/>
                <a:ea typeface="Calibri" panose="020F0502020204030204" pitchFamily="34" charset="0"/>
                <a:cs typeface="Times New Roman" panose="02020603050405020304" pitchFamily="18" charset="0"/>
              </a:rPr>
              <a:t>; uzun saatler sunar; stres </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düzeyi düşüktür; etkileşimlidir </a:t>
            </a:r>
            <a:r>
              <a:rPr lang="tr-TR" sz="1800" i="1" dirty="0">
                <a:effectLst/>
                <a:latin typeface="Arial" panose="020B0604020202020204" pitchFamily="34" charset="0"/>
                <a:ea typeface="Calibri" panose="020F0502020204030204" pitchFamily="34" charset="0"/>
                <a:cs typeface="Times New Roman" panose="02020603050405020304" pitchFamily="18" charset="0"/>
              </a:rPr>
              <a:t>ve serbest yapıdadır. En </a:t>
            </a:r>
            <a:r>
              <a:rPr lang="tr-TR" sz="1800" i="1" dirty="0">
                <a:latin typeface="Arial" panose="020B0604020202020204" pitchFamily="34" charset="0"/>
                <a:ea typeface="Calibri" panose="020F0502020204030204" pitchFamily="34" charset="0"/>
                <a:cs typeface="Times New Roman" panose="02020603050405020304" pitchFamily="18" charset="0"/>
              </a:rPr>
              <a:t>ö</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nemli özelliği eşitlikçi </a:t>
            </a:r>
            <a:r>
              <a:rPr lang="tr-TR" sz="1800" i="1" dirty="0">
                <a:effectLst/>
                <a:latin typeface="Arial" panose="020B0604020202020204" pitchFamily="34" charset="0"/>
                <a:ea typeface="Calibri" panose="020F0502020204030204" pitchFamily="34" charset="0"/>
                <a:cs typeface="Times New Roman" panose="02020603050405020304" pitchFamily="18" charset="0"/>
              </a:rPr>
              <a:t>hareket sahası olmasıdır. Bir grubun </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diğerine göre </a:t>
            </a:r>
            <a:r>
              <a:rPr lang="tr-TR" sz="1800" i="1" dirty="0">
                <a:latin typeface="Arial" panose="020B0604020202020204" pitchFamily="34" charset="0"/>
                <a:ea typeface="Calibri" panose="020F0502020204030204" pitchFamily="34" charset="0"/>
                <a:cs typeface="Times New Roman" panose="02020603050405020304" pitchFamily="18" charset="0"/>
              </a:rPr>
              <a:t>ö</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ncelikli olduğu </a:t>
            </a:r>
            <a:r>
              <a:rPr lang="tr-TR" sz="1800" i="1" dirty="0">
                <a:effectLst/>
                <a:latin typeface="Arial" panose="020B0604020202020204" pitchFamily="34" charset="0"/>
                <a:ea typeface="Calibri" panose="020F0502020204030204" pitchFamily="34" charset="0"/>
                <a:cs typeface="Times New Roman" panose="02020603050405020304" pitchFamily="18" charset="0"/>
              </a:rPr>
              <a:t>bir yer </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değildir</a:t>
            </a:r>
            <a:r>
              <a:rPr lang="tr-TR" sz="1800" i="1" dirty="0">
                <a:effectLst/>
                <a:latin typeface="Arial" panose="020B0604020202020204" pitchFamily="34" charset="0"/>
                <a:ea typeface="Calibri" panose="020F0502020204030204" pitchFamily="34" charset="0"/>
                <a:cs typeface="Times New Roman" panose="02020603050405020304" pitchFamily="18" charset="0"/>
              </a:rPr>
              <a:t>... Bu </a:t>
            </a:r>
            <a:r>
              <a:rPr lang="tr-TR" sz="1800" i="1" dirty="0" smtClean="0">
                <a:latin typeface="Arial" panose="020B0604020202020204" pitchFamily="34" charset="0"/>
                <a:ea typeface="Calibri" panose="020F0502020204030204" pitchFamily="34" charset="0"/>
                <a:cs typeface="Times New Roman" panose="02020603050405020304" pitchFamily="18" charset="0"/>
              </a:rPr>
              <a:t>öz</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ellikler </a:t>
            </a:r>
            <a:r>
              <a:rPr lang="tr-TR" sz="1800" i="1" dirty="0">
                <a:effectLst/>
                <a:latin typeface="Arial" panose="020B0604020202020204" pitchFamily="34" charset="0"/>
                <a:ea typeface="Calibri" panose="020F0502020204030204" pitchFamily="34" charset="0"/>
                <a:cs typeface="Times New Roman" panose="02020603050405020304" pitchFamily="18" charset="0"/>
              </a:rPr>
              <a:t>tam da bir </a:t>
            </a:r>
            <a:r>
              <a:rPr lang="tr-TR" sz="1800" i="1" dirty="0" smtClean="0">
                <a:effectLst/>
                <a:latin typeface="Arial" panose="020B0604020202020204" pitchFamily="34" charset="0"/>
                <a:ea typeface="Calibri" panose="020F0502020204030204" pitchFamily="34" charset="0"/>
                <a:cs typeface="Times New Roman" panose="02020603050405020304" pitchFamily="18" charset="0"/>
              </a:rPr>
              <a:t>kütüphanenin özelliklerini </a:t>
            </a:r>
            <a:r>
              <a:rPr lang="tr-TR" sz="1800" i="1" dirty="0">
                <a:effectLst/>
                <a:latin typeface="Arial" panose="020B0604020202020204" pitchFamily="34" charset="0"/>
                <a:ea typeface="Calibri" panose="020F0502020204030204" pitchFamily="34" charset="0"/>
                <a:cs typeface="Times New Roman" panose="02020603050405020304" pitchFamily="18" charset="0"/>
              </a:rPr>
              <a:t>tanımlamaktadır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0393027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A4052020-3C36-4A62-83B4-A051B3233F0D}"/>
              </a:ext>
            </a:extLst>
          </p:cNvPr>
          <p:cNvSpPr>
            <a:spLocks noGrp="1"/>
          </p:cNvSpPr>
          <p:nvPr>
            <p:ph idx="1"/>
          </p:nvPr>
        </p:nvSpPr>
        <p:spPr>
          <a:xfrm>
            <a:off x="688075" y="635432"/>
            <a:ext cx="9834349" cy="4790904"/>
          </a:xfrm>
        </p:spPr>
        <p:txBody>
          <a:bodyPr>
            <a:normAutofit lnSpcReduction="10000"/>
          </a:bodyPr>
          <a:lstStyle/>
          <a:p>
            <a:pPr marL="0" lvl="0" indent="0" algn="just">
              <a:lnSpc>
                <a:spcPct val="107000"/>
              </a:lnSpc>
              <a:spcAft>
                <a:spcPts val="800"/>
              </a:spcAft>
              <a:buNone/>
              <a:tabLst>
                <a:tab pos="457200" algn="l"/>
              </a:tabLst>
            </a:pPr>
            <a:r>
              <a:rPr lang="de-DE" sz="1800" dirty="0" err="1">
                <a:effectLst/>
                <a:latin typeface="Arial" panose="020B0604020202020204" pitchFamily="34" charset="0"/>
                <a:ea typeface="Calibri" panose="020F0502020204030204" pitchFamily="34" charset="0"/>
                <a:cs typeface="Times New Roman" panose="02020603050405020304" pitchFamily="18" charset="0"/>
              </a:rPr>
              <a:t>Kullanıcıyı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odağına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alan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kütüphaneler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geleneksel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düzeninin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dışına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çıkıp</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çok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daha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zengin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koleksiyonları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etkin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hızlı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biçimde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zaman-mekân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sınırlaması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olmaksızın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daha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bütünleşik</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ortamda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kullanıcılarına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sunmayı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amaçlamaktadır</a:t>
            </a:r>
            <a:r>
              <a:rPr lang="de-DE" sz="1800" dirty="0">
                <a:effectLst/>
                <a:latin typeface="Arial" panose="020B0604020202020204" pitchFamily="34" charset="0"/>
                <a:ea typeface="Calibri" panose="020F0502020204030204" pitchFamily="34" charset="0"/>
                <a:cs typeface="Times New Roman" panose="02020603050405020304" pitchFamily="18" charset="0"/>
              </a:rPr>
              <a:t>.</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spcAft>
                <a:spcPts val="800"/>
              </a:spcAft>
              <a:buNone/>
              <a:tabLst>
                <a:tab pos="457200" algn="l"/>
              </a:tabLst>
            </a:pPr>
            <a:r>
              <a:rPr lang="de-DE" sz="1800" dirty="0" err="1">
                <a:effectLst/>
                <a:latin typeface="Arial" panose="020B0604020202020204" pitchFamily="34" charset="0"/>
                <a:ea typeface="Calibri" panose="020F0502020204030204" pitchFamily="34" charset="0"/>
                <a:cs typeface="Times New Roman" panose="02020603050405020304" pitchFamily="18" charset="0"/>
              </a:rPr>
              <a:t>Bu</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durum</a:t>
            </a:r>
            <a:r>
              <a:rPr lang="de-DE" sz="1800" dirty="0">
                <a:effectLst/>
                <a:latin typeface="Arial" panose="020B0604020202020204" pitchFamily="34" charset="0"/>
                <a:ea typeface="Calibri" panose="020F0502020204030204" pitchFamily="34" charset="0"/>
                <a:cs typeface="Times New Roman" panose="02020603050405020304" pitchFamily="18" charset="0"/>
              </a:rPr>
              <a:t> da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yeni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anlayışının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doğmasına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neden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olmuştur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Literatürde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bu</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anlayışı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yansıtan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elektronik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sanal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dijital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duvarsız</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yeni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nesil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geleceğin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kütüphanesi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çok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dilli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polyglot</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library</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portal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masaüstu</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desktop</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library</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çevrimiçi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(online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library</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karma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(hybrid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library</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gibi</a:t>
            </a:r>
            <a:r>
              <a:rPr lang="de-DE" sz="1800" dirty="0">
                <a:effectLst/>
                <a:latin typeface="Arial" panose="020B0604020202020204" pitchFamily="34" charset="0"/>
                <a:ea typeface="Calibri" panose="020F0502020204030204" pitchFamily="34" charset="0"/>
                <a:cs typeface="Times New Roman" panose="02020603050405020304" pitchFamily="18" charset="0"/>
              </a:rPr>
              <a:t> eş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anlamlı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veya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birbirine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benzer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terimler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kullanılmaktadır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Afzali</a:t>
            </a:r>
            <a:r>
              <a:rPr lang="de-DE" sz="1800" dirty="0">
                <a:effectLst/>
                <a:latin typeface="Arial" panose="020B0604020202020204" pitchFamily="34" charset="0"/>
                <a:ea typeface="Calibri" panose="020F0502020204030204" pitchFamily="34" charset="0"/>
                <a:cs typeface="Times New Roman" panose="02020603050405020304" pitchFamily="18" charset="0"/>
              </a:rPr>
              <a:t>, 2008). </a:t>
            </a:r>
            <a:endParaRPr lang="tr-TR" sz="1800" dirty="0">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tabLst>
                <a:tab pos="457200" algn="l"/>
              </a:tabLst>
            </a:pPr>
            <a:r>
              <a:rPr lang="de-DE" sz="1800" dirty="0" err="1">
                <a:effectLst/>
                <a:latin typeface="Arial" panose="020B0604020202020204" pitchFamily="34" charset="0"/>
                <a:ea typeface="Calibri" panose="020F0502020204030204" pitchFamily="34" charset="0"/>
                <a:cs typeface="Times New Roman" panose="02020603050405020304" pitchFamily="18" charset="0"/>
              </a:rPr>
              <a:t>Bilgiye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ulaşmak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amacıyla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geçmişte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kütüphaneyi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kullanmaktan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başka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seçeneği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olmayan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sadece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tür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geleneksel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kullanıcısı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varken</a:t>
            </a:r>
            <a:r>
              <a:rPr lang="tr-TR" sz="1800" dirty="0">
                <a:effectLst/>
                <a:latin typeface="Arial" panose="020B0604020202020204" pitchFamily="34" charset="0"/>
                <a:ea typeface="Calibri" panose="020F0502020204030204" pitchFamily="34" charset="0"/>
                <a:cs typeface="Times New Roman" panose="02020603050405020304" pitchFamily="18" charset="0"/>
              </a:rPr>
              <a:t>,</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günümüzde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kütüphane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kullanıcıları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dijital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kaçak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dijital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göçmen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dijital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yerli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olmak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üzere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çeşitlilik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göstermektedir</a:t>
            </a:r>
            <a:r>
              <a:rPr lang="de-DE" sz="1800" dirty="0">
                <a:effectLst/>
                <a:latin typeface="Arial" panose="020B0604020202020204" pitchFamily="34" charset="0"/>
                <a:ea typeface="Calibri" panose="020F0502020204030204" pitchFamily="34" charset="0"/>
                <a:cs typeface="Times New Roman" panose="02020603050405020304" pitchFamily="18" charset="0"/>
              </a:rPr>
              <a:t> (Jain, 2013; Matthews, 2011). </a:t>
            </a:r>
            <a:endParaRPr lang="tr-TR" sz="1800" dirty="0">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tabLst>
                <a:tab pos="457200" algn="l"/>
              </a:tabLst>
            </a:pPr>
            <a:r>
              <a:rPr lang="tr-TR" sz="1800" dirty="0">
                <a:latin typeface="Arial" panose="020B0604020202020204" pitchFamily="34" charset="0"/>
                <a:ea typeface="Calibri" panose="020F0502020204030204" pitchFamily="34" charset="0"/>
                <a:cs typeface="Times New Roman" panose="02020603050405020304" pitchFamily="18" charset="0"/>
              </a:rPr>
              <a:t>Hatta yapay zeka bile </a:t>
            </a:r>
            <a:r>
              <a:rPr lang="tr-TR" sz="1800" dirty="0" smtClean="0">
                <a:latin typeface="Arial" panose="020B0604020202020204" pitchFamily="34" charset="0"/>
                <a:ea typeface="Calibri" panose="020F0502020204030204" pitchFamily="34" charset="0"/>
                <a:cs typeface="Times New Roman" panose="02020603050405020304" pitchFamily="18" charset="0"/>
              </a:rPr>
              <a:t>günümüzde kütüphane </a:t>
            </a:r>
            <a:r>
              <a:rPr lang="tr-TR" sz="1800" dirty="0">
                <a:latin typeface="Arial" panose="020B0604020202020204" pitchFamily="34" charset="0"/>
                <a:ea typeface="Calibri" panose="020F0502020204030204" pitchFamily="34" charset="0"/>
                <a:cs typeface="Times New Roman" panose="02020603050405020304" pitchFamily="18" charset="0"/>
              </a:rPr>
              <a:t>kullanıcısı olarak algılanmaktadır.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Arial" panose="020B0604020202020204" pitchFamily="34" charset="0"/>
              <a:buChar char="•"/>
              <a:tabLst>
                <a:tab pos="457200" algn="l"/>
              </a:tabLst>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6358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AA81F44-C31A-4C78-9DF2-C6E226197E63}"/>
              </a:ext>
            </a:extLst>
          </p:cNvPr>
          <p:cNvSpPr>
            <a:spLocks noGrp="1"/>
          </p:cNvSpPr>
          <p:nvPr>
            <p:ph type="title"/>
          </p:nvPr>
        </p:nvSpPr>
        <p:spPr>
          <a:xfrm>
            <a:off x="838200" y="365125"/>
            <a:ext cx="6492498" cy="425289"/>
          </a:xfrm>
        </p:spPr>
        <p:txBody>
          <a:bodyPr>
            <a:normAutofit/>
          </a:bodyPr>
          <a:lstStyle/>
          <a:p>
            <a:r>
              <a:rPr lang="tr-TR" sz="2400" b="1" dirty="0"/>
              <a:t>Kütüphane ve Yapay Zeka</a:t>
            </a:r>
          </a:p>
        </p:txBody>
      </p:sp>
      <p:sp>
        <p:nvSpPr>
          <p:cNvPr id="3" name="İçerik Yer Tutucusu 2">
            <a:extLst>
              <a:ext uri="{FF2B5EF4-FFF2-40B4-BE49-F238E27FC236}">
                <a16:creationId xmlns:a16="http://schemas.microsoft.com/office/drawing/2014/main" xmlns="" id="{1ADA3262-D273-4791-8EF3-3231E05D0F0A}"/>
              </a:ext>
            </a:extLst>
          </p:cNvPr>
          <p:cNvSpPr>
            <a:spLocks noGrp="1"/>
          </p:cNvSpPr>
          <p:nvPr>
            <p:ph idx="1"/>
          </p:nvPr>
        </p:nvSpPr>
        <p:spPr>
          <a:xfrm>
            <a:off x="838200" y="1233074"/>
            <a:ext cx="10515600" cy="4943889"/>
          </a:xfrm>
        </p:spPr>
        <p:txBody>
          <a:bodyPr>
            <a:normAutofit/>
          </a:bodyPr>
          <a:lstStyle/>
          <a:p>
            <a:pPr marL="0" indent="0" algn="just">
              <a:lnSpc>
                <a:spcPct val="107000"/>
              </a:lnSpc>
              <a:spcAft>
                <a:spcPts val="800"/>
              </a:spcAft>
              <a:buNone/>
            </a:pPr>
            <a:r>
              <a:rPr lang="de-DE" sz="1800" dirty="0" err="1">
                <a:effectLst/>
                <a:latin typeface="Arial" panose="020B0604020202020204" pitchFamily="34" charset="0"/>
                <a:ea typeface="Calibri" panose="020F0502020204030204" pitchFamily="34" charset="0"/>
                <a:cs typeface="Times New Roman" panose="02020603050405020304" pitchFamily="18" charset="0"/>
              </a:rPr>
              <a:t>Kütüphaneciler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artık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kütüphanelerinde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bilgi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merkezlerinde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kullanıcı</a:t>
            </a:r>
            <a:r>
              <a:rPr lang="de-DE" sz="1800" dirty="0">
                <a:effectLst/>
                <a:latin typeface="Arial" panose="020B0604020202020204" pitchFamily="34" charset="0"/>
                <a:ea typeface="Calibri" panose="020F0502020204030204" pitchFamily="34" charset="0"/>
                <a:cs typeface="Times New Roman" panose="02020603050405020304" pitchFamily="18" charset="0"/>
              </a:rPr>
              <a:t> d</a:t>
            </a:r>
            <a:r>
              <a:rPr lang="tr-TR" sz="1800" dirty="0" err="1">
                <a:effectLst/>
                <a:latin typeface="Arial" panose="020B0604020202020204" pitchFamily="34" charset="0"/>
                <a:ea typeface="Calibri" panose="020F0502020204030204" pitchFamily="34" charset="0"/>
                <a:cs typeface="Times New Roman" panose="02020603050405020304" pitchFamily="18" charset="0"/>
              </a:rPr>
              <a:t>avranışlarına</a:t>
            </a:r>
            <a:r>
              <a:rPr lang="tr-TR" sz="1800" dirty="0">
                <a:effectLst/>
                <a:latin typeface="Arial" panose="020B0604020202020204" pitchFamily="34" charset="0"/>
                <a:ea typeface="Calibri" panose="020F0502020204030204" pitchFamily="34" charset="0"/>
                <a:cs typeface="Times New Roman" panose="02020603050405020304" pitchFamily="18" charset="0"/>
              </a:rPr>
              <a:t> bağlı olarak </a:t>
            </a:r>
            <a:r>
              <a:rPr lang="de-DE" sz="1800" dirty="0">
                <a:effectLst/>
                <a:latin typeface="Arial" panose="020B0604020202020204" pitchFamily="34" charset="0"/>
                <a:ea typeface="Calibri" panose="020F0502020204030204" pitchFamily="34" charset="0"/>
                <a:cs typeface="Times New Roman" panose="02020603050405020304" pitchFamily="18" charset="0"/>
              </a:rPr>
              <a:t>en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son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teknoloji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çözümleri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arıyorlar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Bu</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çözümlerden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birisi</a:t>
            </a:r>
            <a:r>
              <a:rPr lang="de-DE" sz="1800" dirty="0">
                <a:effectLst/>
                <a:latin typeface="Arial" panose="020B0604020202020204" pitchFamily="34" charset="0"/>
                <a:ea typeface="Calibri" panose="020F0502020204030204" pitchFamily="34" charset="0"/>
                <a:cs typeface="Times New Roman" panose="02020603050405020304" pitchFamily="18" charset="0"/>
              </a:rPr>
              <a:t> d</a:t>
            </a:r>
            <a:r>
              <a:rPr lang="tr-TR" sz="1800" dirty="0">
                <a:effectLst/>
                <a:latin typeface="Arial" panose="020B0604020202020204" pitchFamily="34" charset="0"/>
                <a:ea typeface="Calibri" panose="020F0502020204030204" pitchFamily="34" charset="0"/>
                <a:cs typeface="Times New Roman" panose="02020603050405020304" pitchFamily="18" charset="0"/>
              </a:rPr>
              <a:t>e,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bilgi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teknolojisi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çağında</a:t>
            </a:r>
            <a:r>
              <a:rPr lang="de-DE" sz="1800" dirty="0">
                <a:effectLst/>
                <a:latin typeface="Arial" panose="020B0604020202020204" pitchFamily="34" charset="0"/>
                <a:ea typeface="Calibri" panose="020F0502020204030204" pitchFamily="34" charset="0"/>
                <a:cs typeface="Times New Roman" panose="02020603050405020304" pitchFamily="18" charset="0"/>
              </a:rPr>
              <a:t> en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iyi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hizmetleri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dönüştürebilen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kütüphane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hizmetlerinde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yaygın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olarak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kullanıl</a:t>
            </a:r>
            <a:r>
              <a:rPr lang="tr-TR" sz="1800" dirty="0">
                <a:effectLst/>
                <a:latin typeface="Arial" panose="020B0604020202020204" pitchFamily="34" charset="0"/>
                <a:ea typeface="Calibri" panose="020F0502020204030204" pitchFamily="34" charset="0"/>
                <a:cs typeface="Times New Roman" panose="02020603050405020304" pitchFamily="18" charset="0"/>
              </a:rPr>
              <a:t>maya başlanmış</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tr-TR" sz="1800" dirty="0">
                <a:effectLst/>
                <a:latin typeface="Arial" panose="020B0604020202020204" pitchFamily="34" charset="0"/>
                <a:ea typeface="Calibri" panose="020F0502020204030204" pitchFamily="34" charset="0"/>
                <a:cs typeface="Times New Roman" panose="02020603050405020304" pitchFamily="18" charset="0"/>
              </a:rPr>
              <a:t>AI teknolojisidir.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de-DE" sz="1800" dirty="0">
                <a:effectLst/>
                <a:latin typeface="Arial" panose="020B0604020202020204" pitchFamily="34" charset="0"/>
                <a:ea typeface="Calibri" panose="020F0502020204030204" pitchFamily="34" charset="0"/>
                <a:cs typeface="Times New Roman" panose="02020603050405020304" pitchFamily="18" charset="0"/>
              </a:rPr>
              <a:t>AI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kavramı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yeni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değil</a:t>
            </a:r>
            <a:r>
              <a:rPr lang="de-DE" sz="1800" dirty="0">
                <a:effectLst/>
                <a:latin typeface="Arial" panose="020B0604020202020204" pitchFamily="34" charset="0"/>
                <a:ea typeface="Calibri" panose="020F0502020204030204" pitchFamily="34" charset="0"/>
                <a:cs typeface="Times New Roman" panose="02020603050405020304" pitchFamily="18" charset="0"/>
              </a:rPr>
              <a:t>. McCarthy, 1955'te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Yapay</a:t>
            </a:r>
            <a:r>
              <a:rPr lang="de-DE" sz="1800" dirty="0">
                <a:effectLst/>
                <a:latin typeface="Arial" panose="020B0604020202020204" pitchFamily="34" charset="0"/>
                <a:ea typeface="Calibri" panose="020F0502020204030204" pitchFamily="34" charset="0"/>
                <a:cs typeface="Times New Roman" panose="02020603050405020304" pitchFamily="18" charset="0"/>
              </a:rPr>
              <a:t> Zeka'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terimini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icat</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etti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ona</a:t>
            </a:r>
            <a:r>
              <a:rPr lang="de-DE" sz="1800" dirty="0">
                <a:effectLst/>
                <a:latin typeface="Arial" panose="020B0604020202020204" pitchFamily="34" charset="0"/>
                <a:ea typeface="Calibri" panose="020F0502020204030204" pitchFamily="34" charset="0"/>
                <a:cs typeface="Times New Roman" panose="02020603050405020304" pitchFamily="18" charset="0"/>
              </a:rPr>
              <a:t> göre AI,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akıllarını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insanlar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gibi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kullanabilen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makineler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yapmaktır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Rajaraman</a:t>
            </a:r>
            <a:r>
              <a:rPr lang="de-DE" sz="1800" dirty="0">
                <a:effectLst/>
                <a:latin typeface="Arial" panose="020B0604020202020204" pitchFamily="34" charset="0"/>
                <a:ea typeface="Calibri" panose="020F0502020204030204" pitchFamily="34" charset="0"/>
                <a:cs typeface="Times New Roman" panose="02020603050405020304" pitchFamily="18" charset="0"/>
              </a:rPr>
              <a:t> 2014).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Daha</a:t>
            </a:r>
            <a:r>
              <a:rPr lang="de-DE" sz="1800" dirty="0">
                <a:effectLst/>
                <a:latin typeface="Arial" panose="020B0604020202020204" pitchFamily="34" charset="0"/>
                <a:ea typeface="Calibri" panose="020F0502020204030204" pitchFamily="34" charset="0"/>
                <a:cs typeface="Times New Roman" panose="02020603050405020304" pitchFamily="18" charset="0"/>
              </a:rPr>
              <a:t> da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genişletmek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için</a:t>
            </a:r>
            <a:r>
              <a:rPr lang="de-DE" sz="1800" dirty="0">
                <a:effectLst/>
                <a:latin typeface="Arial" panose="020B0604020202020204" pitchFamily="34" charset="0"/>
                <a:ea typeface="Calibri" panose="020F0502020204030204" pitchFamily="34" charset="0"/>
                <a:cs typeface="Times New Roman" panose="02020603050405020304" pitchFamily="18" charset="0"/>
              </a:rPr>
              <a:t> AI,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insanlar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gibi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sorunları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akıl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yürüten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analiz</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eden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öğrenen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çözen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bilgisayar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işlevleri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yaratır</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a:effectLst/>
                <a:latin typeface="Arial" panose="020B0604020202020204" pitchFamily="34" charset="0"/>
                <a:ea typeface="Calibri" panose="020F0502020204030204" pitchFamily="34" charset="0"/>
                <a:cs typeface="Times New Roman" panose="02020603050405020304" pitchFamily="18" charset="0"/>
              </a:rPr>
              <a:t>AI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tek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varlık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değildir</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latin typeface="Arial" panose="020B0604020202020204" pitchFamily="34" charset="0"/>
                <a:ea typeface="Calibri" panose="020F0502020204030204" pitchFamily="34" charset="0"/>
                <a:cs typeface="Times New Roman" panose="02020603050405020304" pitchFamily="18" charset="0"/>
              </a:rPr>
              <a:t>B</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üyük</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veri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doğal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dil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işleme</a:t>
            </a:r>
            <a:r>
              <a:rPr lang="de-DE" sz="1800" dirty="0">
                <a:effectLst/>
                <a:latin typeface="Arial" panose="020B0604020202020204" pitchFamily="34" charset="0"/>
                <a:ea typeface="Calibri" panose="020F0502020204030204" pitchFamily="34" charset="0"/>
                <a:cs typeface="Times New Roman" panose="02020603050405020304" pitchFamily="18" charset="0"/>
              </a:rPr>
              <a:t> (NLP),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makine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öğrenimi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derin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öğrenme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veri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görselleştirme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karar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mantığını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kapsar</a:t>
            </a:r>
            <a:r>
              <a:rPr lang="de-DE" sz="1800" dirty="0">
                <a:effectLst/>
                <a:latin typeface="Arial" panose="020B0604020202020204" pitchFamily="34" charset="0"/>
                <a:ea typeface="Calibri" panose="020F0502020204030204" pitchFamily="34" charset="0"/>
                <a:cs typeface="Times New Roman" panose="02020603050405020304" pitchFamily="18" charset="0"/>
              </a:rPr>
              <a:t> (Smith 2016)</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spcAft>
                <a:spcPts val="800"/>
              </a:spcAft>
              <a:buNone/>
              <a:tabLst>
                <a:tab pos="457200" algn="l"/>
              </a:tabLst>
            </a:pPr>
            <a:r>
              <a:rPr lang="de-DE" sz="1800" dirty="0" err="1">
                <a:effectLst/>
                <a:latin typeface="Arial" panose="020B0604020202020204" pitchFamily="34" charset="0"/>
                <a:ea typeface="Calibri" panose="020F0502020204030204" pitchFamily="34" charset="0"/>
                <a:cs typeface="Times New Roman" panose="02020603050405020304" pitchFamily="18" charset="0"/>
              </a:rPr>
              <a:t>Yapay</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zeka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insanların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zeka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gerektirdiğini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iddia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ettiği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şeyleri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makinelerin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yapma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yeteneği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olarak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tanımlandı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kütüphane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işlemleri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için</a:t>
            </a:r>
            <a:r>
              <a:rPr lang="de-DE" sz="1800" dirty="0">
                <a:effectLst/>
                <a:latin typeface="Arial" panose="020B0604020202020204" pitchFamily="34" charset="0"/>
                <a:ea typeface="Calibri" panose="020F0502020204030204" pitchFamily="34" charset="0"/>
                <a:cs typeface="Times New Roman" panose="02020603050405020304" pitchFamily="18" charset="0"/>
              </a:rPr>
              <a:t> modern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teknoloji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olarak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nüfuz</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etti</a:t>
            </a:r>
            <a:r>
              <a:rPr lang="de-DE" sz="1800" dirty="0">
                <a:effectLst/>
                <a:latin typeface="Arial" panose="020B0604020202020204" pitchFamily="34" charset="0"/>
                <a:ea typeface="Calibri" panose="020F0502020204030204" pitchFamily="34" charset="0"/>
                <a:cs typeface="Times New Roman" panose="02020603050405020304" pitchFamily="18" charset="0"/>
              </a:rPr>
              <a:t> ( </a:t>
            </a:r>
            <a:r>
              <a:rPr lang="de-DE" sz="18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Jackson, 1985</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de-DE" sz="1800" dirty="0" err="1">
                <a:effectLst/>
                <a:latin typeface="Arial" panose="020B0604020202020204" pitchFamily="34" charset="0"/>
                <a:ea typeface="Calibri" panose="020F0502020204030204" pitchFamily="34" charset="0"/>
                <a:cs typeface="Times New Roman" panose="02020603050405020304" pitchFamily="18" charset="0"/>
              </a:rPr>
              <a:t>Yapay</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zeka</a:t>
            </a:r>
            <a:r>
              <a:rPr lang="de-DE" sz="1800" dirty="0">
                <a:effectLst/>
                <a:latin typeface="Arial" panose="020B0604020202020204" pitchFamily="34" charset="0"/>
                <a:ea typeface="Calibri" panose="020F0502020204030204" pitchFamily="34" charset="0"/>
                <a:cs typeface="Times New Roman" panose="02020603050405020304" pitchFamily="18" charset="0"/>
              </a:rPr>
              <a:t> (AI),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ölçeklenebilirlik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doğruluk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verimlilik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veriye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dayalı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karar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verme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dahil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ancak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bunlarla</a:t>
            </a:r>
            <a:r>
              <a:rPr lang="tr-TR" sz="1800" dirty="0">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sınırlı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olmamak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üzere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dizi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avantaj</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sun</a:t>
            </a:r>
            <a:r>
              <a:rPr lang="tr-TR" sz="1800" dirty="0">
                <a:effectLst/>
                <a:latin typeface="Arial" panose="020B0604020202020204" pitchFamily="34" charset="0"/>
                <a:ea typeface="Calibri" panose="020F0502020204030204" pitchFamily="34" charset="0"/>
                <a:cs typeface="Times New Roman" panose="02020603050405020304" pitchFamily="18" charset="0"/>
              </a:rPr>
              <a:t>maktadır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40683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6E6424E9-04BB-4CB7-A7C4-48C69476565F}"/>
              </a:ext>
            </a:extLst>
          </p:cNvPr>
          <p:cNvSpPr>
            <a:spLocks noGrp="1"/>
          </p:cNvSpPr>
          <p:nvPr>
            <p:ph idx="1"/>
          </p:nvPr>
        </p:nvSpPr>
        <p:spPr>
          <a:xfrm>
            <a:off x="838200" y="619932"/>
            <a:ext cx="10515600" cy="5557031"/>
          </a:xfrm>
        </p:spPr>
        <p:txBody>
          <a:bodyPr>
            <a:normAutofit/>
          </a:bodyPr>
          <a:lstStyle/>
          <a:p>
            <a:pPr marL="0" indent="0">
              <a:buNone/>
            </a:pPr>
            <a:endParaRPr lang="tr-TR" sz="1900" dirty="0">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r>
              <a:rPr lang="de-DE" sz="1800" dirty="0">
                <a:effectLst/>
                <a:latin typeface="Arial" panose="020B0604020202020204" pitchFamily="34" charset="0"/>
                <a:ea typeface="Times New Roman" panose="02020603050405020304" pitchFamily="18" charset="0"/>
                <a:cs typeface="Arial" panose="020B0604020202020204" pitchFamily="34" charset="0"/>
              </a:rPr>
              <a:t>Bilgi </a:t>
            </a:r>
            <a:r>
              <a:rPr lang="de-DE" sz="1800" dirty="0" err="1">
                <a:effectLst/>
                <a:latin typeface="Arial" panose="020B0604020202020204" pitchFamily="34" charset="0"/>
                <a:ea typeface="Times New Roman" panose="02020603050405020304" pitchFamily="18" charset="0"/>
                <a:cs typeface="Arial" panose="020B0604020202020204" pitchFamily="34" charset="0"/>
              </a:rPr>
              <a:t>patlaması</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çağında</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kütüphane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hizmetlerinde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yapay</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zeka</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kullanıcılara</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güvenilir</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bilgilere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erişim</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sağlayacak</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ve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okuyucular</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ile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kütüphanelerin</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doğal</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entegrasyonu</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için</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yararlı</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bir</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araç</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olarak</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hizmet</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edecektir</a:t>
            </a:r>
            <a:r>
              <a:rPr lang="de-DE" sz="1800" dirty="0">
                <a:effectLst/>
                <a:latin typeface="Arial" panose="020B0604020202020204" pitchFamily="34" charset="0"/>
                <a:ea typeface="Times New Roman" panose="02020603050405020304" pitchFamily="18" charset="0"/>
                <a:cs typeface="Arial" panose="020B0604020202020204" pitchFamily="34" charset="0"/>
              </a:rPr>
              <a:t> ( </a:t>
            </a:r>
            <a:r>
              <a:rPr lang="de-DE" sz="1800" u="sng" dirty="0">
                <a:solidFill>
                  <a:srgbClr val="007377"/>
                </a:solidFill>
                <a:effectLst/>
                <a:latin typeface="Arial" panose="020B0604020202020204" pitchFamily="34" charset="0"/>
                <a:ea typeface="Times New Roman" panose="02020603050405020304" pitchFamily="18" charset="0"/>
                <a:cs typeface="Arial" panose="020B0604020202020204" pitchFamily="34" charset="0"/>
                <a:hlinkClick r:id="rId2"/>
              </a:rPr>
              <a:t>Hussain, 2023</a:t>
            </a:r>
            <a:endParaRPr lang="tr-TR" sz="1800" u="sng" dirty="0">
              <a:solidFill>
                <a:srgbClr val="007377"/>
              </a:solidFill>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tr-TR" sz="1800" u="sng" dirty="0">
              <a:solidFill>
                <a:srgbClr val="007377"/>
              </a:solidFill>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r>
              <a:rPr lang="tr-TR" sz="1800" kern="100" dirty="0">
                <a:latin typeface="Arial" panose="020B0604020202020204" pitchFamily="34" charset="0"/>
                <a:ea typeface="Times New Roman" panose="02020603050405020304" pitchFamily="18" charset="0"/>
                <a:cs typeface="Arial" panose="020B0604020202020204" pitchFamily="34" charset="0"/>
              </a:rPr>
              <a:t>A</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raştırmalar</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birçok</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kütüphanecinin</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iş</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güvenliği</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kullanımları</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ve</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teknolojik</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zorluklar</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gibi</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bir</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dizi</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faktör</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nedeniyle</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yapay</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zekanın</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kütüphane</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hizmetleri</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üzerindeki</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etkisinden</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endişe</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duyduğunu</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ortaya</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koy</a:t>
            </a:r>
            <a:r>
              <a:rPr lang="tr-TR" sz="1800" kern="100" dirty="0">
                <a:effectLst/>
                <a:latin typeface="Arial" panose="020B0604020202020204" pitchFamily="34" charset="0"/>
                <a:ea typeface="Times New Roman" panose="02020603050405020304" pitchFamily="18" charset="0"/>
                <a:cs typeface="Arial" panose="020B0604020202020204" pitchFamily="34" charset="0"/>
              </a:rPr>
              <a:t>muş olup</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yine</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de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çoğu</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yapay</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zekanın</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kütüphaneciler</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için</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yeni</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fırsatlar</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ve</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bakış</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açıları</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sunacağı</a:t>
            </a:r>
            <a:r>
              <a:rPr lang="tr-TR" sz="1800" kern="100" dirty="0">
                <a:effectLst/>
                <a:latin typeface="Arial" panose="020B0604020202020204" pitchFamily="34" charset="0"/>
                <a:ea typeface="Times New Roman" panose="02020603050405020304" pitchFamily="18" charset="0"/>
                <a:cs typeface="Arial" panose="020B0604020202020204" pitchFamily="34" charset="0"/>
              </a:rPr>
              <a:t> beklentisindedir</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 </a:t>
            </a:r>
            <a:r>
              <a:rPr lang="de-DE" sz="1800" u="sng" kern="100" dirty="0">
                <a:solidFill>
                  <a:srgbClr val="007377"/>
                </a:solidFill>
                <a:effectLst/>
                <a:latin typeface="Arial" panose="020B0604020202020204" pitchFamily="34" charset="0"/>
                <a:ea typeface="Times New Roman" panose="02020603050405020304" pitchFamily="18" charset="0"/>
                <a:cs typeface="Arial" panose="020B0604020202020204" pitchFamily="34" charset="0"/>
                <a:hlinkClick r:id="rId3"/>
              </a:rPr>
              <a:t>Wood </a:t>
            </a:r>
            <a:r>
              <a:rPr lang="de-DE" sz="1800" u="sng" kern="100" dirty="0" err="1">
                <a:solidFill>
                  <a:srgbClr val="007377"/>
                </a:solidFill>
                <a:effectLst/>
                <a:latin typeface="Arial" panose="020B0604020202020204" pitchFamily="34" charset="0"/>
                <a:ea typeface="Times New Roman" panose="02020603050405020304" pitchFamily="18" charset="0"/>
                <a:cs typeface="Arial" panose="020B0604020202020204" pitchFamily="34" charset="0"/>
                <a:hlinkClick r:id="rId3"/>
              </a:rPr>
              <a:t>ve</a:t>
            </a:r>
            <a:r>
              <a:rPr lang="de-DE" sz="1800" u="sng" kern="100" dirty="0">
                <a:solidFill>
                  <a:srgbClr val="007377"/>
                </a:solidFill>
                <a:effectLst/>
                <a:latin typeface="Arial" panose="020B0604020202020204" pitchFamily="34" charset="0"/>
                <a:ea typeface="Times New Roman" panose="02020603050405020304" pitchFamily="18" charset="0"/>
                <a:cs typeface="Arial" panose="020B0604020202020204" pitchFamily="34" charset="0"/>
                <a:hlinkClick r:id="rId3"/>
              </a:rPr>
              <a:t> Evans, 2018</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endParaRPr lang="tr-TR" sz="1800" kern="1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tr-TR" sz="1800" dirty="0">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r>
              <a:rPr lang="de-DE" sz="1800" dirty="0">
                <a:effectLst/>
                <a:latin typeface="Arial" panose="020B0604020202020204" pitchFamily="34" charset="0"/>
                <a:ea typeface="Times New Roman" panose="02020603050405020304" pitchFamily="18" charset="0"/>
                <a:cs typeface="Arial" panose="020B0604020202020204" pitchFamily="34" charset="0"/>
              </a:rPr>
              <a:t>AI, </a:t>
            </a:r>
            <a:r>
              <a:rPr lang="de-DE" sz="1800" dirty="0" err="1">
                <a:effectLst/>
                <a:latin typeface="Arial" panose="020B0604020202020204" pitchFamily="34" charset="0"/>
                <a:ea typeface="Times New Roman" panose="02020603050405020304" pitchFamily="18" charset="0"/>
                <a:cs typeface="Arial" panose="020B0604020202020204" pitchFamily="34" charset="0"/>
              </a:rPr>
              <a:t>sınıflandırma</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ve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kataloglama</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gibi</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kütüphanenin</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teknik</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hizmetlerinde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personel</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alımı</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ve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karar</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verme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gibi</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kütüphane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yönetimi</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görevlerinde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referans</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verme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ve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bilgi</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hizmeti</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ve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bilgi</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okuryazarlığı</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gibi</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kütüphane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hizmetlerinde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kolayca</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uygulanabilir</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tümü</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kütüphaneler</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ve</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bilgi</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r>
              <a:rPr lang="de-DE" sz="1800" dirty="0" err="1">
                <a:effectLst/>
                <a:latin typeface="Arial" panose="020B0604020202020204" pitchFamily="34" charset="0"/>
                <a:ea typeface="Times New Roman" panose="02020603050405020304" pitchFamily="18" charset="0"/>
                <a:cs typeface="Arial" panose="020B0604020202020204" pitchFamily="34" charset="0"/>
              </a:rPr>
              <a:t>merkezlerinde</a:t>
            </a:r>
            <a:r>
              <a:rPr lang="de-DE" sz="1800" dirty="0">
                <a:effectLst/>
                <a:latin typeface="Arial" panose="020B0604020202020204" pitchFamily="34" charset="0"/>
                <a:ea typeface="Times New Roman" panose="02020603050405020304" pitchFamily="18" charset="0"/>
                <a:cs typeface="Arial" panose="020B0604020202020204" pitchFamily="34" charset="0"/>
              </a:rPr>
              <a:t> A</a:t>
            </a:r>
            <a:r>
              <a:rPr lang="tr-TR" sz="1800" dirty="0">
                <a:effectLst/>
                <a:latin typeface="Arial" panose="020B0604020202020204" pitchFamily="34" charset="0"/>
                <a:ea typeface="Times New Roman" panose="02020603050405020304" pitchFamily="18" charset="0"/>
                <a:cs typeface="Arial" panose="020B0604020202020204" pitchFamily="34" charset="0"/>
              </a:rPr>
              <a:t>I’dan faydalanılabilir.</a:t>
            </a:r>
            <a:r>
              <a:rPr lang="de-DE" sz="1800" dirty="0">
                <a:effectLst/>
                <a:latin typeface="Arial" panose="020B0604020202020204" pitchFamily="34" charset="0"/>
                <a:ea typeface="Times New Roman" panose="02020603050405020304" pitchFamily="18" charset="0"/>
                <a:cs typeface="Arial" panose="020B0604020202020204" pitchFamily="34" charset="0"/>
              </a:rPr>
              <a:t> ( </a:t>
            </a:r>
            <a:r>
              <a:rPr lang="de-DE" sz="1800" u="sng" dirty="0" err="1">
                <a:solidFill>
                  <a:srgbClr val="007377"/>
                </a:solidFill>
                <a:effectLst/>
                <a:latin typeface="Arial" panose="020B0604020202020204" pitchFamily="34" charset="0"/>
                <a:ea typeface="Times New Roman" panose="02020603050405020304" pitchFamily="18" charset="0"/>
                <a:cs typeface="Arial" panose="020B0604020202020204" pitchFamily="34" charset="0"/>
                <a:hlinkClick r:id="rId4"/>
              </a:rPr>
              <a:t>Harisanty</a:t>
            </a:r>
            <a:r>
              <a:rPr lang="de-DE" sz="1800" u="sng" dirty="0">
                <a:solidFill>
                  <a:srgbClr val="007377"/>
                </a:solidFill>
                <a:effectLst/>
                <a:latin typeface="Arial" panose="020B0604020202020204" pitchFamily="34" charset="0"/>
                <a:ea typeface="Times New Roman" panose="02020603050405020304" pitchFamily="18" charset="0"/>
                <a:cs typeface="Arial" panose="020B0604020202020204" pitchFamily="34" charset="0"/>
                <a:hlinkClick r:id="rId4"/>
              </a:rPr>
              <a:t> </a:t>
            </a:r>
            <a:r>
              <a:rPr lang="de-DE" sz="1800" i="1" u="none" strike="noStrike" dirty="0" err="1">
                <a:solidFill>
                  <a:srgbClr val="007377"/>
                </a:solidFill>
                <a:effectLst/>
                <a:latin typeface="Arial" panose="020B0604020202020204" pitchFamily="34" charset="0"/>
                <a:ea typeface="Times New Roman" panose="02020603050405020304" pitchFamily="18" charset="0"/>
                <a:cs typeface="Arial" panose="020B0604020202020204" pitchFamily="34" charset="0"/>
                <a:hlinkClick r:id="rId4"/>
              </a:rPr>
              <a:t>ve</a:t>
            </a:r>
            <a:r>
              <a:rPr lang="de-DE" sz="1800" i="1" u="none" strike="noStrike" dirty="0">
                <a:solidFill>
                  <a:srgbClr val="007377"/>
                </a:solidFill>
                <a:effectLst/>
                <a:latin typeface="Arial" panose="020B0604020202020204" pitchFamily="34" charset="0"/>
                <a:ea typeface="Times New Roman" panose="02020603050405020304" pitchFamily="18" charset="0"/>
                <a:cs typeface="Arial" panose="020B0604020202020204" pitchFamily="34" charset="0"/>
                <a:hlinkClick r:id="rId4"/>
              </a:rPr>
              <a:t> </a:t>
            </a:r>
            <a:r>
              <a:rPr lang="de-DE" sz="1800" i="1" u="none" strike="noStrike" dirty="0" err="1">
                <a:solidFill>
                  <a:srgbClr val="007377"/>
                </a:solidFill>
                <a:effectLst/>
                <a:latin typeface="Arial" panose="020B0604020202020204" pitchFamily="34" charset="0"/>
                <a:ea typeface="Times New Roman" panose="02020603050405020304" pitchFamily="18" charset="0"/>
                <a:cs typeface="Arial" panose="020B0604020202020204" pitchFamily="34" charset="0"/>
                <a:hlinkClick r:id="rId4"/>
              </a:rPr>
              <a:t>diğerleri</a:t>
            </a:r>
            <a:r>
              <a:rPr lang="de-DE" sz="1800" u="sng" dirty="0">
                <a:solidFill>
                  <a:srgbClr val="007377"/>
                </a:solidFill>
                <a:effectLst/>
                <a:latin typeface="Arial" panose="020B0604020202020204" pitchFamily="34" charset="0"/>
                <a:ea typeface="Times New Roman" panose="02020603050405020304" pitchFamily="18" charset="0"/>
                <a:cs typeface="Arial" panose="020B0604020202020204" pitchFamily="34" charset="0"/>
                <a:hlinkClick r:id="rId4"/>
              </a:rPr>
              <a:t> , 2023</a:t>
            </a:r>
            <a:r>
              <a:rPr lang="de-DE" sz="1800" dirty="0">
                <a:effectLst/>
                <a:latin typeface="Arial" panose="020B0604020202020204" pitchFamily="34" charset="0"/>
                <a:ea typeface="Times New Roman" panose="02020603050405020304" pitchFamily="18" charset="0"/>
                <a:cs typeface="Arial" panose="020B0604020202020204" pitchFamily="34" charset="0"/>
              </a:rPr>
              <a:t> ).</a:t>
            </a:r>
            <a:endParaRPr lang="tr-TR" sz="1800" dirty="0">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tr-TR" sz="1800" dirty="0">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816654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05BBF698-5D21-49CE-90C5-EF671B909D3D}"/>
              </a:ext>
            </a:extLst>
          </p:cNvPr>
          <p:cNvSpPr>
            <a:spLocks noGrp="1"/>
          </p:cNvSpPr>
          <p:nvPr>
            <p:ph idx="1"/>
          </p:nvPr>
        </p:nvSpPr>
        <p:spPr>
          <a:xfrm>
            <a:off x="838200" y="697424"/>
            <a:ext cx="10515600" cy="5479539"/>
          </a:xfrm>
        </p:spPr>
        <p:txBody>
          <a:bodyPr>
            <a:normAutofit/>
          </a:bodyPr>
          <a:lstStyle/>
          <a:p>
            <a:pPr marL="0" indent="0">
              <a:buNone/>
            </a:pPr>
            <a:r>
              <a:rPr lang="de-DE" sz="1900" dirty="0" err="1">
                <a:effectLst/>
                <a:latin typeface="Arial" panose="020B0604020202020204" pitchFamily="34" charset="0"/>
                <a:ea typeface="Calibri" panose="020F0502020204030204" pitchFamily="34" charset="0"/>
                <a:cs typeface="Arial" panose="020B0604020202020204" pitchFamily="34" charset="0"/>
              </a:rPr>
              <a:t>Kullanıcılara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kişiselleştirilmiş</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hizmetler</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Örüntü</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tanımaya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dayalı</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olarak</a:t>
            </a:r>
            <a:r>
              <a:rPr lang="de-DE" sz="1900" dirty="0">
                <a:effectLst/>
                <a:latin typeface="Arial" panose="020B0604020202020204" pitchFamily="34" charset="0"/>
                <a:ea typeface="Calibri" panose="020F0502020204030204" pitchFamily="34" charset="0"/>
                <a:cs typeface="Arial" panose="020B0604020202020204" pitchFamily="34" charset="0"/>
              </a:rPr>
              <a:t> AI, </a:t>
            </a:r>
            <a:r>
              <a:rPr lang="de-DE" sz="1900" dirty="0" err="1">
                <a:effectLst/>
                <a:latin typeface="Arial" panose="020B0604020202020204" pitchFamily="34" charset="0"/>
                <a:ea typeface="Calibri" panose="020F0502020204030204" pitchFamily="34" charset="0"/>
                <a:cs typeface="Arial" panose="020B0604020202020204" pitchFamily="34" charset="0"/>
              </a:rPr>
              <a:t>kütüphane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kullanıcılarına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çeşitli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özelleştirilmiş</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ve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kişiselleştirilmiş</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hizmetler</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sunabilir</a:t>
            </a:r>
            <a:r>
              <a:rPr lang="de-DE" sz="1900" dirty="0">
                <a:effectLst/>
                <a:latin typeface="Arial" panose="020B0604020202020204" pitchFamily="34" charset="0"/>
                <a:ea typeface="Calibri" panose="020F0502020204030204" pitchFamily="34" charset="0"/>
                <a:cs typeface="Arial" panose="020B0604020202020204" pitchFamily="34" charset="0"/>
              </a:rPr>
              <a:t>. AI, </a:t>
            </a:r>
            <a:r>
              <a:rPr lang="de-DE" sz="1900" dirty="0" err="1">
                <a:effectLst/>
                <a:latin typeface="Arial" panose="020B0604020202020204" pitchFamily="34" charset="0"/>
                <a:ea typeface="Calibri" panose="020F0502020204030204" pitchFamily="34" charset="0"/>
                <a:cs typeface="Arial" panose="020B0604020202020204" pitchFamily="34" charset="0"/>
              </a:rPr>
              <a:t>bir</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kütüphane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kullanıcısının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sorun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dönüş</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kütüphane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ziyareti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arama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geçmişi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ve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ilgi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modelini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inceleyebilir</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Bu</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bilgilere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dayanarak</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kütüphaneler</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uygun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şekilde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çeşitli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kişiselleştirilmiş</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hizmetler</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sunabilir</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Kullanıcıların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tr-TR" sz="1900" dirty="0">
                <a:effectLst/>
                <a:latin typeface="Arial" panose="020B0604020202020204" pitchFamily="34" charset="0"/>
                <a:ea typeface="Calibri" panose="020F0502020204030204" pitchFamily="34" charset="0"/>
                <a:cs typeface="Arial" panose="020B0604020202020204" pitchFamily="34" charset="0"/>
              </a:rPr>
              <a:t>ödünç</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iade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ve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arama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geçmişi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ile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ilgili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toplanan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bilgileri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işleyerek</a:t>
            </a:r>
            <a:r>
              <a:rPr lang="de-DE" sz="1900" dirty="0">
                <a:effectLst/>
                <a:latin typeface="Arial" panose="020B0604020202020204" pitchFamily="34" charset="0"/>
                <a:ea typeface="Calibri" panose="020F0502020204030204" pitchFamily="34" charset="0"/>
                <a:cs typeface="Arial" panose="020B0604020202020204" pitchFamily="34" charset="0"/>
              </a:rPr>
              <a:t>, AI </a:t>
            </a:r>
            <a:r>
              <a:rPr lang="de-DE" sz="1900" dirty="0" err="1">
                <a:effectLst/>
                <a:latin typeface="Arial" panose="020B0604020202020204" pitchFamily="34" charset="0"/>
                <a:ea typeface="Calibri" panose="020F0502020204030204" pitchFamily="34" charset="0"/>
                <a:cs typeface="Arial" panose="020B0604020202020204" pitchFamily="34" charset="0"/>
              </a:rPr>
              <a:t>okuma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materyallerini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önerebilir</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ve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ayrıca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herhangi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bir</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kullanıcının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tercih</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ettiği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koleksiyonun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kütüphaneye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eklenmesi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durumunda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proaktif</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uyarı</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mesajları</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gönderebilir</a:t>
            </a:r>
            <a:r>
              <a:rPr lang="de-DE" sz="1900" dirty="0">
                <a:effectLst/>
                <a:latin typeface="Arial" panose="020B0604020202020204" pitchFamily="34" charset="0"/>
                <a:ea typeface="Calibri" panose="020F0502020204030204" pitchFamily="34" charset="0"/>
                <a:cs typeface="Arial" panose="020B0604020202020204" pitchFamily="34" charset="0"/>
              </a:rPr>
              <a:t>. Metin </a:t>
            </a:r>
            <a:r>
              <a:rPr lang="de-DE" sz="1900" dirty="0" err="1">
                <a:effectLst/>
                <a:latin typeface="Arial" panose="020B0604020202020204" pitchFamily="34" charset="0"/>
                <a:ea typeface="Calibri" panose="020F0502020204030204" pitchFamily="34" charset="0"/>
                <a:cs typeface="Arial" panose="020B0604020202020204" pitchFamily="34" charset="0"/>
              </a:rPr>
              <a:t>ve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veri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madenciliği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kapsamlı</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verileri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daha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kısa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sürede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incelediği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ve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yalnızca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ilgili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bilgileri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kullanıcılara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anında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sunduğu</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için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smtClean="0">
                <a:effectLst/>
                <a:latin typeface="Arial" panose="020B0604020202020204" pitchFamily="34" charset="0"/>
                <a:ea typeface="Calibri" panose="020F0502020204030204" pitchFamily="34" charset="0"/>
                <a:cs typeface="Arial" panose="020B0604020202020204" pitchFamily="34" charset="0"/>
              </a:rPr>
              <a:t>AI‘dan</a:t>
            </a:r>
            <a:r>
              <a:rPr lang="de-DE" sz="1900" dirty="0" smtClean="0">
                <a:effectLst/>
                <a:latin typeface="Arial" panose="020B0604020202020204" pitchFamily="34" charset="0"/>
                <a:ea typeface="Calibri" panose="020F0502020204030204" pitchFamily="34" charset="0"/>
                <a:cs typeface="Arial" panose="020B0604020202020204" pitchFamily="34" charset="0"/>
              </a:rPr>
              <a:t> </a:t>
            </a:r>
            <a:r>
              <a:rPr lang="de-DE" sz="1900" dirty="0" err="1" smtClean="0">
                <a:effectLst/>
                <a:latin typeface="Arial" panose="020B0604020202020204" pitchFamily="34" charset="0"/>
                <a:ea typeface="Calibri" panose="020F0502020204030204" pitchFamily="34" charset="0"/>
                <a:cs typeface="Arial" panose="020B0604020202020204" pitchFamily="34" charset="0"/>
              </a:rPr>
              <a:t>faydalanılabilir</a:t>
            </a:r>
            <a:r>
              <a:rPr lang="de-DE" sz="1900" dirty="0" smtClean="0">
                <a:effectLst/>
                <a:latin typeface="Arial" panose="020B0604020202020204" pitchFamily="34" charset="0"/>
                <a:ea typeface="Calibri" panose="020F0502020204030204" pitchFamily="34" charset="0"/>
                <a:cs typeface="Arial" panose="020B0604020202020204" pitchFamily="34" charset="0"/>
              </a:rPr>
              <a:t>.(Cox</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Pinfield</a:t>
            </a:r>
            <a:r>
              <a:rPr lang="tr-TR" sz="1900" dirty="0">
                <a:effectLst/>
                <a:latin typeface="Arial" panose="020B0604020202020204" pitchFamily="34" charset="0"/>
                <a:ea typeface="Calibri" panose="020F0502020204030204" pitchFamily="34" charset="0"/>
                <a:cs typeface="Arial" panose="020B0604020202020204" pitchFamily="34" charset="0"/>
              </a:rPr>
              <a:t>)</a:t>
            </a:r>
          </a:p>
          <a:p>
            <a:pPr marL="0" indent="0">
              <a:buNone/>
            </a:pPr>
            <a:r>
              <a:rPr lang="de-DE" sz="1900" kern="100" dirty="0">
                <a:effectLst/>
                <a:latin typeface="Arial" panose="020B0604020202020204" pitchFamily="34" charset="0"/>
                <a:ea typeface="Times New Roman" panose="02020603050405020304" pitchFamily="18" charset="0"/>
                <a:cs typeface="Arial" panose="020B0604020202020204" pitchFamily="34" charset="0"/>
              </a:rPr>
              <a:t>Kataloglama</a:t>
            </a:r>
            <a:r>
              <a:rPr lang="tr-TR" sz="1900" kern="100" dirty="0">
                <a:effectLst/>
                <a:latin typeface="Arial" panose="020B0604020202020204" pitchFamily="34" charset="0"/>
                <a:ea typeface="Times New Roman" panose="02020603050405020304" pitchFamily="18" charset="0"/>
                <a:cs typeface="Arial" panose="020B0604020202020204" pitchFamily="34" charset="0"/>
              </a:rPr>
              <a:t>/Sınıflandırma </a:t>
            </a:r>
            <a:r>
              <a:rPr lang="de-DE" sz="1900" kern="100" dirty="0">
                <a:effectLst/>
                <a:latin typeface="Arial" panose="020B0604020202020204" pitchFamily="34" charset="0"/>
                <a:ea typeface="Times New Roman" panose="02020603050405020304" pitchFamily="18" charset="0"/>
                <a:cs typeface="Arial" panose="020B0604020202020204" pitchFamily="34" charset="0"/>
              </a:rPr>
              <a:t> : </a:t>
            </a:r>
            <a:r>
              <a:rPr lang="en-US" sz="1900" kern="100" dirty="0">
                <a:effectLst/>
                <a:latin typeface="Arial" panose="020B0604020202020204" pitchFamily="34" charset="0"/>
                <a:ea typeface="Times New Roman" panose="02020603050405020304" pitchFamily="18" charset="0"/>
                <a:cs typeface="Arial" panose="020B0604020202020204" pitchFamily="34" charset="0"/>
              </a:rPr>
              <a:t>Bu</a:t>
            </a:r>
            <a:r>
              <a:rPr lang="tr-TR" sz="1900" kern="100" dirty="0" err="1">
                <a:latin typeface="Arial" panose="020B0604020202020204" pitchFamily="34" charset="0"/>
                <a:ea typeface="Times New Roman" panose="02020603050405020304" pitchFamily="18" charset="0"/>
                <a:cs typeface="Arial" panose="020B0604020202020204" pitchFamily="34" charset="0"/>
              </a:rPr>
              <a:t>nlar</a:t>
            </a:r>
            <a:r>
              <a:rPr lang="en-US" sz="1900" kern="100" dirty="0">
                <a:effectLst/>
                <a:latin typeface="Arial" panose="020B0604020202020204" pitchFamily="34" charset="0"/>
                <a:ea typeface="Times New Roman" panose="02020603050405020304" pitchFamily="18" charset="0"/>
                <a:cs typeface="Arial" panose="020B0604020202020204" pitchFamily="34" charset="0"/>
              </a:rPr>
              <a:t> </a:t>
            </a:r>
            <a:r>
              <a:rPr lang="en-US" sz="1900" kern="100" dirty="0" err="1">
                <a:effectLst/>
                <a:latin typeface="Arial" panose="020B0604020202020204" pitchFamily="34" charset="0"/>
                <a:ea typeface="Times New Roman" panose="02020603050405020304" pitchFamily="18" charset="0"/>
                <a:cs typeface="Arial" panose="020B0604020202020204" pitchFamily="34" charset="0"/>
              </a:rPr>
              <a:t>bilgi</a:t>
            </a:r>
            <a:r>
              <a:rPr lang="en-US" sz="1900" kern="100" dirty="0">
                <a:effectLst/>
                <a:latin typeface="Arial" panose="020B0604020202020204" pitchFamily="34" charset="0"/>
                <a:ea typeface="Times New Roman" panose="02020603050405020304" pitchFamily="18" charset="0"/>
                <a:cs typeface="Arial" panose="020B0604020202020204" pitchFamily="34" charset="0"/>
              </a:rPr>
              <a:t> </a:t>
            </a:r>
            <a:r>
              <a:rPr lang="en-US" sz="1900" kern="100" dirty="0" err="1">
                <a:effectLst/>
                <a:latin typeface="Arial" panose="020B0604020202020204" pitchFamily="34" charset="0"/>
                <a:ea typeface="Times New Roman" panose="02020603050405020304" pitchFamily="18" charset="0"/>
                <a:cs typeface="Arial" panose="020B0604020202020204" pitchFamily="34" charset="0"/>
              </a:rPr>
              <a:t>organizasyonunun</a:t>
            </a:r>
            <a:r>
              <a:rPr lang="en-US" sz="1900" kern="100" dirty="0">
                <a:effectLst/>
                <a:latin typeface="Arial" panose="020B0604020202020204" pitchFamily="34" charset="0"/>
                <a:ea typeface="Times New Roman" panose="02020603050405020304" pitchFamily="18" charset="0"/>
                <a:cs typeface="Arial" panose="020B0604020202020204" pitchFamily="34" charset="0"/>
              </a:rPr>
              <a:t> </a:t>
            </a:r>
            <a:r>
              <a:rPr lang="en-US" sz="1900" kern="100" dirty="0" err="1">
                <a:effectLst/>
                <a:latin typeface="Arial" panose="020B0604020202020204" pitchFamily="34" charset="0"/>
                <a:ea typeface="Times New Roman" panose="02020603050405020304" pitchFamily="18" charset="0"/>
                <a:cs typeface="Arial" panose="020B0604020202020204" pitchFamily="34" charset="0"/>
              </a:rPr>
              <a:t>temel</a:t>
            </a:r>
            <a:r>
              <a:rPr lang="en-US" sz="1900" kern="100" dirty="0">
                <a:effectLst/>
                <a:latin typeface="Arial" panose="020B0604020202020204" pitchFamily="34" charset="0"/>
                <a:ea typeface="Times New Roman" panose="02020603050405020304" pitchFamily="18" charset="0"/>
                <a:cs typeface="Arial" panose="020B0604020202020204" pitchFamily="34" charset="0"/>
              </a:rPr>
              <a:t> </a:t>
            </a:r>
            <a:r>
              <a:rPr lang="en-US" sz="1900" kern="100" dirty="0" err="1">
                <a:effectLst/>
                <a:latin typeface="Arial" panose="020B0604020202020204" pitchFamily="34" charset="0"/>
                <a:ea typeface="Times New Roman" panose="02020603050405020304" pitchFamily="18" charset="0"/>
                <a:cs typeface="Arial" panose="020B0604020202020204" pitchFamily="34" charset="0"/>
              </a:rPr>
              <a:t>işlev</a:t>
            </a:r>
            <a:r>
              <a:rPr lang="tr-TR" sz="1900" kern="100" dirty="0" err="1">
                <a:effectLst/>
                <a:latin typeface="Arial" panose="020B0604020202020204" pitchFamily="34" charset="0"/>
                <a:ea typeface="Times New Roman" panose="02020603050405020304" pitchFamily="18" charset="0"/>
                <a:cs typeface="Arial" panose="020B0604020202020204" pitchFamily="34" charset="0"/>
              </a:rPr>
              <a:t>ler</a:t>
            </a:r>
            <a:r>
              <a:rPr lang="en-US" sz="1900" kern="100" dirty="0" err="1">
                <a:effectLst/>
                <a:latin typeface="Arial" panose="020B0604020202020204" pitchFamily="34" charset="0"/>
                <a:ea typeface="Times New Roman" panose="02020603050405020304" pitchFamily="18" charset="0"/>
                <a:cs typeface="Arial" panose="020B0604020202020204" pitchFamily="34" charset="0"/>
              </a:rPr>
              <a:t>idir</a:t>
            </a:r>
            <a:r>
              <a:rPr lang="en-US" sz="1900" kern="100" dirty="0">
                <a:effectLst/>
                <a:latin typeface="Arial" panose="020B0604020202020204" pitchFamily="34" charset="0"/>
                <a:ea typeface="Times New Roman" panose="02020603050405020304" pitchFamily="18" charset="0"/>
                <a:cs typeface="Arial" panose="020B0604020202020204" pitchFamily="34" charset="0"/>
              </a:rPr>
              <a:t>. Coal SORT, EP-X </a:t>
            </a:r>
            <a:r>
              <a:rPr lang="en-US" sz="1900" kern="100" dirty="0" err="1">
                <a:effectLst/>
                <a:latin typeface="Arial" panose="020B0604020202020204" pitchFamily="34" charset="0"/>
                <a:ea typeface="Times New Roman" panose="02020603050405020304" pitchFamily="18" charset="0"/>
                <a:cs typeface="Arial" panose="020B0604020202020204" pitchFamily="34" charset="0"/>
              </a:rPr>
              <a:t>ve</a:t>
            </a:r>
            <a:r>
              <a:rPr lang="en-US" sz="1900" kern="100" dirty="0">
                <a:effectLst/>
                <a:latin typeface="Arial" panose="020B0604020202020204" pitchFamily="34" charset="0"/>
                <a:ea typeface="Times New Roman" panose="02020603050405020304" pitchFamily="18" charset="0"/>
                <a:cs typeface="Arial" panose="020B0604020202020204" pitchFamily="34" charset="0"/>
              </a:rPr>
              <a:t> BIOSIS, </a:t>
            </a:r>
            <a:r>
              <a:rPr lang="en-US" sz="1900" kern="100" dirty="0" err="1">
                <a:effectLst/>
                <a:latin typeface="Arial" panose="020B0604020202020204" pitchFamily="34" charset="0"/>
                <a:ea typeface="Times New Roman" panose="02020603050405020304" pitchFamily="18" charset="0"/>
                <a:cs typeface="Arial" panose="020B0604020202020204" pitchFamily="34" charset="0"/>
              </a:rPr>
              <a:t>kütüphaneler</a:t>
            </a:r>
            <a:r>
              <a:rPr lang="tr-TR" sz="1900" kern="100" dirty="0">
                <a:effectLst/>
                <a:latin typeface="Arial" panose="020B0604020202020204" pitchFamily="34" charset="0"/>
                <a:ea typeface="Times New Roman" panose="02020603050405020304" pitchFamily="18" charset="0"/>
                <a:cs typeface="Arial" panose="020B0604020202020204" pitchFamily="34" charset="0"/>
              </a:rPr>
              <a:t>de</a:t>
            </a:r>
            <a:r>
              <a:rPr lang="en-US" sz="1900" kern="100" dirty="0">
                <a:effectLst/>
                <a:latin typeface="Arial" panose="020B0604020202020204" pitchFamily="34" charset="0"/>
                <a:ea typeface="Times New Roman" panose="02020603050405020304" pitchFamily="18" charset="0"/>
                <a:cs typeface="Arial" panose="020B0604020202020204" pitchFamily="34" charset="0"/>
              </a:rPr>
              <a:t> </a:t>
            </a:r>
            <a:r>
              <a:rPr lang="en-US" sz="1900" kern="100" dirty="0" err="1">
                <a:effectLst/>
                <a:latin typeface="Arial" panose="020B0604020202020204" pitchFamily="34" charset="0"/>
                <a:ea typeface="Times New Roman" panose="02020603050405020304" pitchFamily="18" charset="0"/>
                <a:cs typeface="Arial" panose="020B0604020202020204" pitchFamily="34" charset="0"/>
              </a:rPr>
              <a:t>kullanılan</a:t>
            </a:r>
            <a:r>
              <a:rPr lang="tr-TR" sz="1900" kern="100" dirty="0">
                <a:effectLst/>
                <a:latin typeface="Arial" panose="020B0604020202020204" pitchFamily="34" charset="0"/>
                <a:ea typeface="Times New Roman" panose="02020603050405020304" pitchFamily="18" charset="0"/>
                <a:cs typeface="Arial" panose="020B0604020202020204" pitchFamily="34" charset="0"/>
              </a:rPr>
              <a:t> </a:t>
            </a:r>
            <a:r>
              <a:rPr lang="en-US" sz="1900" kern="100" dirty="0">
                <a:effectLst/>
                <a:latin typeface="Arial" panose="020B0604020202020204" pitchFamily="34" charset="0"/>
                <a:ea typeface="Times New Roman" panose="02020603050405020304" pitchFamily="18" charset="0"/>
                <a:cs typeface="Arial" panose="020B0604020202020204" pitchFamily="34" charset="0"/>
              </a:rPr>
              <a:t> </a:t>
            </a:r>
            <a:r>
              <a:rPr lang="en-US" sz="1900" kern="100" dirty="0" err="1">
                <a:effectLst/>
                <a:latin typeface="Arial" panose="020B0604020202020204" pitchFamily="34" charset="0"/>
                <a:ea typeface="Times New Roman" panose="02020603050405020304" pitchFamily="18" charset="0"/>
                <a:cs typeface="Arial" panose="020B0604020202020204" pitchFamily="34" charset="0"/>
              </a:rPr>
              <a:t>uzman</a:t>
            </a:r>
            <a:r>
              <a:rPr lang="tr-TR" sz="1900" kern="100" dirty="0">
                <a:effectLst/>
                <a:latin typeface="Arial" panose="020B0604020202020204" pitchFamily="34" charset="0"/>
                <a:ea typeface="Times New Roman" panose="02020603050405020304" pitchFamily="18" charset="0"/>
                <a:cs typeface="Arial" panose="020B0604020202020204" pitchFamily="34" charset="0"/>
              </a:rPr>
              <a:t> </a:t>
            </a:r>
            <a:r>
              <a:rPr lang="en-US" sz="1900" kern="100" dirty="0">
                <a:effectLst/>
                <a:latin typeface="Arial" panose="020B0604020202020204" pitchFamily="34" charset="0"/>
                <a:ea typeface="Times New Roman" panose="02020603050405020304" pitchFamily="18" charset="0"/>
                <a:cs typeface="Arial" panose="020B0604020202020204" pitchFamily="34" charset="0"/>
              </a:rPr>
              <a:t> </a:t>
            </a:r>
            <a:r>
              <a:rPr lang="en-US" sz="1900" kern="100" dirty="0" err="1">
                <a:effectLst/>
                <a:latin typeface="Arial" panose="020B0604020202020204" pitchFamily="34" charset="0"/>
                <a:ea typeface="Times New Roman" panose="02020603050405020304" pitchFamily="18" charset="0"/>
                <a:cs typeface="Arial" panose="020B0604020202020204" pitchFamily="34" charset="0"/>
              </a:rPr>
              <a:t>sistemlere</a:t>
            </a:r>
            <a:r>
              <a:rPr lang="en-US" sz="1900" kern="100" dirty="0">
                <a:effectLst/>
                <a:latin typeface="Arial" panose="020B0604020202020204" pitchFamily="34" charset="0"/>
                <a:ea typeface="Times New Roman" panose="02020603050405020304" pitchFamily="18" charset="0"/>
                <a:cs typeface="Arial" panose="020B0604020202020204" pitchFamily="34" charset="0"/>
              </a:rPr>
              <a:t> </a:t>
            </a:r>
            <a:r>
              <a:rPr lang="en-US" sz="1900" kern="100" dirty="0" err="1">
                <a:effectLst/>
                <a:latin typeface="Arial" panose="020B0604020202020204" pitchFamily="34" charset="0"/>
                <a:ea typeface="Times New Roman" panose="02020603050405020304" pitchFamily="18" charset="0"/>
                <a:cs typeface="Arial" panose="020B0604020202020204" pitchFamily="34" charset="0"/>
              </a:rPr>
              <a:t>örnektir</a:t>
            </a:r>
            <a:r>
              <a:rPr lang="en-US" sz="1900" kern="100" dirty="0">
                <a:effectLst/>
                <a:latin typeface="Arial" panose="020B0604020202020204" pitchFamily="34" charset="0"/>
                <a:ea typeface="Times New Roman" panose="02020603050405020304" pitchFamily="18" charset="0"/>
                <a:cs typeface="Arial" panose="020B0604020202020204" pitchFamily="34" charset="0"/>
              </a:rPr>
              <a:t>.</a:t>
            </a:r>
            <a:endParaRPr lang="tr-TR" sz="1900" kern="1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de-DE" sz="1900" dirty="0" err="1">
                <a:effectLst/>
                <a:latin typeface="Arial" panose="020B0604020202020204" pitchFamily="34" charset="0"/>
                <a:ea typeface="Calibri" panose="020F0502020204030204" pitchFamily="34" charset="0"/>
                <a:cs typeface="Arial" panose="020B0604020202020204" pitchFamily="34" charset="0"/>
              </a:rPr>
              <a:t>Kütüphane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kaynaklarını</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bulma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Sınıflandırma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ve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kataloglamaya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rağmen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kullanıcıların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kütüphanede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fiziksel</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materyallerin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bulunmasında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sorunlarla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karşılaştıkları</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tr-TR" sz="1900" dirty="0">
                <a:effectLst/>
                <a:latin typeface="Arial" panose="020B0604020202020204" pitchFamily="34" charset="0"/>
                <a:ea typeface="Calibri" panose="020F0502020204030204" pitchFamily="34" charset="0"/>
                <a:cs typeface="Arial" panose="020B0604020202020204" pitchFamily="34" charset="0"/>
              </a:rPr>
              <a:t>görülmüştür.</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Bu</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doğrultuda</a:t>
            </a:r>
            <a:r>
              <a:rPr lang="de-DE" sz="1900" dirty="0">
                <a:effectLst/>
                <a:latin typeface="Arial" panose="020B0604020202020204" pitchFamily="34" charset="0"/>
                <a:ea typeface="Calibri" panose="020F0502020204030204" pitchFamily="34" charset="0"/>
                <a:cs typeface="Arial" panose="020B0604020202020204" pitchFamily="34" charset="0"/>
              </a:rPr>
              <a:t>, AI, </a:t>
            </a:r>
            <a:r>
              <a:rPr lang="de-DE" sz="1900" dirty="0" err="1">
                <a:effectLst/>
                <a:latin typeface="Arial" panose="020B0604020202020204" pitchFamily="34" charset="0"/>
                <a:ea typeface="Calibri" panose="020F0502020204030204" pitchFamily="34" charset="0"/>
                <a:cs typeface="Arial" panose="020B0604020202020204" pitchFamily="34" charset="0"/>
              </a:rPr>
              <a:t>kütüphanedeki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fiziksel</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kitapların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yerini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belirlemeye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tr-TR" sz="1900" dirty="0">
                <a:effectLst/>
                <a:latin typeface="Arial" panose="020B0604020202020204" pitchFamily="34" charset="0"/>
                <a:ea typeface="Calibri" panose="020F0502020204030204" pitchFamily="34" charset="0"/>
                <a:cs typeface="Arial" panose="020B0604020202020204" pitchFamily="34" charset="0"/>
              </a:rPr>
              <a:t>ve</a:t>
            </a:r>
            <a:r>
              <a:rPr lang="de-DE" sz="1900" dirty="0">
                <a:effectLst/>
                <a:latin typeface="Arial" panose="020B0604020202020204" pitchFamily="34" charset="0"/>
                <a:ea typeface="Calibri" panose="020F0502020204030204" pitchFamily="34" charset="0"/>
                <a:cs typeface="Arial" panose="020B0604020202020204" pitchFamily="34" charset="0"/>
              </a:rPr>
              <a:t> (Van </a:t>
            </a:r>
            <a:r>
              <a:rPr lang="de-DE" sz="1900" dirty="0" err="1">
                <a:effectLst/>
                <a:latin typeface="Arial" panose="020B0604020202020204" pitchFamily="34" charset="0"/>
                <a:ea typeface="Calibri" panose="020F0502020204030204" pitchFamily="34" charset="0"/>
                <a:cs typeface="Arial" panose="020B0604020202020204" pitchFamily="34" charset="0"/>
              </a:rPr>
              <a:t>Otterlo</a:t>
            </a:r>
            <a:r>
              <a:rPr lang="de-DE" sz="1900" dirty="0">
                <a:effectLst/>
                <a:latin typeface="Arial" panose="020B0604020202020204" pitchFamily="34" charset="0"/>
                <a:ea typeface="Calibri" panose="020F0502020204030204" pitchFamily="34" charset="0"/>
                <a:cs typeface="Arial" panose="020B0604020202020204" pitchFamily="34" charset="0"/>
              </a:rPr>
              <a:t>, 2016). </a:t>
            </a:r>
            <a:r>
              <a:rPr lang="de-DE" sz="1900" dirty="0" err="1">
                <a:latin typeface="Arial" panose="020B0604020202020204" pitchFamily="34" charset="0"/>
                <a:ea typeface="Calibri" panose="020F0502020204030204" pitchFamily="34" charset="0"/>
                <a:cs typeface="Arial" panose="020B0604020202020204" pitchFamily="34" charset="0"/>
              </a:rPr>
              <a:t>r</a:t>
            </a:r>
            <a:r>
              <a:rPr lang="de-DE" sz="1900" dirty="0" err="1" smtClean="0">
                <a:effectLst/>
                <a:latin typeface="Arial" panose="020B0604020202020204" pitchFamily="34" charset="0"/>
                <a:ea typeface="Calibri" panose="020F0502020204030204" pitchFamily="34" charset="0"/>
                <a:cs typeface="Arial" panose="020B0604020202020204" pitchFamily="34" charset="0"/>
              </a:rPr>
              <a:t>obotlar</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kitapların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bir</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raftan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bulunmasına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ve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kullanıcıların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gerçek</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zamanlı</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olarak</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kullanımına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sunulmasına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yardımcı</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olabilir</a:t>
            </a:r>
            <a:r>
              <a:rPr lang="tr-TR" sz="1900" dirty="0">
                <a:effectLst/>
                <a:latin typeface="Arial" panose="020B0604020202020204" pitchFamily="34" charset="0"/>
                <a:ea typeface="Calibri" panose="020F0502020204030204" pitchFamily="34" charset="0"/>
                <a:cs typeface="Arial" panose="020B0604020202020204" pitchFamily="34" charset="0"/>
              </a:rPr>
              <a:t>. Örneğin </a:t>
            </a:r>
            <a:r>
              <a:rPr lang="de-DE" sz="1900" dirty="0" err="1">
                <a:effectLst/>
                <a:latin typeface="Arial" panose="020B0604020202020204" pitchFamily="34" charset="0"/>
                <a:ea typeface="Calibri" panose="020F0502020204030204" pitchFamily="34" charset="0"/>
                <a:cs typeface="Arial" panose="020B0604020202020204" pitchFamily="34" charset="0"/>
              </a:rPr>
              <a:t>Singapur'daki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Ulusal</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Kütüphane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Kurulu</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akıllı</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ajan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tabanlı</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yazılım</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kullanarak</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rafları</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okumak</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ve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kütüphane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personeli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için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eksik</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ve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yerinde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olmayan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kitaplarla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ilgili</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raporlar</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oluşturmak</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için</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araştırmacılarla</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birlikte</a:t>
            </a:r>
            <a:r>
              <a:rPr lang="de-DE" sz="1900" dirty="0">
                <a:effectLst/>
                <a:latin typeface="Arial" panose="020B0604020202020204" pitchFamily="34" charset="0"/>
                <a:ea typeface="Calibri" panose="020F0502020204030204" pitchFamily="34" charset="0"/>
                <a:cs typeface="Arial" panose="020B0604020202020204" pitchFamily="34" charset="0"/>
              </a:rPr>
              <a:t> </a:t>
            </a:r>
            <a:r>
              <a:rPr lang="de-DE" sz="1900" dirty="0" err="1">
                <a:effectLst/>
                <a:latin typeface="Arial" panose="020B0604020202020204" pitchFamily="34" charset="0"/>
                <a:ea typeface="Calibri" panose="020F0502020204030204" pitchFamily="34" charset="0"/>
                <a:cs typeface="Arial" panose="020B0604020202020204" pitchFamily="34" charset="0"/>
              </a:rPr>
              <a:t>çalış</a:t>
            </a:r>
            <a:r>
              <a:rPr lang="tr-TR" sz="1900" dirty="0">
                <a:effectLst/>
                <a:latin typeface="Arial" panose="020B0604020202020204" pitchFamily="34" charset="0"/>
                <a:ea typeface="Calibri" panose="020F0502020204030204" pitchFamily="34" charset="0"/>
                <a:cs typeface="Arial" panose="020B0604020202020204" pitchFamily="34" charset="0"/>
              </a:rPr>
              <a:t>maktadır</a:t>
            </a:r>
            <a:r>
              <a:rPr lang="de-DE" sz="1900" dirty="0">
                <a:effectLst/>
                <a:latin typeface="Arial" panose="020B0604020202020204" pitchFamily="34" charset="0"/>
                <a:ea typeface="Calibri" panose="020F0502020204030204" pitchFamily="34" charset="0"/>
                <a:cs typeface="Arial" panose="020B0604020202020204" pitchFamily="34" charset="0"/>
              </a:rPr>
              <a:t>” (Herron 2017). </a:t>
            </a:r>
            <a:endParaRPr lang="tr-TR" sz="19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tr-TR" sz="19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3516012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27920F6B-83BF-413F-A6FD-26E90FD77686}"/>
              </a:ext>
            </a:extLst>
          </p:cNvPr>
          <p:cNvSpPr>
            <a:spLocks noGrp="1"/>
          </p:cNvSpPr>
          <p:nvPr>
            <p:ph idx="1"/>
          </p:nvPr>
        </p:nvSpPr>
        <p:spPr/>
        <p:txBody>
          <a:bodyPr>
            <a:normAutofit/>
          </a:bodyPr>
          <a:lstStyle/>
          <a:p>
            <a:pPr marL="0" indent="0">
              <a:buNone/>
            </a:pPr>
            <a:r>
              <a:rPr lang="de-DE" sz="1800" dirty="0" err="1">
                <a:effectLst/>
                <a:latin typeface="Arial" panose="020B0604020202020204" pitchFamily="34" charset="0"/>
                <a:ea typeface="Calibri" panose="020F0502020204030204" pitchFamily="34" charset="0"/>
                <a:cs typeface="Arial" panose="020B0604020202020204" pitchFamily="34" charset="0"/>
              </a:rPr>
              <a:t>Arama</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ve</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keşifte</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gelişmiş</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rol</a:t>
            </a:r>
            <a:r>
              <a:rPr lang="de-DE" sz="1800" dirty="0">
                <a:effectLst/>
                <a:latin typeface="Arial" panose="020B0604020202020204" pitchFamily="34" charset="0"/>
                <a:ea typeface="Calibri" panose="020F0502020204030204" pitchFamily="34" charset="0"/>
                <a:cs typeface="Arial" panose="020B0604020202020204" pitchFamily="34" charset="0"/>
              </a:rPr>
              <a:t>: AI, </a:t>
            </a:r>
            <a:r>
              <a:rPr lang="de-DE" sz="1800" dirty="0" err="1">
                <a:effectLst/>
                <a:latin typeface="Arial" panose="020B0604020202020204" pitchFamily="34" charset="0"/>
                <a:ea typeface="Calibri" panose="020F0502020204030204" pitchFamily="34" charset="0"/>
                <a:cs typeface="Arial" panose="020B0604020202020204" pitchFamily="34" charset="0"/>
              </a:rPr>
              <a:t>arama</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ve</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kaynak</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keşfini</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etkileyecektir</a:t>
            </a:r>
            <a:r>
              <a:rPr lang="de-DE" sz="1800" dirty="0">
                <a:effectLst/>
                <a:latin typeface="Arial" panose="020B0604020202020204" pitchFamily="34" charset="0"/>
                <a:ea typeface="Calibri" panose="020F0502020204030204" pitchFamily="34" charset="0"/>
                <a:cs typeface="Arial" panose="020B0604020202020204" pitchFamily="34" charset="0"/>
              </a:rPr>
              <a:t> (Cox, </a:t>
            </a:r>
            <a:r>
              <a:rPr lang="de-DE" sz="1800" dirty="0" err="1">
                <a:effectLst/>
                <a:latin typeface="Arial" panose="020B0604020202020204" pitchFamily="34" charset="0"/>
                <a:ea typeface="Calibri" panose="020F0502020204030204" pitchFamily="34" charset="0"/>
                <a:cs typeface="Arial" panose="020B0604020202020204" pitchFamily="34" charset="0"/>
              </a:rPr>
              <a:t>Pinfield</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ve</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Rutter</a:t>
            </a:r>
            <a:r>
              <a:rPr lang="de-DE" sz="1800" dirty="0">
                <a:effectLst/>
                <a:latin typeface="Arial" panose="020B0604020202020204" pitchFamily="34" charset="0"/>
                <a:ea typeface="Calibri" panose="020F0502020204030204" pitchFamily="34" charset="0"/>
                <a:cs typeface="Arial" panose="020B0604020202020204" pitchFamily="34" charset="0"/>
              </a:rPr>
              <a:t> 2018). </a:t>
            </a:r>
            <a:r>
              <a:rPr lang="de-DE" sz="1800" dirty="0" err="1">
                <a:effectLst/>
                <a:latin typeface="Arial" panose="020B0604020202020204" pitchFamily="34" charset="0"/>
                <a:ea typeface="Calibri" panose="020F0502020204030204" pitchFamily="34" charset="0"/>
                <a:cs typeface="Arial" panose="020B0604020202020204" pitchFamily="34" charset="0"/>
              </a:rPr>
              <a:t>Arama</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süresini</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sınırlayarak</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ve</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daha</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iyi</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sonuçlar</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sunarak</a:t>
            </a:r>
            <a:r>
              <a:rPr lang="de-DE" sz="1800" dirty="0">
                <a:effectLst/>
                <a:latin typeface="Arial" panose="020B0604020202020204" pitchFamily="34" charset="0"/>
                <a:ea typeface="Calibri" panose="020F0502020204030204" pitchFamily="34" charset="0"/>
                <a:cs typeface="Arial" panose="020B0604020202020204" pitchFamily="34" charset="0"/>
              </a:rPr>
              <a:t>, AI </a:t>
            </a:r>
            <a:r>
              <a:rPr lang="de-DE" sz="1800" dirty="0" err="1">
                <a:effectLst/>
                <a:latin typeface="Arial" panose="020B0604020202020204" pitchFamily="34" charset="0"/>
                <a:ea typeface="Calibri" panose="020F0502020204030204" pitchFamily="34" charset="0"/>
                <a:cs typeface="Arial" panose="020B0604020202020204" pitchFamily="34" charset="0"/>
              </a:rPr>
              <a:t>tabanlı</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arama</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ve</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keşif</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daha</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kesin</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sonuçlar</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verecektir</a:t>
            </a:r>
            <a:r>
              <a:rPr lang="de-DE" sz="1800" dirty="0">
                <a:effectLst/>
                <a:latin typeface="Arial" panose="020B0604020202020204" pitchFamily="34" charset="0"/>
                <a:ea typeface="Calibri" panose="020F0502020204030204" pitchFamily="34" charset="0"/>
                <a:cs typeface="Arial" panose="020B0604020202020204" pitchFamily="34" charset="0"/>
              </a:rPr>
              <a:t>. </a:t>
            </a:r>
            <a:endParaRPr lang="tr-TR" sz="18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de-DE" sz="1800" dirty="0" err="1">
                <a:effectLst/>
                <a:latin typeface="Arial" panose="020B0604020202020204" pitchFamily="34" charset="0"/>
                <a:ea typeface="Calibri" panose="020F0502020204030204" pitchFamily="34" charset="0"/>
                <a:cs typeface="Arial" panose="020B0604020202020204" pitchFamily="34" charset="0"/>
              </a:rPr>
              <a:t>Kütüphaneler</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canlı</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referans</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görüşmelerinde</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bir</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smtClean="0">
                <a:effectLst/>
                <a:latin typeface="Arial" panose="020B0604020202020204" pitchFamily="34" charset="0"/>
                <a:ea typeface="Calibri" panose="020F0502020204030204" pitchFamily="34" charset="0"/>
                <a:cs typeface="Arial" panose="020B0604020202020204" pitchFamily="34" charset="0"/>
              </a:rPr>
              <a:t>düşüş</a:t>
            </a:r>
            <a:r>
              <a:rPr lang="de-DE" sz="1800" dirty="0" smtClean="0">
                <a:effectLst/>
                <a:latin typeface="Arial" panose="020B0604020202020204" pitchFamily="34" charset="0"/>
                <a:ea typeface="Calibri" panose="020F0502020204030204" pitchFamily="34" charset="0"/>
                <a:cs typeface="Arial" panose="020B0604020202020204" pitchFamily="34" charset="0"/>
              </a:rPr>
              <a:t> </a:t>
            </a:r>
            <a:r>
              <a:rPr lang="de-DE" sz="1800" dirty="0" err="1" smtClean="0">
                <a:latin typeface="Arial" panose="020B0604020202020204" pitchFamily="34" charset="0"/>
                <a:ea typeface="Calibri" panose="020F0502020204030204" pitchFamily="34" charset="0"/>
                <a:cs typeface="Arial" panose="020B0604020202020204" pitchFamily="34" charset="0"/>
              </a:rPr>
              <a:t>yaşadık</a:t>
            </a:r>
            <a:r>
              <a:rPr lang="de-DE" sz="1800" dirty="0" err="1" smtClean="0">
                <a:effectLst/>
                <a:latin typeface="Arial" panose="020B0604020202020204" pitchFamily="34" charset="0"/>
                <a:ea typeface="Calibri" panose="020F0502020204030204" pitchFamily="34" charset="0"/>
                <a:cs typeface="Arial" panose="020B0604020202020204" pitchFamily="34" charset="0"/>
              </a:rPr>
              <a:t>larından</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yakında</a:t>
            </a:r>
            <a:r>
              <a:rPr lang="de-DE" sz="1800" dirty="0">
                <a:effectLst/>
                <a:latin typeface="Arial" panose="020B0604020202020204" pitchFamily="34" charset="0"/>
                <a:ea typeface="Calibri" panose="020F0502020204030204" pitchFamily="34" charset="0"/>
                <a:cs typeface="Arial" panose="020B0604020202020204" pitchFamily="34" charset="0"/>
              </a:rPr>
              <a:t> AI, </a:t>
            </a:r>
            <a:r>
              <a:rPr lang="de-DE" sz="1800" dirty="0" err="1">
                <a:effectLst/>
                <a:latin typeface="Arial" panose="020B0604020202020204" pitchFamily="34" charset="0"/>
                <a:ea typeface="Calibri" panose="020F0502020204030204" pitchFamily="34" charset="0"/>
                <a:cs typeface="Arial" panose="020B0604020202020204" pitchFamily="34" charset="0"/>
              </a:rPr>
              <a:t>kütüphane</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profesyonellerinin</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referans</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sorgularını</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yanıtlamadaki</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rolünün</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yerini</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alabilir.Sohbet</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robotları</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kütüphane</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personelinin</a:t>
            </a:r>
            <a:r>
              <a:rPr lang="de-DE" sz="1800" dirty="0">
                <a:effectLst/>
                <a:latin typeface="Arial" panose="020B0604020202020204" pitchFamily="34" charset="0"/>
                <a:ea typeface="Calibri" panose="020F0502020204030204" pitchFamily="34" charset="0"/>
                <a:cs typeface="Arial" panose="020B0604020202020204" pitchFamily="34" charset="0"/>
              </a:rPr>
              <a:t> her </a:t>
            </a:r>
            <a:r>
              <a:rPr lang="de-DE" sz="1800" dirty="0" err="1">
                <a:effectLst/>
                <a:latin typeface="Arial" panose="020B0604020202020204" pitchFamily="34" charset="0"/>
                <a:ea typeface="Calibri" panose="020F0502020204030204" pitchFamily="34" charset="0"/>
                <a:cs typeface="Arial" panose="020B0604020202020204" pitchFamily="34" charset="0"/>
              </a:rPr>
              <a:t>işlevinin</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yerini</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alamaz</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ancak</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kütüphaneye</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bir</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katma</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a:effectLst/>
                <a:latin typeface="Arial" panose="020B0604020202020204" pitchFamily="34" charset="0"/>
                <a:ea typeface="Calibri" panose="020F0502020204030204" pitchFamily="34" charset="0"/>
                <a:cs typeface="Arial" panose="020B0604020202020204" pitchFamily="34" charset="0"/>
              </a:rPr>
              <a:t>değer</a:t>
            </a:r>
            <a:r>
              <a:rPr lang="de-DE" sz="1800" dirty="0">
                <a:effectLst/>
                <a:latin typeface="Arial" panose="020B0604020202020204" pitchFamily="34" charset="0"/>
                <a:ea typeface="Calibri" panose="020F0502020204030204" pitchFamily="34" charset="0"/>
                <a:cs typeface="Arial" panose="020B0604020202020204" pitchFamily="34" charset="0"/>
              </a:rPr>
              <a:t> </a:t>
            </a:r>
            <a:r>
              <a:rPr lang="de-DE" sz="1800" dirty="0" err="1" smtClean="0">
                <a:latin typeface="Arial" panose="020B0604020202020204" pitchFamily="34" charset="0"/>
                <a:ea typeface="Calibri" panose="020F0502020204030204" pitchFamily="34" charset="0"/>
                <a:cs typeface="Arial" panose="020B0604020202020204" pitchFamily="34" charset="0"/>
              </a:rPr>
              <a:t>sağlaya</a:t>
            </a:r>
            <a:r>
              <a:rPr lang="de-DE" sz="1800" dirty="0" err="1" smtClean="0">
                <a:effectLst/>
                <a:latin typeface="Arial" panose="020B0604020202020204" pitchFamily="34" charset="0"/>
                <a:ea typeface="Calibri" panose="020F0502020204030204" pitchFamily="34" charset="0"/>
                <a:cs typeface="Arial" panose="020B0604020202020204" pitchFamily="34" charset="0"/>
              </a:rPr>
              <a:t>bilir</a:t>
            </a:r>
            <a:endParaRPr lang="tr-TR" sz="18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de-DE" sz="1800" kern="100" dirty="0">
                <a:effectLst/>
                <a:latin typeface="Arial" panose="020B0604020202020204" pitchFamily="34" charset="0"/>
                <a:ea typeface="Times New Roman" panose="02020603050405020304" pitchFamily="18" charset="0"/>
                <a:cs typeface="Arial" panose="020B0604020202020204" pitchFamily="34" charset="0"/>
              </a:rPr>
              <a:t>Güney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Kaliforniya</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Üniversitesi'nin</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smtClean="0">
                <a:effectLst/>
                <a:latin typeface="Arial" panose="020B0604020202020204" pitchFamily="34" charset="0"/>
                <a:ea typeface="Times New Roman" panose="02020603050405020304" pitchFamily="18" charset="0"/>
                <a:cs typeface="Arial" panose="020B0604020202020204" pitchFamily="34" charset="0"/>
              </a:rPr>
              <a:t>ürettiği</a:t>
            </a:r>
            <a:r>
              <a:rPr lang="de-DE" sz="1800" kern="100" dirty="0" smtClean="0">
                <a:effectLst/>
                <a:latin typeface="Arial" panose="020B0604020202020204" pitchFamily="34" charset="0"/>
                <a:ea typeface="Times New Roman" panose="02020603050405020304" pitchFamily="18" charset="0"/>
                <a:cs typeface="Arial" panose="020B0604020202020204" pitchFamily="34" charset="0"/>
              </a:rPr>
              <a:t> AI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benzeri</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cihaz</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Alexa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sık</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sorulan</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sorular</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ve</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tr-TR" sz="1800" kern="100" dirty="0">
                <a:effectLst/>
                <a:latin typeface="Arial" panose="020B0604020202020204" pitchFamily="34" charset="0"/>
                <a:ea typeface="Times New Roman" panose="02020603050405020304" pitchFamily="18" charset="0"/>
                <a:cs typeface="Arial" panose="020B0604020202020204" pitchFamily="34" charset="0"/>
              </a:rPr>
              <a:t>duyuru</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lar</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gibi</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çeşitli</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kullanıcı</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beklentilerini</a:t>
            </a:r>
            <a:r>
              <a:rPr lang="de-DE" sz="1800" kern="100" dirty="0">
                <a:effectLst/>
                <a:latin typeface="Arial" panose="020B0604020202020204" pitchFamily="34" charset="0"/>
                <a:ea typeface="Times New Roman" panose="02020603050405020304" pitchFamily="18" charset="0"/>
                <a:cs typeface="Arial" panose="020B0604020202020204" pitchFamily="34" charset="0"/>
              </a:rPr>
              <a:t> </a:t>
            </a:r>
            <a:r>
              <a:rPr lang="de-DE" sz="1800" kern="100" dirty="0" err="1">
                <a:effectLst/>
                <a:latin typeface="Arial" panose="020B0604020202020204" pitchFamily="34" charset="0"/>
                <a:ea typeface="Times New Roman" panose="02020603050405020304" pitchFamily="18" charset="0"/>
                <a:cs typeface="Arial" panose="020B0604020202020204" pitchFamily="34" charset="0"/>
              </a:rPr>
              <a:t>karşıla</a:t>
            </a:r>
            <a:r>
              <a:rPr lang="tr-TR" sz="1800" kern="100" dirty="0" smtClean="0">
                <a:effectLst/>
                <a:latin typeface="Arial" panose="020B0604020202020204" pitchFamily="34" charset="0"/>
                <a:ea typeface="Times New Roman" panose="02020603050405020304" pitchFamily="18" charset="0"/>
                <a:cs typeface="Arial" panose="020B0604020202020204" pitchFamily="34" charset="0"/>
              </a:rPr>
              <a:t>maktadır</a:t>
            </a:r>
            <a:endParaRPr lang="tr-TR" sz="1800" kern="100" dirty="0">
              <a:latin typeface="Arial" panose="020B0604020202020204" pitchFamily="34" charset="0"/>
              <a:ea typeface="Calibri" panose="020F0502020204030204" pitchFamily="34" charset="0"/>
              <a:cs typeface="Arial" panose="020B0604020202020204" pitchFamily="34" charset="0"/>
            </a:endParaRPr>
          </a:p>
          <a:p>
            <a:pPr marL="0" indent="0">
              <a:buNone/>
            </a:pPr>
            <a:r>
              <a:rPr lang="de-DE" sz="1800" dirty="0">
                <a:latin typeface="Arial" panose="020B0604020202020204" pitchFamily="34" charset="0"/>
                <a:ea typeface="Calibri" panose="020F0502020204030204" pitchFamily="34" charset="0"/>
              </a:rPr>
              <a:t>AI, </a:t>
            </a:r>
            <a:r>
              <a:rPr lang="de-DE" sz="1800" dirty="0" err="1">
                <a:latin typeface="Arial" panose="020B0604020202020204" pitchFamily="34" charset="0"/>
                <a:ea typeface="Calibri" panose="020F0502020204030204" pitchFamily="34" charset="0"/>
              </a:rPr>
              <a:t>bir</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kütüphanenin</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dolaşım</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sistemini</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otomatikleştirmede</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önemli</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bir</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rol</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oynayabilir</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İstenen</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belgelerin</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bulunması</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ve</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teslimatında</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robot</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ve</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drone</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kullanımı</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söz</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konusu</a:t>
            </a:r>
            <a:r>
              <a:rPr lang="de-DE" sz="1800" dirty="0">
                <a:latin typeface="Arial" panose="020B0604020202020204" pitchFamily="34" charset="0"/>
                <a:ea typeface="Calibri" panose="020F0502020204030204" pitchFamily="34" charset="0"/>
              </a:rPr>
              <a:t> </a:t>
            </a:r>
            <a:r>
              <a:rPr lang="de-DE" sz="1800" dirty="0" err="1">
                <a:latin typeface="Arial" panose="020B0604020202020204" pitchFamily="34" charset="0"/>
                <a:ea typeface="Calibri" panose="020F0502020204030204" pitchFamily="34" charset="0"/>
              </a:rPr>
              <a:t>olacaktır</a:t>
            </a:r>
            <a:endParaRPr lang="tr-TR" sz="1800" dirty="0">
              <a:latin typeface="Arial" panose="020B0604020202020204" pitchFamily="34" charset="0"/>
              <a:ea typeface="Calibri" panose="020F0502020204030204" pitchFamily="34" charset="0"/>
            </a:endParaRPr>
          </a:p>
          <a:p>
            <a:pPr marL="0" indent="0">
              <a:buNone/>
            </a:pPr>
            <a:endParaRPr lang="tr-TR" sz="1800" dirty="0">
              <a:effectLst/>
              <a:latin typeface="Arial" panose="020B0604020202020204" pitchFamily="34" charset="0"/>
              <a:ea typeface="Calibri" panose="020F0502020204030204" pitchFamily="34" charset="0"/>
              <a:cs typeface="Arial" panose="020B0604020202020204" pitchFamily="34" charset="0"/>
            </a:endParaRPr>
          </a:p>
          <a:p>
            <a:endParaRPr lang="tr-TR" dirty="0"/>
          </a:p>
        </p:txBody>
      </p:sp>
    </p:spTree>
    <p:extLst>
      <p:ext uri="{BB962C8B-B14F-4D97-AF65-F5344CB8AC3E}">
        <p14:creationId xmlns:p14="http://schemas.microsoft.com/office/powerpoint/2010/main" val="1452051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DFF89836-0194-4EFA-ABBB-9D3505F25AE1}"/>
              </a:ext>
            </a:extLst>
          </p:cNvPr>
          <p:cNvSpPr>
            <a:spLocks noGrp="1"/>
          </p:cNvSpPr>
          <p:nvPr>
            <p:ph idx="1"/>
          </p:nvPr>
        </p:nvSpPr>
        <p:spPr>
          <a:xfrm>
            <a:off x="838200" y="759417"/>
            <a:ext cx="10515600" cy="5417546"/>
          </a:xfrm>
        </p:spPr>
        <p:txBody>
          <a:bodyPr>
            <a:normAutofit/>
          </a:bodyPr>
          <a:lstStyle/>
          <a:p>
            <a:pPr marL="0" indent="0">
              <a:buNone/>
            </a:pP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Kütüphanedeki</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farklı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özelliklere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sahip</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kişilere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yardım</a:t>
            </a:r>
            <a:r>
              <a:rPr lang="de-DE" sz="1800" dirty="0">
                <a:effectLst/>
                <a:latin typeface="Arial" panose="020B0604020202020204" pitchFamily="34" charset="0"/>
                <a:ea typeface="Calibri" panose="020F0502020204030204" pitchFamily="34" charset="0"/>
                <a:cs typeface="Times New Roman" panose="02020603050405020304" pitchFamily="18" charset="0"/>
              </a:rPr>
              <a:t>: AI,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farklı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tr-TR" sz="1800" dirty="0">
                <a:latin typeface="Arial" panose="020B0604020202020204" pitchFamily="34" charset="0"/>
                <a:ea typeface="Calibri" panose="020F0502020204030204" pitchFamily="34" charset="0"/>
                <a:cs typeface="Times New Roman" panose="02020603050405020304" pitchFamily="18" charset="0"/>
              </a:rPr>
              <a:t>özelliklere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sahip</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kişilerin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karşılaştığı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teknolojik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engelleri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azaltabilir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veya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ortadan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kaldırabilir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bilgileri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demokratikleştirebilir</a:t>
            </a:r>
            <a:r>
              <a:rPr lang="de-DE" sz="1800" dirty="0">
                <a:effectLst/>
                <a:latin typeface="Arial" panose="020B0604020202020204" pitchFamily="34" charset="0"/>
                <a:ea typeface="Calibri" panose="020F0502020204030204" pitchFamily="34" charset="0"/>
                <a:cs typeface="Times New Roman" panose="02020603050405020304" pitchFamily="18" charset="0"/>
              </a:rPr>
              <a:t>. Metin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tanıma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yüz</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tanıma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yardımcı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teknolojinin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yanı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sıra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konuşmadan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metne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dönüştürme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bunun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tersi</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a:effectLst/>
                <a:latin typeface="Arial" panose="020B0604020202020204" pitchFamily="34" charset="0"/>
                <a:ea typeface="Calibri" panose="020F0502020204030204" pitchFamily="34" charset="0"/>
                <a:cs typeface="Times New Roman" panose="02020603050405020304" pitchFamily="18" charset="0"/>
              </a:rPr>
              <a:t>de </a:t>
            </a:r>
            <a:r>
              <a:rPr lang="de-DE" sz="1800" dirty="0" err="1" smtClean="0">
                <a:latin typeface="Arial" panose="020B0604020202020204" pitchFamily="34" charset="0"/>
                <a:ea typeface="Calibri" panose="020F0502020204030204" pitchFamily="34" charset="0"/>
                <a:cs typeface="Times New Roman" panose="02020603050405020304" pitchFamily="18" charset="0"/>
              </a:rPr>
              <a:t>mümkün</a:t>
            </a:r>
            <a:r>
              <a:rPr lang="de-DE" sz="1800" dirty="0" smtClean="0">
                <a:latin typeface="Arial" panose="020B0604020202020204" pitchFamily="34" charset="0"/>
                <a:ea typeface="Calibri" panose="020F0502020204030204" pitchFamily="34" charset="0"/>
                <a:cs typeface="Times New Roman" panose="02020603050405020304" pitchFamily="18" charset="0"/>
              </a:rPr>
              <a:t> </a:t>
            </a:r>
            <a:r>
              <a:rPr lang="de-DE" sz="1800" dirty="0" err="1" smtClean="0">
                <a:effectLst/>
                <a:latin typeface="Arial" panose="020B0604020202020204" pitchFamily="34" charset="0"/>
                <a:ea typeface="Calibri" panose="020F0502020204030204" pitchFamily="34" charset="0"/>
                <a:cs typeface="Times New Roman" panose="02020603050405020304" pitchFamily="18" charset="0"/>
              </a:rPr>
              <a:t>olabilir</a:t>
            </a:r>
            <a:r>
              <a:rPr lang="de-DE" sz="1800" dirty="0" smtClean="0">
                <a:effectLst/>
                <a:latin typeface="Arial" panose="020B0604020202020204" pitchFamily="34" charset="0"/>
                <a:ea typeface="Calibri" panose="020F0502020204030204" pitchFamily="34" charset="0"/>
                <a:cs typeface="Times New Roman" panose="02020603050405020304" pitchFamily="18" charset="0"/>
              </a:rPr>
              <a:t> </a:t>
            </a:r>
            <a:r>
              <a:rPr lang="de-DE" sz="1800" dirty="0">
                <a:effectLst/>
                <a:latin typeface="Arial" panose="020B0604020202020204" pitchFamily="34" charset="0"/>
                <a:ea typeface="Calibri" panose="020F0502020204030204" pitchFamily="34" charset="0"/>
                <a:cs typeface="Times New Roman" panose="02020603050405020304" pitchFamily="18" charset="0"/>
              </a:rPr>
              <a:t>(</a:t>
            </a:r>
            <a:r>
              <a:rPr lang="de-DE" sz="1800" dirty="0" err="1">
                <a:effectLst/>
                <a:latin typeface="Arial" panose="020B0604020202020204" pitchFamily="34" charset="0"/>
                <a:ea typeface="Calibri" panose="020F0502020204030204" pitchFamily="34" charset="0"/>
                <a:cs typeface="Times New Roman" panose="02020603050405020304" pitchFamily="18" charset="0"/>
              </a:rPr>
              <a:t>Cahalane</a:t>
            </a:r>
            <a:r>
              <a:rPr lang="de-DE" sz="1800" dirty="0">
                <a:effectLst/>
                <a:latin typeface="Arial" panose="020B0604020202020204" pitchFamily="34" charset="0"/>
                <a:ea typeface="Calibri" panose="020F0502020204030204" pitchFamily="34" charset="0"/>
                <a:cs typeface="Times New Roman" panose="02020603050405020304" pitchFamily="18" charset="0"/>
              </a:rPr>
              <a:t> 2017).</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de-DE" sz="1800" dirty="0" err="1">
                <a:effectLst/>
                <a:latin typeface="Arial" panose="020B0604020202020204" pitchFamily="34" charset="0"/>
                <a:ea typeface="Calibri" panose="020F0502020204030204" pitchFamily="34" charset="0"/>
              </a:rPr>
              <a:t>Kütüphane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ortam</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kontrolü</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Akıllı</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sistem</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ile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sıcaklık</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aydınlatma</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ve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nem</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gibi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atmosferik</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özellikler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kontrol</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edilebilir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Akıllı</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ajanlar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kütüphanenin</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atmosferik</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parametrelerindeki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değişiklikleri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otomatik</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olarak</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algılayabilir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ve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buna</a:t>
            </a:r>
            <a:r>
              <a:rPr lang="de-DE" sz="1800" dirty="0">
                <a:effectLst/>
                <a:latin typeface="Arial" panose="020B0604020202020204" pitchFamily="34" charset="0"/>
                <a:ea typeface="Calibri" panose="020F0502020204030204" pitchFamily="34" charset="0"/>
              </a:rPr>
              <a:t> göre </a:t>
            </a:r>
            <a:r>
              <a:rPr lang="de-DE" sz="1800" dirty="0" err="1">
                <a:effectLst/>
                <a:latin typeface="Arial" panose="020B0604020202020204" pitchFamily="34" charset="0"/>
                <a:ea typeface="Calibri" panose="020F0502020204030204" pitchFamily="34" charset="0"/>
              </a:rPr>
              <a:t>hareket</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edebilir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Yapay</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zeka</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uygulamaları</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ile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kütüphanede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kişiselleştirilmiş</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ambiyans</a:t>
            </a:r>
            <a:r>
              <a:rPr lang="de-DE" sz="1800" dirty="0">
                <a:effectLst/>
                <a:latin typeface="Arial" panose="020B0604020202020204" pitchFamily="34" charset="0"/>
                <a:ea typeface="Calibri" panose="020F0502020204030204" pitchFamily="34" charset="0"/>
              </a:rPr>
              <a:t> da </a:t>
            </a:r>
            <a:r>
              <a:rPr lang="de-DE" sz="1800" dirty="0" err="1">
                <a:effectLst/>
                <a:latin typeface="Arial" panose="020B0604020202020204" pitchFamily="34" charset="0"/>
                <a:ea typeface="Calibri" panose="020F0502020204030204" pitchFamily="34" charset="0"/>
              </a:rPr>
              <a:t>sağlanabilir</a:t>
            </a:r>
            <a:endParaRPr lang="tr-TR" sz="1800" dirty="0">
              <a:effectLst/>
              <a:latin typeface="Arial" panose="020B0604020202020204" pitchFamily="34" charset="0"/>
              <a:ea typeface="Calibri" panose="020F0502020204030204" pitchFamily="34" charset="0"/>
            </a:endParaRPr>
          </a:p>
          <a:p>
            <a:pPr marL="0" lvl="0" indent="0" algn="just">
              <a:lnSpc>
                <a:spcPct val="107000"/>
              </a:lnSpc>
              <a:spcAft>
                <a:spcPts val="800"/>
              </a:spcAft>
              <a:buNone/>
              <a:tabLst>
                <a:tab pos="457200" algn="l"/>
              </a:tabLst>
            </a:pPr>
            <a:r>
              <a:rPr lang="de-DE" sz="1800" dirty="0" err="1">
                <a:effectLst/>
                <a:latin typeface="Arial" panose="020B0604020202020204" pitchFamily="34" charset="0"/>
                <a:ea typeface="Calibri" panose="020F0502020204030204" pitchFamily="34" charset="0"/>
              </a:rPr>
              <a:t>Koleksiyon</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geliştirme</a:t>
            </a:r>
            <a:r>
              <a:rPr lang="de-DE" sz="1800" dirty="0">
                <a:effectLst/>
                <a:latin typeface="Arial" panose="020B0604020202020204" pitchFamily="34" charset="0"/>
                <a:ea typeface="Calibri" panose="020F0502020204030204" pitchFamily="34" charset="0"/>
              </a:rPr>
              <a:t>: AI, </a:t>
            </a:r>
            <a:r>
              <a:rPr lang="de-DE" sz="1800" dirty="0" err="1">
                <a:effectLst/>
                <a:latin typeface="Arial" panose="020B0604020202020204" pitchFamily="34" charset="0"/>
                <a:ea typeface="Calibri" panose="020F0502020204030204" pitchFamily="34" charset="0"/>
              </a:rPr>
              <a:t>bir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kütüphane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için</a:t>
            </a:r>
            <a:r>
              <a:rPr lang="de-DE" sz="1800" dirty="0">
                <a:effectLst/>
                <a:latin typeface="Arial" panose="020B0604020202020204" pitchFamily="34" charset="0"/>
                <a:ea typeface="Calibri" panose="020F0502020204030204" pitchFamily="34" charset="0"/>
              </a:rPr>
              <a:t> </a:t>
            </a:r>
            <a:r>
              <a:rPr lang="tr-TR" sz="1800" dirty="0">
                <a:effectLst/>
                <a:latin typeface="Arial" panose="020B0604020202020204" pitchFamily="34" charset="0"/>
                <a:ea typeface="Calibri" panose="020F0502020204030204" pitchFamily="34" charset="0"/>
              </a:rPr>
              <a:t>kaynak</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edinmede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stratejik</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planlamayı</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kolaylaştırır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Kullanıcıların</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arama</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davranışına</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kaynakların</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kullanılabilirliğine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yayın</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eğilimlerine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reddetme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raporuna</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bütçe</a:t>
            </a:r>
            <a:r>
              <a:rPr lang="tr-TR" sz="1800" dirty="0" smtClean="0">
                <a:effectLst/>
                <a:latin typeface="Arial" panose="020B0604020202020204" pitchFamily="34" charset="0"/>
                <a:ea typeface="Calibri" panose="020F0502020204030204" pitchFamily="34" charset="0"/>
              </a:rPr>
              <a:t>ye</a:t>
            </a:r>
            <a:r>
              <a:rPr lang="de-DE" sz="1800" dirty="0" smtClean="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bağlı</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olarak</a:t>
            </a:r>
            <a:r>
              <a:rPr lang="de-DE" sz="1800" dirty="0">
                <a:effectLst/>
                <a:latin typeface="Arial" panose="020B0604020202020204" pitchFamily="34" charset="0"/>
                <a:ea typeface="Calibri" panose="020F0502020204030204" pitchFamily="34" charset="0"/>
              </a:rPr>
              <a:t>, AI </a:t>
            </a:r>
            <a:r>
              <a:rPr lang="tr-TR" sz="1800" dirty="0">
                <a:latin typeface="Arial" panose="020B0604020202020204" pitchFamily="34" charset="0"/>
                <a:ea typeface="Calibri" panose="020F0502020204030204" pitchFamily="34" charset="0"/>
              </a:rPr>
              <a:t>yayınların</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edinilmesini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önerebilir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Ayrıca</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düzenli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olarak</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kullanılmayan</a:t>
            </a:r>
            <a:r>
              <a:rPr lang="de-DE" sz="1800" dirty="0">
                <a:effectLst/>
                <a:latin typeface="Arial" panose="020B0604020202020204" pitchFamily="34" charset="0"/>
                <a:ea typeface="Calibri" panose="020F0502020204030204" pitchFamily="34" charset="0"/>
              </a:rPr>
              <a:t> </a:t>
            </a:r>
            <a:r>
              <a:rPr lang="tr-TR" sz="1800" dirty="0">
                <a:latin typeface="Arial" panose="020B0604020202020204" pitchFamily="34" charset="0"/>
                <a:ea typeface="Calibri" panose="020F0502020204030204" pitchFamily="34" charset="0"/>
              </a:rPr>
              <a:t>yayınların</a:t>
            </a:r>
            <a:r>
              <a:rPr lang="de-DE" sz="1800" dirty="0">
                <a:effectLst/>
                <a:latin typeface="Arial" panose="020B0604020202020204" pitchFamily="34" charset="0"/>
                <a:ea typeface="Calibri" panose="020F0502020204030204" pitchFamily="34" charset="0"/>
              </a:rPr>
              <a:t> </a:t>
            </a:r>
            <a:r>
              <a:rPr lang="tr-TR" sz="1800" dirty="0">
                <a:effectLst/>
                <a:latin typeface="Arial" panose="020B0604020202020204" pitchFamily="34" charset="0"/>
                <a:ea typeface="Calibri" panose="020F0502020204030204" pitchFamily="34" charset="0"/>
              </a:rPr>
              <a:t>koleksiyondan çıkarılmasını</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önerebilir</a:t>
            </a:r>
            <a:r>
              <a:rPr lang="de-DE" sz="1800" dirty="0">
                <a:effectLst/>
                <a:latin typeface="Arial" panose="020B0604020202020204" pitchFamily="34" charset="0"/>
                <a:ea typeface="Calibri" panose="020F0502020204030204" pitchFamily="34"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Kütüphane</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koleksiyonunun</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gelişimi</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büyük</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ölçüde</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kullanıcılarına</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bağlıdır</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Bu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kaynakların</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temini</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için</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çeşitli</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sistemler</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hayata</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geçirilmiştir</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Kütüphane</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koleksiyonları</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oluşturmak</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smtClean="0">
                <a:effectLst/>
                <a:latin typeface="Arial" panose="020B0604020202020204" pitchFamily="34" charset="0"/>
                <a:ea typeface="Times New Roman" panose="02020603050405020304" pitchFamily="18" charset="0"/>
                <a:cs typeface="Times New Roman" panose="02020603050405020304" pitchFamily="18" charset="0"/>
              </a:rPr>
              <a:t>için</a:t>
            </a:r>
            <a:r>
              <a:rPr lang="en-US" sz="1800" dirty="0" smtClean="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son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teknoloji</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olan</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Monograph Selection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Adviser'ın</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yenilikçi</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kullanımın</a:t>
            </a:r>
            <a:r>
              <a:rPr lang="tr-TR" sz="1800" dirty="0">
                <a:effectLst/>
                <a:latin typeface="Arial" panose="020B0604020202020204" pitchFamily="34" charset="0"/>
                <a:ea typeface="Times New Roman" panose="02020603050405020304" pitchFamily="18" charset="0"/>
                <a:cs typeface="Times New Roman" panose="02020603050405020304" pitchFamily="18" charset="0"/>
              </a:rPr>
              <a:t>dan</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da </a:t>
            </a:r>
            <a:r>
              <a:rPr lang="tr-TR" sz="1800" dirty="0">
                <a:latin typeface="Arial" panose="020B0604020202020204" pitchFamily="34" charset="0"/>
                <a:ea typeface="Times New Roman" panose="02020603050405020304" pitchFamily="18" charset="0"/>
                <a:cs typeface="Times New Roman" panose="02020603050405020304" pitchFamily="18" charset="0"/>
              </a:rPr>
              <a:t>faydalanabilir</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de-DE" sz="1800" dirty="0" err="1">
                <a:effectLst/>
                <a:latin typeface="Arial" panose="020B0604020202020204" pitchFamily="34" charset="0"/>
                <a:ea typeface="Calibri" panose="020F0502020204030204" pitchFamily="34" charset="0"/>
              </a:rPr>
              <a:t>Kütüphanede</a:t>
            </a:r>
            <a:r>
              <a:rPr lang="tr-TR" sz="1800" dirty="0">
                <a:effectLst/>
                <a:latin typeface="Arial" panose="020B0604020202020204" pitchFamily="34" charset="0"/>
                <a:ea typeface="Calibri" panose="020F0502020204030204" pitchFamily="34" charset="0"/>
              </a:rPr>
              <a:t>ye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giriş</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biyometrik</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ve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diğer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kişisel</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bilgileri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içeren</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çip</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tarafından</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doğrulanabilir</a:t>
            </a:r>
            <a:endParaRPr lang="tr-TR" dirty="0"/>
          </a:p>
        </p:txBody>
      </p:sp>
    </p:spTree>
    <p:extLst>
      <p:ext uri="{BB962C8B-B14F-4D97-AF65-F5344CB8AC3E}">
        <p14:creationId xmlns:p14="http://schemas.microsoft.com/office/powerpoint/2010/main" val="3666015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E25D4F0-D938-4E2D-AAD4-1CF1E08B2D79}"/>
              </a:ext>
            </a:extLst>
          </p:cNvPr>
          <p:cNvSpPr>
            <a:spLocks noGrp="1"/>
          </p:cNvSpPr>
          <p:nvPr>
            <p:ph type="title"/>
          </p:nvPr>
        </p:nvSpPr>
        <p:spPr>
          <a:xfrm>
            <a:off x="838200" y="365125"/>
            <a:ext cx="10057108" cy="936733"/>
          </a:xfrm>
        </p:spPr>
        <p:txBody>
          <a:bodyPr>
            <a:normAutofit/>
          </a:bodyPr>
          <a:lstStyle/>
          <a:p>
            <a:r>
              <a:rPr lang="tr-TR" sz="2400" b="1" dirty="0"/>
              <a:t>Yapay Zekanın Avantajları</a:t>
            </a:r>
          </a:p>
        </p:txBody>
      </p:sp>
      <p:sp>
        <p:nvSpPr>
          <p:cNvPr id="3" name="İçerik Yer Tutucusu 2">
            <a:extLst>
              <a:ext uri="{FF2B5EF4-FFF2-40B4-BE49-F238E27FC236}">
                <a16:creationId xmlns:a16="http://schemas.microsoft.com/office/drawing/2014/main" xmlns="" id="{CDFA6208-E082-465E-94C8-C00A9CFF682A}"/>
              </a:ext>
            </a:extLst>
          </p:cNvPr>
          <p:cNvSpPr>
            <a:spLocks noGrp="1"/>
          </p:cNvSpPr>
          <p:nvPr>
            <p:ph idx="1"/>
          </p:nvPr>
        </p:nvSpPr>
        <p:spPr>
          <a:xfrm>
            <a:off x="838200" y="1301858"/>
            <a:ext cx="10515600" cy="4875105"/>
          </a:xfrm>
        </p:spPr>
        <p:txBody>
          <a:bodyPr>
            <a:normAutofit/>
          </a:bodyPr>
          <a:lstStyle/>
          <a:p>
            <a:pPr marL="0" indent="0">
              <a:buNone/>
            </a:pPr>
            <a:r>
              <a:rPr lang="de-DE" sz="1800" dirty="0" err="1">
                <a:effectLst/>
                <a:latin typeface="Arial" panose="020B0604020202020204" pitchFamily="34" charset="0"/>
                <a:ea typeface="Calibri" panose="020F0502020204030204" pitchFamily="34" charset="0"/>
                <a:cs typeface="Times New Roman" panose="02020603050405020304" pitchFamily="18" charset="0"/>
              </a:rPr>
              <a:t>Kütüphane</a:t>
            </a:r>
            <a:r>
              <a:rPr lang="tr-TR" sz="1800" dirty="0" err="1">
                <a:effectLst/>
                <a:latin typeface="Arial" panose="020B0604020202020204" pitchFamily="34" charset="0"/>
                <a:ea typeface="Calibri" panose="020F0502020204030204" pitchFamily="34" charset="0"/>
                <a:cs typeface="Times New Roman" panose="02020603050405020304" pitchFamily="18" charset="0"/>
              </a:rPr>
              <a:t>cilerin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tr-TR" sz="1800" dirty="0">
                <a:effectLst/>
                <a:latin typeface="Arial" panose="020B0604020202020204" pitchFamily="34" charset="0"/>
                <a:ea typeface="Calibri" panose="020F0502020204030204" pitchFamily="34" charset="0"/>
                <a:cs typeface="Times New Roman" panose="02020603050405020304" pitchFamily="18" charset="0"/>
              </a:rPr>
              <a:t>tekrarlayan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çalışmaları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tr-TR" sz="1800" dirty="0">
                <a:effectLst/>
                <a:latin typeface="Arial" panose="020B0604020202020204" pitchFamily="34" charset="0"/>
                <a:ea typeface="Calibri" panose="020F0502020204030204" pitchFamily="34" charset="0"/>
                <a:cs typeface="Times New Roman" panose="02020603050405020304" pitchFamily="18" charset="0"/>
              </a:rPr>
              <a:t>robotlar aracılığı ile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yap</a:t>
            </a:r>
            <a:r>
              <a:rPr lang="tr-TR" sz="1800" dirty="0" err="1">
                <a:effectLst/>
                <a:latin typeface="Arial" panose="020B0604020202020204" pitchFamily="34" charset="0"/>
                <a:ea typeface="Calibri" panose="020F0502020204030204" pitchFamily="34" charset="0"/>
                <a:cs typeface="Times New Roman" panose="02020603050405020304" pitchFamily="18" charset="0"/>
              </a:rPr>
              <a:t>masıyla</a:t>
            </a:r>
            <a:r>
              <a:rPr lang="tr-TR" sz="1800" dirty="0">
                <a:effectLst/>
                <a:latin typeface="Arial" panose="020B0604020202020204" pitchFamily="34" charset="0"/>
                <a:ea typeface="Calibri" panose="020F0502020204030204" pitchFamily="34" charset="0"/>
                <a:cs typeface="Times New Roman" panose="02020603050405020304" pitchFamily="18" charset="0"/>
              </a:rPr>
              <a:t>, farklı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alanlar</a:t>
            </a:r>
            <a:r>
              <a:rPr lang="tr-TR" sz="1800" dirty="0">
                <a:effectLst/>
                <a:latin typeface="Arial" panose="020B0604020202020204" pitchFamily="34" charset="0"/>
                <a:ea typeface="Calibri" panose="020F0502020204030204" pitchFamily="34" charset="0"/>
                <a:cs typeface="Times New Roman" panose="02020603050405020304" pitchFamily="18" charset="0"/>
              </a:rPr>
              <a:t>a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daha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fazla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odakla</a:t>
            </a:r>
            <a:r>
              <a:rPr lang="tr-TR" sz="1800" dirty="0">
                <a:effectLst/>
                <a:latin typeface="Arial" panose="020B0604020202020204" pitchFamily="34" charset="0"/>
                <a:ea typeface="Calibri" panose="020F0502020204030204" pitchFamily="34" charset="0"/>
                <a:cs typeface="Times New Roman" panose="02020603050405020304" pitchFamily="18" charset="0"/>
              </a:rPr>
              <a:t>nacak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verimli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şekilde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hizmet</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etmeleri</a:t>
            </a:r>
            <a:r>
              <a:rPr lang="tr-TR" sz="1800" dirty="0">
                <a:effectLst/>
                <a:latin typeface="Arial" panose="020B0604020202020204" pitchFamily="34" charset="0"/>
                <a:ea typeface="Calibri" panose="020F0502020204030204" pitchFamily="34" charset="0"/>
                <a:cs typeface="Times New Roman" panose="02020603050405020304" pitchFamily="18" charset="0"/>
              </a:rPr>
              <a:t> </a:t>
            </a:r>
            <a:r>
              <a:rPr lang="tr-TR" sz="1800" dirty="0">
                <a:latin typeface="Arial" panose="020B0604020202020204" pitchFamily="34" charset="0"/>
                <a:ea typeface="Calibri" panose="020F0502020204030204" pitchFamily="34" charset="0"/>
                <a:cs typeface="Times New Roman" panose="02020603050405020304" pitchFamily="18" charset="0"/>
              </a:rPr>
              <a:t>sağlanmış olacaktır. (veri madenciliği, bilgi okuryazarlığı </a:t>
            </a:r>
            <a:r>
              <a:rPr lang="tr-TR" sz="1800" dirty="0" err="1">
                <a:latin typeface="Arial" panose="020B0604020202020204" pitchFamily="34" charset="0"/>
                <a:ea typeface="Calibri" panose="020F0502020204030204" pitchFamily="34" charset="0"/>
                <a:cs typeface="Times New Roman" panose="02020603050405020304" pitchFamily="18" charset="0"/>
              </a:rPr>
              <a:t>vs</a:t>
            </a:r>
            <a:r>
              <a:rPr lang="tr-TR" sz="1800" dirty="0">
                <a:latin typeface="Arial" panose="020B0604020202020204" pitchFamily="34" charset="0"/>
                <a:ea typeface="Calibri" panose="020F0502020204030204" pitchFamily="34" charset="0"/>
                <a:cs typeface="Times New Roman" panose="02020603050405020304" pitchFamily="18" charset="0"/>
              </a:rPr>
              <a:t>)</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de-DE" sz="1800" dirty="0" err="1">
                <a:effectLst/>
                <a:latin typeface="Arial" panose="020B0604020202020204" pitchFamily="34" charset="0"/>
                <a:ea typeface="Calibri" panose="020F0502020204030204" pitchFamily="34" charset="0"/>
              </a:rPr>
              <a:t>Çevrimiçi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veritabanlarının</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birçok</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kullanıcı</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tarafından</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keşfedilmesi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hala</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zordur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Kullanıcının</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bir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takım</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arama</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stratejileri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veri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tabanı</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dosya</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yapıları</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iletişim</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protokolleri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ve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terminolojik</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terimleri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bilmesi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gerekebilir</a:t>
            </a:r>
            <a:r>
              <a:rPr lang="de-DE" sz="1800" dirty="0">
                <a:effectLst/>
                <a:latin typeface="Arial" panose="020B0604020202020204" pitchFamily="34" charset="0"/>
                <a:ea typeface="Calibri" panose="020F0502020204030204" pitchFamily="34" charset="0"/>
              </a:rPr>
              <a:t>. AI, </a:t>
            </a:r>
            <a:r>
              <a:rPr lang="de-DE" sz="1800" dirty="0" err="1">
                <a:effectLst/>
                <a:latin typeface="Arial" panose="020B0604020202020204" pitchFamily="34" charset="0"/>
                <a:ea typeface="Calibri" panose="020F0502020204030204" pitchFamily="34" charset="0"/>
              </a:rPr>
              <a:t>tam</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olarak</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bir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çevrimiçi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arama</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sistemi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kadar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etkili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bir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şekilde</a:t>
            </a:r>
            <a:r>
              <a:rPr lang="de-DE" sz="1800" dirty="0">
                <a:effectLst/>
                <a:latin typeface="Arial" panose="020B0604020202020204" pitchFamily="34" charset="0"/>
                <a:ea typeface="Calibri" panose="020F0502020204030204" pitchFamily="34" charset="0"/>
              </a:rPr>
              <a:t> </a:t>
            </a:r>
            <a:r>
              <a:rPr lang="tr-TR" sz="1800" dirty="0">
                <a:latin typeface="Arial" panose="020B0604020202020204" pitchFamily="34" charset="0"/>
                <a:ea typeface="Calibri" panose="020F0502020204030204" pitchFamily="34" charset="0"/>
              </a:rPr>
              <a:t>kullanılmasına olanak sağlayacaktır.</a:t>
            </a:r>
            <a:endParaRPr lang="tr-TR" sz="1800" dirty="0">
              <a:effectLst/>
              <a:latin typeface="Arial" panose="020B0604020202020204" pitchFamily="34" charset="0"/>
              <a:ea typeface="Calibri" panose="020F0502020204030204" pitchFamily="34" charset="0"/>
            </a:endParaRPr>
          </a:p>
          <a:p>
            <a:pPr marL="0" indent="0">
              <a:buNone/>
            </a:pPr>
            <a:r>
              <a:rPr lang="de-DE" sz="1800" dirty="0" err="1">
                <a:effectLst/>
                <a:latin typeface="Arial" panose="020B0604020202020204" pitchFamily="34" charset="0"/>
                <a:ea typeface="Calibri" panose="020F0502020204030204" pitchFamily="34" charset="0"/>
                <a:cs typeface="Times New Roman" panose="02020603050405020304" pitchFamily="18" charset="0"/>
              </a:rPr>
              <a:t>Sanal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asistan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tr-TR" sz="1800" dirty="0">
                <a:effectLst/>
                <a:latin typeface="Arial" panose="020B0604020202020204" pitchFamily="34" charset="0"/>
                <a:ea typeface="Calibri" panose="020F0502020204030204" pitchFamily="34" charset="0"/>
                <a:cs typeface="Times New Roman" panose="02020603050405020304" pitchFamily="18" charset="0"/>
              </a:rPr>
              <a:t>;</a:t>
            </a:r>
            <a:r>
              <a:rPr lang="de-DE" sz="1800" dirty="0" err="1">
                <a:effectLst/>
                <a:latin typeface="Arial" panose="020B0604020202020204" pitchFamily="34" charset="0"/>
                <a:ea typeface="Calibri" panose="020F0502020204030204" pitchFamily="34" charset="0"/>
                <a:cs typeface="Times New Roman" panose="02020603050405020304" pitchFamily="18" charset="0"/>
              </a:rPr>
              <a:t>akıllı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chatbotlar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tr-TR" sz="1800" dirty="0">
                <a:latin typeface="Arial" panose="020B0604020202020204" pitchFamily="34" charset="0"/>
                <a:ea typeface="Calibri" panose="020F0502020204030204" pitchFamily="34" charset="0"/>
                <a:cs typeface="Times New Roman" panose="02020603050405020304" pitchFamily="18" charset="0"/>
              </a:rPr>
              <a:t>d</a:t>
            </a:r>
            <a:r>
              <a:rPr lang="de-DE" sz="1800" dirty="0" err="1">
                <a:effectLst/>
                <a:latin typeface="Arial" panose="020B0604020202020204" pitchFamily="34" charset="0"/>
                <a:ea typeface="Calibri" panose="020F0502020204030204" pitchFamily="34" charset="0"/>
                <a:cs typeface="Times New Roman" panose="02020603050405020304" pitchFamily="18" charset="0"/>
              </a:rPr>
              <a:t>oğal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dil</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işlemeyi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kullanarak</a:t>
            </a:r>
            <a:r>
              <a:rPr lang="de-DE" sz="1800" dirty="0">
                <a:effectLst/>
                <a:latin typeface="Arial" panose="020B0604020202020204" pitchFamily="34" charset="0"/>
                <a:ea typeface="Calibri" panose="020F0502020204030204" pitchFamily="34" charset="0"/>
                <a:cs typeface="Times New Roman" panose="02020603050405020304" pitchFamily="18" charset="0"/>
              </a:rPr>
              <a:t> insan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konuşmasını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yüz</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tanıma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karakter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tanımayı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çözen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makine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gibi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davran</a:t>
            </a:r>
            <a:r>
              <a:rPr lang="tr-TR" sz="1800" dirty="0">
                <a:effectLst/>
                <a:latin typeface="Arial" panose="020B0604020202020204" pitchFamily="34" charset="0"/>
                <a:ea typeface="Calibri" panose="020F0502020204030204" pitchFamily="34" charset="0"/>
                <a:cs typeface="Times New Roman" panose="02020603050405020304" pitchFamily="18" charset="0"/>
              </a:rPr>
              <a:t>arak </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kullanıcıların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karmaşık</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bilgi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sorgusunu</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çözebilir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tr-TR" sz="1800" dirty="0">
                <a:effectLst/>
                <a:latin typeface="Arial" panose="020B0604020202020204" pitchFamily="34" charset="0"/>
                <a:ea typeface="Calibri" panose="020F0502020204030204" pitchFamily="34" charset="0"/>
                <a:cs typeface="Times New Roman" panose="02020603050405020304" pitchFamily="18" charset="0"/>
              </a:rPr>
              <a:t>zaman ve mekan sorunu olmadan </a:t>
            </a:r>
            <a:r>
              <a:rPr lang="de-DE" sz="1800" dirty="0">
                <a:effectLst/>
                <a:latin typeface="Arial" panose="020B0604020202020204" pitchFamily="34" charset="0"/>
                <a:ea typeface="Calibri" panose="020F0502020204030204" pitchFamily="34" charset="0"/>
                <a:cs typeface="Times New Roman" panose="02020603050405020304" pitchFamily="18" charset="0"/>
              </a:rPr>
              <a:t>7/24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hizmet</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verebilir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tr-TR" sz="1800" dirty="0">
                <a:effectLst/>
                <a:latin typeface="Arial" panose="020B0604020202020204" pitchFamily="34" charset="0"/>
                <a:ea typeface="Calibri" panose="020F0502020204030204" pitchFamily="34" charset="0"/>
                <a:cs typeface="Times New Roman" panose="02020603050405020304" pitchFamily="18" charset="0"/>
              </a:rPr>
              <a:t> </a:t>
            </a:r>
            <a:r>
              <a:rPr lang="tr-TR" sz="1800" dirty="0" err="1">
                <a:effectLst/>
                <a:latin typeface="Arial" panose="020B0604020202020204" pitchFamily="34" charset="0"/>
                <a:ea typeface="Calibri" panose="020F0502020204030204" pitchFamily="34" charset="0"/>
                <a:cs typeface="Times New Roman" panose="02020603050405020304" pitchFamily="18" charset="0"/>
              </a:rPr>
              <a:t>Alexa</a:t>
            </a:r>
            <a:r>
              <a:rPr lang="tr-TR" sz="1800" dirty="0">
                <a:effectLst/>
                <a:latin typeface="Arial" panose="020B0604020202020204" pitchFamily="34" charset="0"/>
                <a:ea typeface="Calibri" panose="020F0502020204030204" pitchFamily="34" charset="0"/>
                <a:cs typeface="Times New Roman" panose="02020603050405020304" pitchFamily="18" charset="0"/>
              </a:rPr>
              <a:t> ve </a:t>
            </a:r>
            <a:r>
              <a:rPr lang="tr-TR" sz="1800" dirty="0" err="1">
                <a:effectLst/>
                <a:latin typeface="Arial" panose="020B0604020202020204" pitchFamily="34" charset="0"/>
                <a:ea typeface="Calibri" panose="020F0502020204030204" pitchFamily="34" charset="0"/>
                <a:cs typeface="Times New Roman" panose="02020603050405020304" pitchFamily="18" charset="0"/>
              </a:rPr>
              <a:t>Siri</a:t>
            </a:r>
            <a:r>
              <a:rPr lang="tr-TR" sz="1800" dirty="0">
                <a:effectLst/>
                <a:latin typeface="Arial" panose="020B0604020202020204" pitchFamily="34" charset="0"/>
                <a:ea typeface="Calibri" panose="020F0502020204030204" pitchFamily="34" charset="0"/>
                <a:cs typeface="Times New Roman" panose="02020603050405020304" pitchFamily="18" charset="0"/>
              </a:rPr>
              <a:t> bu uygulama için en iyi örneklerdir.</a:t>
            </a:r>
          </a:p>
          <a:p>
            <a:pPr marL="0" indent="0">
              <a:buNone/>
            </a:pPr>
            <a:r>
              <a:rPr lang="tr-TR" sz="1800" dirty="0">
                <a:effectLst/>
                <a:latin typeface="Arial" charset="0"/>
                <a:ea typeface="Arial" charset="0"/>
                <a:cs typeface="Arial" charset="0"/>
              </a:rPr>
              <a:t>Sohbet robotları, kullanıcılara özel bildirimler ve uyarı mesajları sunma potansiyeline sahiptir, böylece kütüphaneler kullanıcılarına seçici bilgi yayımı (SDI) ve uyarı hizmetleri sunabilir (</a:t>
            </a:r>
            <a:r>
              <a:rPr lang="tr-TR" sz="1800" dirty="0" err="1">
                <a:effectLst/>
                <a:latin typeface="Arial" charset="0"/>
                <a:ea typeface="Arial" charset="0"/>
                <a:cs typeface="Arial" charset="0"/>
              </a:rPr>
              <a:t>Nawaz</a:t>
            </a:r>
            <a:r>
              <a:rPr lang="tr-TR" sz="1800" dirty="0">
                <a:effectLst/>
                <a:latin typeface="Arial" charset="0"/>
                <a:ea typeface="Arial" charset="0"/>
                <a:cs typeface="Arial" charset="0"/>
              </a:rPr>
              <a:t> ve </a:t>
            </a:r>
            <a:r>
              <a:rPr lang="tr-TR" sz="1800" dirty="0" err="1">
                <a:effectLst/>
                <a:latin typeface="Arial" charset="0"/>
                <a:ea typeface="Arial" charset="0"/>
                <a:cs typeface="Arial" charset="0"/>
              </a:rPr>
              <a:t>Gomes</a:t>
            </a:r>
            <a:r>
              <a:rPr lang="tr-TR" sz="1800" dirty="0">
                <a:effectLst/>
                <a:latin typeface="Arial" charset="0"/>
                <a:ea typeface="Arial" charset="0"/>
                <a:cs typeface="Arial" charset="0"/>
              </a:rPr>
              <a:t> 2020; </a:t>
            </a:r>
            <a:r>
              <a:rPr lang="tr-TR" sz="1800" dirty="0" err="1">
                <a:effectLst/>
                <a:latin typeface="Arial" charset="0"/>
                <a:ea typeface="Arial" charset="0"/>
                <a:cs typeface="Arial" charset="0"/>
              </a:rPr>
              <a:t>Herron</a:t>
            </a:r>
            <a:r>
              <a:rPr lang="tr-TR" sz="1800" dirty="0">
                <a:effectLst/>
                <a:latin typeface="Arial" charset="0"/>
                <a:ea typeface="Arial" charset="0"/>
                <a:cs typeface="Arial" charset="0"/>
              </a:rPr>
              <a:t> 2017). </a:t>
            </a:r>
          </a:p>
          <a:p>
            <a:pPr marL="0" indent="0">
              <a:buNone/>
            </a:pPr>
            <a:r>
              <a:rPr lang="tr-TR" sz="1800" dirty="0" smtClean="0">
                <a:latin typeface="Arial" charset="0"/>
                <a:ea typeface="Arial" charset="0"/>
                <a:cs typeface="Arial" charset="0"/>
              </a:rPr>
              <a:t>A</a:t>
            </a:r>
            <a:r>
              <a:rPr lang="tr-TR" sz="1800" dirty="0" smtClean="0">
                <a:effectLst/>
                <a:latin typeface="Arial" charset="0"/>
                <a:ea typeface="Arial" charset="0"/>
                <a:cs typeface="Arial" charset="0"/>
              </a:rPr>
              <a:t>rtan </a:t>
            </a:r>
            <a:r>
              <a:rPr lang="tr-TR" sz="1800" dirty="0">
                <a:effectLst/>
                <a:latin typeface="Arial" charset="0"/>
                <a:ea typeface="Arial" charset="0"/>
                <a:cs typeface="Arial" charset="0"/>
              </a:rPr>
              <a:t>bilgilerle birlikte içerik de büyümektedir. AI ile veri yönetimi, veri iyileştirme, veri kalite kontrolü, veri analizi ve veri altyapısının tasarlanması daha kolay ve kaliteli hale gelecektir.</a:t>
            </a:r>
          </a:p>
          <a:p>
            <a:pPr marL="0" indent="0">
              <a:buNone/>
            </a:pPr>
            <a:endParaRPr lang="tr-TR" sz="1800" dirty="0">
              <a:effectLst/>
              <a:latin typeface="Arial" charset="0"/>
              <a:ea typeface="Arial" charset="0"/>
              <a:cs typeface="Arial" charset="0"/>
            </a:endParaRPr>
          </a:p>
        </p:txBody>
      </p:sp>
    </p:spTree>
    <p:extLst>
      <p:ext uri="{BB962C8B-B14F-4D97-AF65-F5344CB8AC3E}">
        <p14:creationId xmlns:p14="http://schemas.microsoft.com/office/powerpoint/2010/main" val="2761936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1F0E853-7085-4E81-BDD0-C2C673D17ADE}"/>
              </a:ext>
            </a:extLst>
          </p:cNvPr>
          <p:cNvSpPr>
            <a:spLocks noGrp="1"/>
          </p:cNvSpPr>
          <p:nvPr>
            <p:ph type="title"/>
          </p:nvPr>
        </p:nvSpPr>
        <p:spPr>
          <a:xfrm>
            <a:off x="838200" y="365126"/>
            <a:ext cx="6631983" cy="580272"/>
          </a:xfrm>
        </p:spPr>
        <p:txBody>
          <a:bodyPr>
            <a:normAutofit/>
          </a:bodyPr>
          <a:lstStyle/>
          <a:p>
            <a:r>
              <a:rPr lang="tr-TR" sz="2400" b="1" dirty="0"/>
              <a:t>Yapay Zekanın Dezavantajları</a:t>
            </a:r>
          </a:p>
        </p:txBody>
      </p:sp>
      <p:sp>
        <p:nvSpPr>
          <p:cNvPr id="3" name="İçerik Yer Tutucusu 2">
            <a:extLst>
              <a:ext uri="{FF2B5EF4-FFF2-40B4-BE49-F238E27FC236}">
                <a16:creationId xmlns:a16="http://schemas.microsoft.com/office/drawing/2014/main" xmlns="" id="{49297D56-BAB8-483A-BB88-5441853FBBDC}"/>
              </a:ext>
            </a:extLst>
          </p:cNvPr>
          <p:cNvSpPr>
            <a:spLocks noGrp="1"/>
          </p:cNvSpPr>
          <p:nvPr>
            <p:ph idx="1"/>
          </p:nvPr>
        </p:nvSpPr>
        <p:spPr>
          <a:xfrm>
            <a:off x="838200" y="1363851"/>
            <a:ext cx="10515600" cy="4813112"/>
          </a:xfrm>
        </p:spPr>
        <p:txBody>
          <a:bodyPr>
            <a:normAutofit fontScale="92500"/>
          </a:bodyPr>
          <a:lstStyle/>
          <a:p>
            <a:pPr marL="0" indent="0" algn="just">
              <a:lnSpc>
                <a:spcPct val="107000"/>
              </a:lnSpc>
              <a:spcAft>
                <a:spcPts val="800"/>
              </a:spcAft>
              <a:buNone/>
              <a:tabLst>
                <a:tab pos="457200" algn="l"/>
              </a:tabLst>
            </a:pPr>
            <a:r>
              <a:rPr lang="tr-TR" sz="2100" dirty="0">
                <a:effectLst/>
                <a:latin typeface="Arial" panose="020B0604020202020204" pitchFamily="34" charset="0"/>
                <a:ea typeface="Times New Roman" panose="02020603050405020304" pitchFamily="18" charset="0"/>
                <a:cs typeface="Times New Roman" panose="02020603050405020304" pitchFamily="18" charset="0"/>
              </a:rPr>
              <a:t>Maliyet; AI uygulamasının önünde önemli bir engeldir. AI pahalı bir araçtır (</a:t>
            </a:r>
            <a:r>
              <a:rPr lang="tr-TR" sz="2100" dirty="0" err="1">
                <a:effectLst/>
                <a:latin typeface="Arial" panose="020B0604020202020204" pitchFamily="34" charset="0"/>
                <a:ea typeface="Times New Roman" panose="02020603050405020304" pitchFamily="18" charset="0"/>
                <a:cs typeface="Times New Roman" panose="02020603050405020304" pitchFamily="18" charset="0"/>
              </a:rPr>
              <a:t>Cox</a:t>
            </a:r>
            <a:r>
              <a:rPr lang="tr-TR" sz="2100" dirty="0">
                <a:effectLst/>
                <a:latin typeface="Arial" panose="020B0604020202020204" pitchFamily="34" charset="0"/>
                <a:ea typeface="Times New Roman" panose="02020603050405020304" pitchFamily="18" charset="0"/>
                <a:cs typeface="Times New Roman" panose="02020603050405020304" pitchFamily="18" charset="0"/>
              </a:rPr>
              <a:t>, </a:t>
            </a:r>
            <a:r>
              <a:rPr lang="tr-TR" sz="2100" dirty="0" err="1">
                <a:effectLst/>
                <a:latin typeface="Arial" panose="020B0604020202020204" pitchFamily="34" charset="0"/>
                <a:ea typeface="Times New Roman" panose="02020603050405020304" pitchFamily="18" charset="0"/>
                <a:cs typeface="Times New Roman" panose="02020603050405020304" pitchFamily="18" charset="0"/>
              </a:rPr>
              <a:t>Pinfield</a:t>
            </a:r>
            <a:r>
              <a:rPr lang="tr-TR" sz="2100" dirty="0">
                <a:effectLst/>
                <a:latin typeface="Arial" panose="020B0604020202020204" pitchFamily="34" charset="0"/>
                <a:ea typeface="Times New Roman" panose="02020603050405020304" pitchFamily="18" charset="0"/>
                <a:cs typeface="Times New Roman" panose="02020603050405020304" pitchFamily="18" charset="0"/>
              </a:rPr>
              <a:t> ve </a:t>
            </a:r>
            <a:r>
              <a:rPr lang="tr-TR" sz="2100" dirty="0" err="1">
                <a:effectLst/>
                <a:latin typeface="Arial" panose="020B0604020202020204" pitchFamily="34" charset="0"/>
                <a:ea typeface="Times New Roman" panose="02020603050405020304" pitchFamily="18" charset="0"/>
                <a:cs typeface="Times New Roman" panose="02020603050405020304" pitchFamily="18" charset="0"/>
              </a:rPr>
              <a:t>Rutter</a:t>
            </a:r>
            <a:r>
              <a:rPr lang="tr-TR" sz="2100" dirty="0">
                <a:effectLst/>
                <a:latin typeface="Arial" panose="020B0604020202020204" pitchFamily="34" charset="0"/>
                <a:ea typeface="Times New Roman" panose="02020603050405020304" pitchFamily="18" charset="0"/>
                <a:cs typeface="Times New Roman" panose="02020603050405020304" pitchFamily="18" charset="0"/>
              </a:rPr>
              <a:t> 2018). AI, ilgili farklı teknolojilerin karışımı olduğundan, fiyat önemli bir endişe kaynağı olacaktır. AI sistemleri çoğunlukla tescilli olacak ve bu da ona daha fazla maliyet katacaktır. Özellikle gelişmekte olan ülkeler için bu maliyet daha da önem arz edecektir.</a:t>
            </a:r>
          </a:p>
          <a:p>
            <a:pPr marL="0" indent="0" algn="just">
              <a:lnSpc>
                <a:spcPct val="107000"/>
              </a:lnSpc>
              <a:spcAft>
                <a:spcPts val="800"/>
              </a:spcAft>
              <a:buNone/>
              <a:tabLst>
                <a:tab pos="457200" algn="l"/>
              </a:tabLst>
            </a:pPr>
            <a:r>
              <a:rPr lang="tr-TR" sz="2100" dirty="0">
                <a:effectLst/>
                <a:latin typeface="Arial" panose="020B0604020202020204" pitchFamily="34" charset="0"/>
                <a:ea typeface="Times New Roman" panose="02020603050405020304" pitchFamily="18" charset="0"/>
              </a:rPr>
              <a:t>Ticari organizasyona yüksek bağımlılık; Kütüphanecilerin rolü, yapay zekayı kütüphanenin ihtiyacına göre yeniden şekillendirerek uygulamaktır. Yine de, AI araçları ve teknikleri için ticari organizasyona bağımlılıkları daha fazla olacaktır(</a:t>
            </a:r>
            <a:r>
              <a:rPr lang="tr-TR" sz="2100" dirty="0" err="1">
                <a:effectLst/>
                <a:latin typeface="Arial" panose="020B0604020202020204" pitchFamily="34" charset="0"/>
                <a:ea typeface="Times New Roman" panose="02020603050405020304" pitchFamily="18" charset="0"/>
              </a:rPr>
              <a:t>Cox</a:t>
            </a:r>
            <a:r>
              <a:rPr lang="tr-TR" sz="2100" dirty="0">
                <a:effectLst/>
                <a:latin typeface="Arial" panose="020B0604020202020204" pitchFamily="34" charset="0"/>
                <a:ea typeface="Times New Roman" panose="02020603050405020304" pitchFamily="18" charset="0"/>
              </a:rPr>
              <a:t>, </a:t>
            </a:r>
            <a:r>
              <a:rPr lang="tr-TR" sz="2100" dirty="0" err="1">
                <a:effectLst/>
                <a:latin typeface="Arial" panose="020B0604020202020204" pitchFamily="34" charset="0"/>
                <a:ea typeface="Times New Roman" panose="02020603050405020304" pitchFamily="18" charset="0"/>
              </a:rPr>
              <a:t>Pinfield</a:t>
            </a:r>
            <a:r>
              <a:rPr lang="tr-TR" sz="2100" dirty="0">
                <a:effectLst/>
                <a:latin typeface="Arial" panose="020B0604020202020204" pitchFamily="34" charset="0"/>
                <a:ea typeface="Times New Roman" panose="02020603050405020304" pitchFamily="18" charset="0"/>
              </a:rPr>
              <a:t> ve </a:t>
            </a:r>
            <a:r>
              <a:rPr lang="tr-TR" sz="2100" dirty="0" err="1" smtClean="0">
                <a:effectLst/>
                <a:latin typeface="Arial" panose="020B0604020202020204" pitchFamily="34" charset="0"/>
                <a:ea typeface="Times New Roman" panose="02020603050405020304" pitchFamily="18" charset="0"/>
              </a:rPr>
              <a:t>Rutter</a:t>
            </a:r>
            <a:r>
              <a:rPr lang="tr-TR" sz="2100" dirty="0" smtClean="0">
                <a:effectLst/>
                <a:latin typeface="Arial" panose="020B0604020202020204" pitchFamily="34" charset="0"/>
                <a:ea typeface="Times New Roman" panose="02020603050405020304" pitchFamily="18" charset="0"/>
              </a:rPr>
              <a:t>)</a:t>
            </a:r>
            <a:endParaRPr lang="tr-TR" sz="2100" dirty="0">
              <a:effectLst/>
              <a:latin typeface="Arial" panose="020B0604020202020204" pitchFamily="34" charset="0"/>
              <a:ea typeface="Times New Roman" panose="02020603050405020304" pitchFamily="18" charset="0"/>
            </a:endParaRPr>
          </a:p>
          <a:p>
            <a:pPr marL="0" indent="0" algn="just">
              <a:lnSpc>
                <a:spcPct val="107000"/>
              </a:lnSpc>
              <a:spcAft>
                <a:spcPts val="800"/>
              </a:spcAft>
              <a:buNone/>
              <a:tabLst>
                <a:tab pos="457200" algn="l"/>
              </a:tabLst>
            </a:pPr>
            <a:r>
              <a:rPr lang="tr-TR" sz="2100" dirty="0">
                <a:effectLst/>
                <a:latin typeface="Arial" panose="020B0604020202020204" pitchFamily="34" charset="0"/>
                <a:ea typeface="Times New Roman" panose="02020603050405020304" pitchFamily="18" charset="0"/>
                <a:cs typeface="Arial" panose="020B0604020202020204" pitchFamily="34" charset="0"/>
              </a:rPr>
              <a:t>Bazı kütüphaneciler en son teknolojileri kullanmak istemedikleri için değişime karşı çıkmakta, AI tarafından işlerinin elinden alınacağı korkusu ve BT uygulama becerilerine sahip olmadığından, ve bilgi eksikliğinden ötürü olumsuz görüşleri yapay zeka için bir engel </a:t>
            </a:r>
            <a:r>
              <a:rPr lang="tr-TR" sz="2100" dirty="0" smtClean="0">
                <a:effectLst/>
                <a:latin typeface="Arial" panose="020B0604020202020204" pitchFamily="34" charset="0"/>
                <a:ea typeface="Times New Roman" panose="02020603050405020304" pitchFamily="18" charset="0"/>
                <a:cs typeface="Arial" panose="020B0604020202020204" pitchFamily="34" charset="0"/>
              </a:rPr>
              <a:t>olacaktır</a:t>
            </a:r>
            <a:endParaRPr lang="tr-TR" sz="2100" dirty="0">
              <a:effectLst/>
              <a:latin typeface="Arial" panose="020B0604020202020204" pitchFamily="34" charset="0"/>
              <a:ea typeface="Times New Roman" panose="02020603050405020304" pitchFamily="18" charset="0"/>
              <a:cs typeface="Arial" panose="020B0604020202020204" pitchFamily="34" charset="0"/>
            </a:endParaRPr>
          </a:p>
          <a:p>
            <a:pPr marL="0" indent="0" algn="just">
              <a:lnSpc>
                <a:spcPts val="1800"/>
              </a:lnSpc>
              <a:spcAft>
                <a:spcPts val="1275"/>
              </a:spcAft>
              <a:buNone/>
              <a:tabLst>
                <a:tab pos="457200" algn="l"/>
              </a:tabLst>
            </a:pPr>
            <a:r>
              <a:rPr lang="tr-TR" sz="2100" dirty="0">
                <a:effectLst/>
                <a:latin typeface="Arial" panose="020B0604020202020204" pitchFamily="34" charset="0"/>
                <a:ea typeface="Times New Roman" panose="02020603050405020304" pitchFamily="18" charset="0"/>
                <a:cs typeface="Arial" panose="020B0604020202020204" pitchFamily="34" charset="0"/>
              </a:rPr>
              <a:t>Altyapı herhangi bir sistemi uygulamak için çok önemli bir bileşendir. Sağlam bir altyapı, AI'nın yalnızca kütüphane sektöründe değil, diğer sektörlerde de uygulanması için temel bir gerekliliktir. </a:t>
            </a:r>
            <a:r>
              <a:rPr lang="tr-TR" sz="2100" dirty="0">
                <a:latin typeface="Arial" panose="020B0604020202020204" pitchFamily="34" charset="0"/>
                <a:ea typeface="Times New Roman" panose="02020603050405020304" pitchFamily="18" charset="0"/>
                <a:cs typeface="Arial" panose="020B0604020202020204" pitchFamily="34" charset="0"/>
              </a:rPr>
              <a:t>Bütçe</a:t>
            </a:r>
            <a:r>
              <a:rPr lang="tr-TR" sz="2100" dirty="0">
                <a:effectLst/>
                <a:latin typeface="Arial" panose="020B0604020202020204" pitchFamily="34" charset="0"/>
                <a:ea typeface="Times New Roman" panose="02020603050405020304" pitchFamily="18" charset="0"/>
                <a:cs typeface="Arial" panose="020B0604020202020204" pitchFamily="34" charset="0"/>
              </a:rPr>
              <a:t> eksikliği ve sağlam altyapının bulunmaması önemli zorluklardır</a:t>
            </a:r>
          </a:p>
          <a:p>
            <a:endParaRPr lang="tr-TR" dirty="0"/>
          </a:p>
        </p:txBody>
      </p:sp>
    </p:spTree>
    <p:extLst>
      <p:ext uri="{BB962C8B-B14F-4D97-AF65-F5344CB8AC3E}">
        <p14:creationId xmlns:p14="http://schemas.microsoft.com/office/powerpoint/2010/main" val="166940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9A75F717-40A3-45D9-A9C3-966CAEF860E7}"/>
              </a:ext>
            </a:extLst>
          </p:cNvPr>
          <p:cNvSpPr>
            <a:spLocks noGrp="1"/>
          </p:cNvSpPr>
          <p:nvPr>
            <p:ph idx="1"/>
          </p:nvPr>
        </p:nvSpPr>
        <p:spPr>
          <a:xfrm>
            <a:off x="838200" y="1053885"/>
            <a:ext cx="10515600" cy="5123078"/>
          </a:xfrm>
        </p:spPr>
        <p:txBody>
          <a:bodyPr>
            <a:normAutofit/>
          </a:bodyPr>
          <a:lstStyle/>
          <a:p>
            <a:pPr marL="0" indent="0">
              <a:buNone/>
            </a:pPr>
            <a:r>
              <a:rPr lang="de-DE" sz="1800" dirty="0" err="1">
                <a:effectLst/>
                <a:latin typeface="Arial" charset="0"/>
                <a:ea typeface="Arial" charset="0"/>
                <a:cs typeface="Arial" charset="0"/>
              </a:rPr>
              <a:t>Brossard</a:t>
            </a:r>
            <a:r>
              <a:rPr lang="de-DE" sz="1800" dirty="0">
                <a:effectLst/>
                <a:latin typeface="Arial" charset="0"/>
                <a:ea typeface="Arial" charset="0"/>
                <a:cs typeface="Arial" charset="0"/>
              </a:rPr>
              <a:t> (2018) </a:t>
            </a:r>
            <a:r>
              <a:rPr lang="de-DE" sz="1800" dirty="0" err="1">
                <a:effectLst/>
                <a:latin typeface="Arial" charset="0"/>
                <a:ea typeface="Arial" charset="0"/>
                <a:cs typeface="Arial" charset="0"/>
              </a:rPr>
              <a:t>adlı</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kitabında</a:t>
            </a:r>
            <a:r>
              <a:rPr lang="de-DE" sz="1800" dirty="0">
                <a:effectLst/>
                <a:latin typeface="Arial" charset="0"/>
                <a:ea typeface="Arial" charset="0"/>
                <a:cs typeface="Arial" charset="0"/>
              </a:rPr>
              <a:t> </a:t>
            </a:r>
            <a:r>
              <a:rPr lang="tr-TR" sz="1800" dirty="0">
                <a:latin typeface="Arial" charset="0"/>
                <a:ea typeface="Arial" charset="0"/>
                <a:cs typeface="Arial" charset="0"/>
              </a:rPr>
              <a:t>y</a:t>
            </a:r>
            <a:r>
              <a:rPr lang="de-DE" sz="1800" dirty="0" err="1">
                <a:effectLst/>
                <a:latin typeface="Arial" charset="0"/>
                <a:ea typeface="Arial" charset="0"/>
                <a:cs typeface="Arial" charset="0"/>
              </a:rPr>
              <a:t>apay</a:t>
            </a:r>
            <a:r>
              <a:rPr lang="de-DE" sz="1800" dirty="0">
                <a:effectLst/>
                <a:latin typeface="Arial" charset="0"/>
                <a:ea typeface="Arial" charset="0"/>
                <a:cs typeface="Arial" charset="0"/>
              </a:rPr>
              <a:t> </a:t>
            </a:r>
            <a:r>
              <a:rPr lang="tr-TR" sz="1800" dirty="0">
                <a:effectLst/>
                <a:latin typeface="Arial" charset="0"/>
                <a:ea typeface="Arial" charset="0"/>
                <a:cs typeface="Arial" charset="0"/>
              </a:rPr>
              <a:t>zekayı</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bilgisayarların</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dünyayı</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nasıl</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yanlış</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anladığı</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teknolojilerin</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iç</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işleyişini</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ve</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dış</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sınırlamalarını</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tartış</a:t>
            </a:r>
            <a:r>
              <a:rPr lang="tr-TR" sz="1800" dirty="0" err="1">
                <a:effectLst/>
                <a:latin typeface="Arial" charset="0"/>
                <a:ea typeface="Arial" charset="0"/>
                <a:cs typeface="Arial" charset="0"/>
              </a:rPr>
              <a:t>mış</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ve</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bilgisayarların</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işleri</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doğru</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yapma</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yaklaşımı</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konusunda</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Tekno-şovenizme</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karşı</a:t>
            </a:r>
            <a:r>
              <a:rPr lang="de-DE" sz="1800" dirty="0">
                <a:effectLst/>
                <a:latin typeface="Arial" charset="0"/>
                <a:ea typeface="Arial" charset="0"/>
                <a:cs typeface="Arial" charset="0"/>
              </a:rPr>
              <a:t> </a:t>
            </a:r>
            <a:r>
              <a:rPr lang="tr-TR" sz="1800" dirty="0">
                <a:latin typeface="Arial" charset="0"/>
                <a:ea typeface="Arial" charset="0"/>
                <a:cs typeface="Arial" charset="0"/>
              </a:rPr>
              <a:t>uyarmıştır</a:t>
            </a:r>
            <a:r>
              <a:rPr lang="tr-TR" sz="1800" dirty="0" smtClean="0">
                <a:latin typeface="Arial" charset="0"/>
                <a:ea typeface="Arial" charset="0"/>
                <a:cs typeface="Arial" charset="0"/>
              </a:rPr>
              <a:t>.</a:t>
            </a:r>
            <a:endParaRPr lang="tr-TR" sz="1800" dirty="0">
              <a:effectLst/>
              <a:latin typeface="Arial" charset="0"/>
              <a:ea typeface="Arial" charset="0"/>
              <a:cs typeface="Arial" charset="0"/>
            </a:endParaRPr>
          </a:p>
          <a:p>
            <a:pPr marL="0" indent="0" algn="just">
              <a:lnSpc>
                <a:spcPts val="1800"/>
              </a:lnSpc>
              <a:spcAft>
                <a:spcPts val="1275"/>
              </a:spcAft>
              <a:buNone/>
            </a:pPr>
            <a:r>
              <a:rPr lang="tr-TR" sz="1800" dirty="0">
                <a:effectLst/>
                <a:latin typeface="Arial" charset="0"/>
                <a:ea typeface="Arial" charset="0"/>
                <a:cs typeface="Arial" charset="0"/>
              </a:rPr>
              <a:t>Gizlilik: Gizlilik, yapay zeka ile ilgili temel endişedir Dijital dünyada birçok gizlilik ihlali vakası bulunmaktadır. AI teknolojisi ile şirketlerde önemli sayıda kullanıcı verisi olacak ve veri gizliliği, veri manipülasyonu, kişisel gizlilik ve rıza unsuru olacaktır. Ancak, tehdidin boyutu net </a:t>
            </a:r>
            <a:r>
              <a:rPr lang="tr-TR" sz="1800" dirty="0">
                <a:latin typeface="Arial" charset="0"/>
                <a:ea typeface="Arial" charset="0"/>
                <a:cs typeface="Arial" charset="0"/>
              </a:rPr>
              <a:t>olmamakla birlikte</a:t>
            </a:r>
            <a:r>
              <a:rPr lang="tr-TR" sz="1800" dirty="0">
                <a:effectLst/>
                <a:latin typeface="Arial" charset="0"/>
                <a:ea typeface="Arial" charset="0"/>
                <a:cs typeface="Arial" charset="0"/>
              </a:rPr>
              <a:t> bir veri gizliliği ihlaliyle ilgili mevcut olaylara bakıldığında, AI ile ilgili veri ve bilgilerin çeşitliliği ve hacmi nedeniyle tehlike daha geniş kapsamlı </a:t>
            </a:r>
            <a:r>
              <a:rPr lang="tr-TR" sz="1800" dirty="0" smtClean="0">
                <a:effectLst/>
                <a:latin typeface="Arial" charset="0"/>
                <a:ea typeface="Arial" charset="0"/>
                <a:cs typeface="Arial" charset="0"/>
              </a:rPr>
              <a:t>olacaktır</a:t>
            </a:r>
            <a:endParaRPr lang="tr-TR" sz="1800" dirty="0">
              <a:effectLst/>
              <a:latin typeface="Arial" charset="0"/>
              <a:ea typeface="Arial" charset="0"/>
              <a:cs typeface="Arial" charset="0"/>
            </a:endParaRPr>
          </a:p>
          <a:p>
            <a:pPr marL="0" indent="0" algn="just">
              <a:lnSpc>
                <a:spcPts val="1800"/>
              </a:lnSpc>
              <a:spcAft>
                <a:spcPts val="1275"/>
              </a:spcAft>
              <a:buNone/>
            </a:pPr>
            <a:r>
              <a:rPr lang="de-DE" sz="1800" kern="100" dirty="0" err="1">
                <a:effectLst/>
                <a:latin typeface="Arial" charset="0"/>
                <a:ea typeface="Arial" charset="0"/>
                <a:cs typeface="Arial" charset="0"/>
              </a:rPr>
              <a:t>Önyargılar</a:t>
            </a:r>
            <a:r>
              <a:rPr lang="de-DE" sz="1800" kern="100" dirty="0">
                <a:effectLst/>
                <a:latin typeface="Arial" charset="0"/>
                <a:ea typeface="Arial" charset="0"/>
                <a:cs typeface="Arial" charset="0"/>
              </a:rPr>
              <a:t>: Güven </a:t>
            </a:r>
            <a:r>
              <a:rPr lang="de-DE" sz="1800" kern="100" dirty="0" err="1">
                <a:effectLst/>
                <a:latin typeface="Arial" charset="0"/>
                <a:ea typeface="Arial" charset="0"/>
                <a:cs typeface="Arial" charset="0"/>
              </a:rPr>
              <a:t>önemli</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bir</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endişe</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alanıdır</a:t>
            </a:r>
            <a:r>
              <a:rPr lang="de-DE" sz="1800" kern="100" dirty="0">
                <a:effectLst/>
                <a:latin typeface="Arial" charset="0"/>
                <a:ea typeface="Arial" charset="0"/>
                <a:cs typeface="Arial" charset="0"/>
              </a:rPr>
              <a:t>. Adil </a:t>
            </a:r>
            <a:r>
              <a:rPr lang="de-DE" sz="1800" kern="100" dirty="0" err="1">
                <a:effectLst/>
                <a:latin typeface="Arial" charset="0"/>
                <a:ea typeface="Arial" charset="0"/>
                <a:cs typeface="Arial" charset="0"/>
              </a:rPr>
              <a:t>ve</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tarafsız</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bir</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karar</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için</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yapay</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zekaya</a:t>
            </a:r>
            <a:r>
              <a:rPr lang="de-DE" sz="1800" kern="100" dirty="0">
                <a:effectLst/>
                <a:latin typeface="Arial" charset="0"/>
                <a:ea typeface="Arial" charset="0"/>
                <a:cs typeface="Arial" charset="0"/>
              </a:rPr>
              <a:t> ne </a:t>
            </a:r>
            <a:r>
              <a:rPr lang="de-DE" sz="1800" kern="100" dirty="0" err="1">
                <a:effectLst/>
                <a:latin typeface="Arial" charset="0"/>
                <a:ea typeface="Arial" charset="0"/>
                <a:cs typeface="Arial" charset="0"/>
              </a:rPr>
              <a:t>ölçüde</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güvenilebileceği</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bilinmemektedir</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Karar</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sürecinde</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yer</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alan</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karmaşıklık</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net</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değildir</a:t>
            </a:r>
            <a:r>
              <a:rPr lang="de-DE" sz="1800" kern="100" dirty="0">
                <a:effectLst/>
                <a:latin typeface="Arial" charset="0"/>
                <a:ea typeface="Arial" charset="0"/>
                <a:cs typeface="Arial" charset="0"/>
              </a:rPr>
              <a:t>. AI, </a:t>
            </a:r>
            <a:r>
              <a:rPr lang="de-DE" sz="1800" kern="100" dirty="0" err="1">
                <a:effectLst/>
                <a:latin typeface="Arial" charset="0"/>
                <a:ea typeface="Arial" charset="0"/>
                <a:cs typeface="Arial" charset="0"/>
              </a:rPr>
              <a:t>karar</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vermede</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doğruluk</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için</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tarafsız</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veri</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ve</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program</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kullanan</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algoritmalar</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üzerine</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kuruludur</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Bu</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nedenle</a:t>
            </a:r>
            <a:r>
              <a:rPr lang="de-DE" sz="1800" kern="100" dirty="0">
                <a:effectLst/>
                <a:latin typeface="Arial" charset="0"/>
                <a:ea typeface="Arial" charset="0"/>
                <a:cs typeface="Arial" charset="0"/>
              </a:rPr>
              <a:t>, AI </a:t>
            </a:r>
            <a:r>
              <a:rPr lang="de-DE" sz="1800" kern="100" dirty="0" err="1">
                <a:effectLst/>
                <a:latin typeface="Arial" charset="0"/>
                <a:ea typeface="Arial" charset="0"/>
                <a:cs typeface="Arial" charset="0"/>
              </a:rPr>
              <a:t>önyargı</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yapabilir</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ve</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ırkçılığı</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nefret</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konuşmalarını</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yanlış</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bilgilendirmeyi</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cinsiyet</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eşitsizliğini</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teşvik</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edebilir</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Omehia</a:t>
            </a:r>
            <a:r>
              <a:rPr lang="de-DE" sz="1800" kern="100" dirty="0">
                <a:effectLst/>
                <a:latin typeface="Arial" charset="0"/>
                <a:ea typeface="Arial" charset="0"/>
                <a:cs typeface="Arial" charset="0"/>
              </a:rPr>
              <a:t> 2020). </a:t>
            </a:r>
            <a:r>
              <a:rPr lang="de-DE" sz="1800" kern="100" dirty="0" err="1">
                <a:effectLst/>
                <a:latin typeface="Arial" charset="0"/>
                <a:ea typeface="Arial" charset="0"/>
                <a:cs typeface="Arial" charset="0"/>
              </a:rPr>
              <a:t>Hesap</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verebilirlik</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ve</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şeffaflık</a:t>
            </a:r>
            <a:r>
              <a:rPr lang="de-DE" sz="1800" kern="100" dirty="0">
                <a:effectLst/>
                <a:latin typeface="Arial" charset="0"/>
                <a:ea typeface="Arial" charset="0"/>
                <a:cs typeface="Arial" charset="0"/>
              </a:rPr>
              <a:t> </a:t>
            </a:r>
            <a:r>
              <a:rPr lang="de-DE" sz="1800" kern="100" dirty="0" err="1">
                <a:effectLst/>
                <a:latin typeface="Arial" charset="0"/>
                <a:ea typeface="Arial" charset="0"/>
                <a:cs typeface="Arial" charset="0"/>
              </a:rPr>
              <a:t>meselesi</a:t>
            </a:r>
            <a:r>
              <a:rPr lang="tr-TR" sz="1800" kern="100" dirty="0">
                <a:effectLst/>
                <a:latin typeface="Arial" charset="0"/>
                <a:ea typeface="Arial" charset="0"/>
                <a:cs typeface="Arial" charset="0"/>
              </a:rPr>
              <a:t> üzerine de düşünülmelidir</a:t>
            </a:r>
          </a:p>
          <a:p>
            <a:pPr marL="0" indent="0">
              <a:buNone/>
            </a:pPr>
            <a:r>
              <a:rPr lang="tr-TR" sz="1800" dirty="0">
                <a:effectLst/>
                <a:latin typeface="Arial" charset="0"/>
                <a:ea typeface="Arial" charset="0"/>
                <a:cs typeface="Arial" charset="0"/>
              </a:rPr>
              <a:t>Teknolojiler, farklı sektörlerdeki çeşitli uygulamalar için geliştirilmiştir. Kütüphane, yeni ve gelişmekte olan teknolojilerin ana tüketicisi değildir. Çoğu durumda, geliştirilen teknolojiler kütüphanelerde modifikasyonla uygulanmaktadır. Kütüphane, yapay zeka gelişimi için lider sektör olmayabilir ve uygulama düzeyinde sorunlar ve risklerle karşılaşabilir.</a:t>
            </a:r>
          </a:p>
          <a:p>
            <a:endParaRPr lang="tr-TR" dirty="0"/>
          </a:p>
        </p:txBody>
      </p:sp>
    </p:spTree>
    <p:extLst>
      <p:ext uri="{BB962C8B-B14F-4D97-AF65-F5344CB8AC3E}">
        <p14:creationId xmlns:p14="http://schemas.microsoft.com/office/powerpoint/2010/main" val="2399300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7247BFE6-BE9A-4D8D-ACC4-98229069F30D}"/>
              </a:ext>
            </a:extLst>
          </p:cNvPr>
          <p:cNvSpPr>
            <a:spLocks noGrp="1"/>
          </p:cNvSpPr>
          <p:nvPr>
            <p:ph idx="1"/>
          </p:nvPr>
        </p:nvSpPr>
        <p:spPr>
          <a:xfrm>
            <a:off x="838200" y="867905"/>
            <a:ext cx="10515600" cy="5309058"/>
          </a:xfrm>
        </p:spPr>
        <p:txBody>
          <a:bodyPr/>
          <a:lstStyle/>
          <a:p>
            <a:pPr marL="0" indent="0">
              <a:buNone/>
            </a:pPr>
            <a:r>
              <a:rPr lang="tr-TR" sz="1800" dirty="0">
                <a:effectLst/>
                <a:latin typeface="Arial" panose="020B0604020202020204" pitchFamily="34" charset="0"/>
                <a:ea typeface="Times New Roman" panose="02020603050405020304" pitchFamily="18" charset="0"/>
                <a:cs typeface="Times New Roman" panose="02020603050405020304" pitchFamily="18" charset="0"/>
              </a:rPr>
              <a:t>Kullanıcıların kabulü: Kullanıcıların yapay zekayı kabul etmesi, ele alınacak önemli  konulardan biridir. Yapay zeka</a:t>
            </a:r>
            <a:r>
              <a:rPr lang="tr-TR" sz="1800" dirty="0">
                <a:latin typeface="Arial" panose="020B0604020202020204" pitchFamily="34" charset="0"/>
                <a:ea typeface="Times New Roman" panose="02020603050405020304" pitchFamily="18" charset="0"/>
                <a:cs typeface="Times New Roman" panose="02020603050405020304" pitchFamily="18" charset="0"/>
              </a:rPr>
              <a:t> ile </a:t>
            </a:r>
            <a:r>
              <a:rPr lang="tr-TR" sz="1800" dirty="0">
                <a:effectLst/>
                <a:latin typeface="Arial" panose="020B0604020202020204" pitchFamily="34" charset="0"/>
                <a:ea typeface="Times New Roman" panose="02020603050405020304" pitchFamily="18" charset="0"/>
                <a:cs typeface="Times New Roman" panose="02020603050405020304" pitchFamily="18" charset="0"/>
              </a:rPr>
              <a:t>makinalar insanların birçok işlevinin yerini alacağı için kişilerarası ilişkiyi azaltacaktır. Kütüphaneler, kullanıcıların çeşitli çevrimiçi ve otomatik kütüphane hizmetlerine sahip olmalarına rağmen bu hizmetleri kullanma konusunda isteksiz oldukları görülmüştür. Dolayısıyla kullanıcıların kabul edebilirliği önemli bir konudur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tr-TR" sz="1800" dirty="0">
                <a:effectLst/>
                <a:latin typeface="Arial" panose="020B0604020202020204" pitchFamily="34" charset="0"/>
                <a:ea typeface="Calibri" panose="020F0502020204030204" pitchFamily="34" charset="0"/>
              </a:rPr>
              <a:t>Kütüphanelerin kullanıcıların mahremiyetini koruma yükümlülüğü vardır, ancak her şeyin tasarımla birbirine bağlı olduğu meta-veri ortamı bu sorumluluğu karmaşık hale getirecektir. Konum, tuş vuruşları, finansal işlemler ve hatta yüz ifadesi ve duygusal durumlar, meta veride toplanabilecek bilgiler arasındadır. Meta-veri ne kadar önemli olursa olsun, yanlış bilgi gibi sorunların daha da büyük boyutlara ulaşabileceği düşünülmelidir.</a:t>
            </a:r>
          </a:p>
          <a:p>
            <a:pPr marL="0" indent="0">
              <a:buNone/>
            </a:pPr>
            <a:r>
              <a:rPr lang="tr-TR" sz="1800" dirty="0">
                <a:effectLst/>
                <a:latin typeface="Arial" panose="020B0604020202020204" pitchFamily="34" charset="0"/>
                <a:ea typeface="Calibri" panose="020F0502020204030204" pitchFamily="34" charset="0"/>
              </a:rPr>
              <a:t>Küresel kötü aktörlerin sosyal medya platformlarını kendi amaçları doğrultusunda finanse edip manipüle edebildiği göz önüne alındığında, bu özellikle bilgi merkezleri için </a:t>
            </a:r>
            <a:r>
              <a:rPr lang="tr-TR" sz="1800" dirty="0" smtClean="0">
                <a:effectLst/>
                <a:latin typeface="Arial" panose="020B0604020202020204" pitchFamily="34" charset="0"/>
                <a:ea typeface="Calibri" panose="020F0502020204030204" pitchFamily="34" charset="0"/>
              </a:rPr>
              <a:t>de tehlike oluşturacaktır.</a:t>
            </a:r>
            <a:endParaRPr lang="tr-TR" dirty="0"/>
          </a:p>
        </p:txBody>
      </p:sp>
    </p:spTree>
    <p:extLst>
      <p:ext uri="{BB962C8B-B14F-4D97-AF65-F5344CB8AC3E}">
        <p14:creationId xmlns:p14="http://schemas.microsoft.com/office/powerpoint/2010/main" val="2577199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9359F3A-4696-41E2-939D-FD5326A94944}"/>
              </a:ext>
            </a:extLst>
          </p:cNvPr>
          <p:cNvSpPr>
            <a:spLocks noGrp="1"/>
          </p:cNvSpPr>
          <p:nvPr>
            <p:ph type="title"/>
          </p:nvPr>
        </p:nvSpPr>
        <p:spPr>
          <a:xfrm>
            <a:off x="838200" y="365125"/>
            <a:ext cx="3378958" cy="426445"/>
          </a:xfrm>
        </p:spPr>
        <p:txBody>
          <a:bodyPr>
            <a:normAutofit/>
          </a:bodyPr>
          <a:lstStyle/>
          <a:p>
            <a:r>
              <a:rPr lang="tr-TR" sz="2400" b="1" dirty="0"/>
              <a:t>SONUÇ</a:t>
            </a:r>
          </a:p>
        </p:txBody>
      </p:sp>
      <p:sp>
        <p:nvSpPr>
          <p:cNvPr id="3" name="İçerik Yer Tutucusu 2">
            <a:extLst>
              <a:ext uri="{FF2B5EF4-FFF2-40B4-BE49-F238E27FC236}">
                <a16:creationId xmlns:a16="http://schemas.microsoft.com/office/drawing/2014/main" xmlns="" id="{50853442-01E5-46D6-8DBE-807E972B655E}"/>
              </a:ext>
            </a:extLst>
          </p:cNvPr>
          <p:cNvSpPr>
            <a:spLocks noGrp="1"/>
          </p:cNvSpPr>
          <p:nvPr>
            <p:ph idx="1"/>
          </p:nvPr>
        </p:nvSpPr>
        <p:spPr>
          <a:xfrm>
            <a:off x="838200" y="952168"/>
            <a:ext cx="10515600" cy="4351338"/>
          </a:xfrm>
        </p:spPr>
        <p:txBody>
          <a:bodyPr>
            <a:noAutofit/>
          </a:bodyPr>
          <a:lstStyle/>
          <a:p>
            <a:pPr marL="0" indent="0">
              <a:buNone/>
            </a:pPr>
            <a:r>
              <a:rPr lang="tr-TR" sz="1800" dirty="0">
                <a:effectLst/>
                <a:latin typeface="Arial" charset="0"/>
                <a:ea typeface="Arial" charset="0"/>
                <a:cs typeface="Arial" charset="0"/>
              </a:rPr>
              <a:t>Kütüphaneler için yeni teknolojilerin benimsenmesi, cazip faydalar ile potansiyel tehlikeler arasında bir denge kurulmasını gerektirir. Veri kullanımı ve veri gizliliği en önemli konulardan biridir. Eşitlik, kapsayıcılık ve kütüphanelerin olumlu değişimi desteklemek için neler yapabileceği de artan farkındalıklar arasındadır. </a:t>
            </a:r>
          </a:p>
          <a:p>
            <a:pPr marL="0" indent="0">
              <a:buNone/>
            </a:pPr>
            <a:r>
              <a:rPr lang="tr-TR" sz="1800" dirty="0">
                <a:effectLst/>
                <a:latin typeface="Arial" charset="0"/>
                <a:ea typeface="Arial" charset="0"/>
                <a:cs typeface="Arial" charset="0"/>
              </a:rPr>
              <a:t>Bir diğer konu da insanların </a:t>
            </a:r>
            <a:r>
              <a:rPr lang="tr-TR" sz="1800" dirty="0" err="1">
                <a:effectLst/>
                <a:latin typeface="Arial" charset="0"/>
                <a:ea typeface="Arial" charset="0"/>
                <a:cs typeface="Arial" charset="0"/>
              </a:rPr>
              <a:t>pandemi</a:t>
            </a:r>
            <a:r>
              <a:rPr lang="tr-TR" sz="1800" dirty="0">
                <a:effectLst/>
                <a:latin typeface="Arial" charset="0"/>
                <a:ea typeface="Arial" charset="0"/>
                <a:cs typeface="Arial" charset="0"/>
              </a:rPr>
              <a:t> sonrası yeniden etkileşime geçme arayışında olduğu, bir topluluk merkezi olarak kullanıcı ihtiyaçlarının karşılanmasıdır. Genel olarak, ister yeni teknolojileri özümsemek ister daha genel anlamda değişime uyum sağlamak olsun, kütüphane değerlerinin karar verme sürecinde ön planda tutulmasına özen gösterilmelidir.</a:t>
            </a:r>
          </a:p>
          <a:p>
            <a:pPr marL="0" indent="0" algn="just">
              <a:lnSpc>
                <a:spcPts val="1800"/>
              </a:lnSpc>
              <a:spcAft>
                <a:spcPts val="1275"/>
              </a:spcAft>
              <a:buNone/>
            </a:pPr>
            <a:r>
              <a:rPr lang="tr-TR" sz="1800" dirty="0">
                <a:effectLst/>
                <a:latin typeface="Arial" charset="0"/>
                <a:ea typeface="Arial" charset="0"/>
                <a:cs typeface="Arial" charset="0"/>
              </a:rPr>
              <a:t>Teknoloji, </a:t>
            </a:r>
            <a:r>
              <a:rPr lang="tr-TR" sz="1800" dirty="0" err="1">
                <a:effectLst/>
                <a:latin typeface="Arial" charset="0"/>
                <a:ea typeface="Arial" charset="0"/>
                <a:cs typeface="Arial" charset="0"/>
              </a:rPr>
              <a:t>hiper</a:t>
            </a:r>
            <a:r>
              <a:rPr lang="tr-TR" sz="1800" dirty="0">
                <a:effectLst/>
                <a:latin typeface="Arial" charset="0"/>
                <a:ea typeface="Arial" charset="0"/>
                <a:cs typeface="Arial" charset="0"/>
              </a:rPr>
              <a:t> bağlantılı bir dünyada önemli rol oynamaktadır. İnsan-makine ilişkisi daha kişiselleştirilmiş ve akıcı hale gelmiştir. Mevcut trendlere bakıldığında, AI kütüphanelerin hizmetlerini yeniden şekillendirmek için itici bir güç olarak ortaya çıkmaktadır</a:t>
            </a:r>
          </a:p>
          <a:p>
            <a:pPr marL="0" indent="0">
              <a:buNone/>
            </a:pPr>
            <a:r>
              <a:rPr lang="tr-TR" sz="1800" dirty="0">
                <a:effectLst/>
                <a:latin typeface="Arial" charset="0"/>
                <a:ea typeface="Arial" charset="0"/>
                <a:cs typeface="Arial" charset="0"/>
              </a:rPr>
              <a:t>Bununla birlikte, yapay zekanın büyümesi ve potansiyel etkisi hala belirgin değildir. Bilgisayarların dünyayı nasıl anlayacağı da belli değil. Dünyayı bilip bilmedikleri veya “yanlış anladıkları” ve gerçek zeka olup olmayacakları da. Uzmanlar, yapay zekanın kütüphaneler üzerindeki potansiyel etkileri hakkında görüş ayrılığında bulunmuşlardır. AI acil bir tehdit olmasa da, kütüphanelerdeki yapay zeka hem heyecan verici hem de yıkıcı olarak görülebilir. </a:t>
            </a:r>
            <a:r>
              <a:rPr lang="tr-TR" sz="1800" dirty="0" smtClean="0">
                <a:effectLst/>
                <a:latin typeface="Arial" charset="0"/>
                <a:ea typeface="Arial" charset="0"/>
                <a:cs typeface="Arial" charset="0"/>
              </a:rPr>
              <a:t>Bütün bunlara rağmen AI</a:t>
            </a:r>
            <a:r>
              <a:rPr lang="tr-TR" sz="1800" dirty="0">
                <a:effectLst/>
                <a:latin typeface="Arial" charset="0"/>
                <a:ea typeface="Arial" charset="0"/>
                <a:cs typeface="Arial" charset="0"/>
              </a:rPr>
              <a:t>, kütüphanelerdeki kişilerarası ilişkileri zayıflatma pahasına gelecek görünüyor. </a:t>
            </a:r>
            <a:endParaRPr lang="tr-TR" sz="1800" dirty="0">
              <a:latin typeface="Arial" charset="0"/>
              <a:ea typeface="Arial" charset="0"/>
              <a:cs typeface="Arial" charset="0"/>
            </a:endParaRPr>
          </a:p>
        </p:txBody>
      </p:sp>
    </p:spTree>
    <p:extLst>
      <p:ext uri="{BB962C8B-B14F-4D97-AF65-F5344CB8AC3E}">
        <p14:creationId xmlns:p14="http://schemas.microsoft.com/office/powerpoint/2010/main" val="1594038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4BF21375-1427-48FA-8F0B-A199D6310299}"/>
              </a:ext>
            </a:extLst>
          </p:cNvPr>
          <p:cNvSpPr>
            <a:spLocks noGrp="1"/>
          </p:cNvSpPr>
          <p:nvPr>
            <p:ph idx="1"/>
          </p:nvPr>
        </p:nvSpPr>
        <p:spPr>
          <a:xfrm>
            <a:off x="838200" y="635431"/>
            <a:ext cx="10515600" cy="5541532"/>
          </a:xfrm>
        </p:spPr>
        <p:txBody>
          <a:bodyPr>
            <a:normAutofit/>
          </a:bodyPr>
          <a:lstStyle/>
          <a:p>
            <a:pPr marL="0" indent="0" algn="just">
              <a:lnSpc>
                <a:spcPts val="1800"/>
              </a:lnSpc>
              <a:spcAft>
                <a:spcPts val="1275"/>
              </a:spcAft>
              <a:buNone/>
            </a:pPr>
            <a:r>
              <a:rPr lang="tr-TR" sz="1800" dirty="0">
                <a:effectLst/>
                <a:latin typeface="Arial" charset="0"/>
                <a:ea typeface="Arial" charset="0"/>
                <a:cs typeface="Arial" charset="0"/>
              </a:rPr>
              <a:t>Yapay zekanın etkisiyle, kütüphane koleksiyonu, hizmetlerin doğası, materyallerin araştırılması ve keşfi ve kütüphanecinin rolü değişecektir, ancak, değişimin kapsamı belirsizliğini korumaktadır. Kütüphanelerde AI uygulamasıyla ilgili birçok sorun ve zorluk vardır. Toplumsal </a:t>
            </a:r>
            <a:r>
              <a:rPr lang="tr-TR" sz="1800" dirty="0" err="1">
                <a:effectLst/>
                <a:latin typeface="Arial" charset="0"/>
                <a:ea typeface="Arial" charset="0"/>
                <a:cs typeface="Arial" charset="0"/>
              </a:rPr>
              <a:t>uyarlanabilirlik</a:t>
            </a:r>
            <a:r>
              <a:rPr lang="tr-TR" sz="1800" dirty="0">
                <a:effectLst/>
                <a:latin typeface="Arial" charset="0"/>
                <a:ea typeface="Arial" charset="0"/>
                <a:cs typeface="Arial" charset="0"/>
              </a:rPr>
              <a:t>, yapay zekanın geleceğinin önemli bir yönüdür. Gelecekteki kütüphaneleri tahmin etmek için nispeten erken olmasına rağmen, kütüphanelerin değişikliklere uyum sağlamak için kendilerini hazırlamaları gereken birçok alan vardır. Yapay zekadan verimli ve stratejik bir şekilde yararlanarak dünya daha iyi bir yer </a:t>
            </a:r>
            <a:r>
              <a:rPr lang="tr-TR" sz="1800" dirty="0">
                <a:latin typeface="Arial" charset="0"/>
                <a:ea typeface="Arial" charset="0"/>
                <a:cs typeface="Arial" charset="0"/>
              </a:rPr>
              <a:t>haline gelebilir</a:t>
            </a:r>
            <a:r>
              <a:rPr lang="tr-TR" sz="1800" dirty="0">
                <a:effectLst/>
                <a:latin typeface="Arial" charset="0"/>
                <a:ea typeface="Arial" charset="0"/>
                <a:cs typeface="Arial" charset="0"/>
              </a:rPr>
              <a:t>, ancak akılda tutulmalıdır ki her teknolojinin kendi sınırlamaları ve tehditleri vardır. Nitekim bunları yaşamaktayız.</a:t>
            </a:r>
          </a:p>
          <a:p>
            <a:pPr marL="0" indent="0" algn="just">
              <a:lnSpc>
                <a:spcPct val="107000"/>
              </a:lnSpc>
              <a:spcAft>
                <a:spcPts val="800"/>
              </a:spcAft>
              <a:buNone/>
            </a:pPr>
            <a:r>
              <a:rPr lang="tr-TR" sz="1800" dirty="0">
                <a:effectLst/>
                <a:latin typeface="Arial" charset="0"/>
                <a:ea typeface="Arial" charset="0"/>
                <a:cs typeface="Arial" charset="0"/>
              </a:rPr>
              <a:t>Kütüphaneler, açık meta-veri kavramını destekleyerek, dijital ödünç verme ve telif hakkı çerçevelerini savunarak, veri erişim sorunlarını göz önünde bulundurarak, güçlü düzenlemeleri sağlayarak, erişilebilirlik ve kapsayıcılığa öncelik vererek öncülük edebilir.</a:t>
            </a:r>
          </a:p>
          <a:p>
            <a:pPr marL="0" indent="0">
              <a:buNone/>
            </a:pPr>
            <a:r>
              <a:rPr lang="tr-TR" sz="1800" dirty="0" err="1">
                <a:effectLst/>
                <a:latin typeface="Arial" charset="0"/>
                <a:ea typeface="Arial" charset="0"/>
                <a:cs typeface="Arial" charset="0"/>
              </a:rPr>
              <a:t>Proaktif</a:t>
            </a:r>
            <a:r>
              <a:rPr lang="tr-TR" sz="1800" dirty="0">
                <a:effectLst/>
                <a:latin typeface="Arial" charset="0"/>
                <a:ea typeface="Arial" charset="0"/>
                <a:cs typeface="Arial" charset="0"/>
              </a:rPr>
              <a:t> bir teknoloji stratejisi, mevcut ortamı düzenli olarak yeniden değerlendirmek ve hizmetleri iyileştirmek ve kuruluşun daha verimli çalışmasına yardımcı olmak için gerektiğinde ayarlamalar yapmak anlamına gelir. Aynı zamanda sürekli yatırım anlamına da gelir. Kütüphaneler, çalışmalarının hemen hemen her yönü için teknolojiye bağlıdır ve bütçeleri buna göre tahsis etmek ve </a:t>
            </a:r>
            <a:r>
              <a:rPr lang="tr-TR" sz="1800" dirty="0" err="1">
                <a:effectLst/>
                <a:latin typeface="Arial" charset="0"/>
                <a:ea typeface="Arial" charset="0"/>
                <a:cs typeface="Arial" charset="0"/>
              </a:rPr>
              <a:t>proaktif</a:t>
            </a:r>
            <a:r>
              <a:rPr lang="tr-TR" sz="1800" dirty="0">
                <a:effectLst/>
                <a:latin typeface="Arial" charset="0"/>
                <a:ea typeface="Arial" charset="0"/>
                <a:cs typeface="Arial" charset="0"/>
              </a:rPr>
              <a:t> planlama süreçlerine katılmak zorundadır.</a:t>
            </a:r>
          </a:p>
          <a:p>
            <a:endParaRPr lang="tr-TR" dirty="0"/>
          </a:p>
        </p:txBody>
      </p:sp>
    </p:spTree>
    <p:extLst>
      <p:ext uri="{BB962C8B-B14F-4D97-AF65-F5344CB8AC3E}">
        <p14:creationId xmlns:p14="http://schemas.microsoft.com/office/powerpoint/2010/main" val="3596859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EBFA426C-F95A-4A3B-A549-9C3E82E9C8BC}"/>
              </a:ext>
            </a:extLst>
          </p:cNvPr>
          <p:cNvSpPr>
            <a:spLocks noGrp="1"/>
          </p:cNvSpPr>
          <p:nvPr>
            <p:ph idx="1"/>
          </p:nvPr>
        </p:nvSpPr>
        <p:spPr>
          <a:xfrm>
            <a:off x="701723" y="761100"/>
            <a:ext cx="10515600" cy="4351338"/>
          </a:xfrm>
        </p:spPr>
        <p:txBody>
          <a:bodyPr>
            <a:normAutofit/>
          </a:bodyPr>
          <a:lstStyle/>
          <a:p>
            <a:pPr marL="0" indent="0" algn="just">
              <a:lnSpc>
                <a:spcPct val="107000"/>
              </a:lnSpc>
              <a:spcAft>
                <a:spcPts val="800"/>
              </a:spcAft>
              <a:buNone/>
            </a:pPr>
            <a:r>
              <a:rPr lang="tr-TR" sz="1800" dirty="0">
                <a:latin typeface="Arial" charset="0"/>
                <a:ea typeface="Arial" charset="0"/>
                <a:cs typeface="Arial" charset="0"/>
              </a:rPr>
              <a:t>Kullanıcıların ç</a:t>
            </a:r>
            <a:r>
              <a:rPr lang="tr-TR" sz="1800" dirty="0">
                <a:effectLst/>
                <a:latin typeface="Arial" charset="0"/>
                <a:ea typeface="Arial" charset="0"/>
                <a:cs typeface="Arial" charset="0"/>
              </a:rPr>
              <a:t>evresel endişeleri arasında "bir sonraki salgın" ve devam eden iklim değişikliği üst sıralarda yer alırken, fiziksel alanın rolü en çok dikkat çeken ve üzerinde durulan endişelerden biridir. Okuyucu kitlesi giderek daha sanal hale gelirse ve  kütüphanelere yalnızca bilginin iyileştirilmesi misyonu kalırsa, bu alanlar bir platforma dönüşebilir</a:t>
            </a:r>
            <a:endParaRPr lang="tr-TR" sz="1800" dirty="0">
              <a:latin typeface="Arial" charset="0"/>
              <a:ea typeface="Arial" charset="0"/>
              <a:cs typeface="Arial" charset="0"/>
            </a:endParaRPr>
          </a:p>
          <a:p>
            <a:pPr marL="0" indent="0" algn="just">
              <a:lnSpc>
                <a:spcPct val="107000"/>
              </a:lnSpc>
              <a:spcAft>
                <a:spcPts val="800"/>
              </a:spcAft>
              <a:buNone/>
            </a:pPr>
            <a:r>
              <a:rPr lang="tr-TR" sz="1800" dirty="0">
                <a:latin typeface="Arial" charset="0"/>
                <a:ea typeface="Arial" charset="0"/>
                <a:cs typeface="Arial" charset="0"/>
              </a:rPr>
              <a:t>K</a:t>
            </a:r>
            <a:r>
              <a:rPr lang="de-DE" sz="1800" dirty="0" err="1">
                <a:effectLst/>
                <a:latin typeface="Arial" charset="0"/>
                <a:ea typeface="Arial" charset="0"/>
                <a:cs typeface="Arial" charset="0"/>
              </a:rPr>
              <a:t>ütüphanelerin</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geleneksel</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rollerini</a:t>
            </a:r>
            <a:r>
              <a:rPr lang="de-DE" sz="1800" dirty="0">
                <a:effectLst/>
                <a:latin typeface="Arial" charset="0"/>
                <a:ea typeface="Arial" charset="0"/>
                <a:cs typeface="Arial" charset="0"/>
              </a:rPr>
              <a:t> ne </a:t>
            </a:r>
            <a:r>
              <a:rPr lang="de-DE" sz="1800" dirty="0" err="1">
                <a:effectLst/>
                <a:latin typeface="Arial" charset="0"/>
                <a:ea typeface="Arial" charset="0"/>
                <a:cs typeface="Arial" charset="0"/>
              </a:rPr>
              <a:t>kadar</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süre</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savunulabil</a:t>
            </a:r>
            <a:r>
              <a:rPr lang="tr-TR" sz="1800" dirty="0" err="1">
                <a:effectLst/>
                <a:latin typeface="Arial" charset="0"/>
                <a:ea typeface="Arial" charset="0"/>
                <a:cs typeface="Arial" charset="0"/>
              </a:rPr>
              <a:t>eceği</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ve</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bunun</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yanı</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sıra</a:t>
            </a:r>
            <a:r>
              <a:rPr lang="de-DE" sz="1800" dirty="0">
                <a:effectLst/>
                <a:latin typeface="Arial" charset="0"/>
                <a:ea typeface="Arial" charset="0"/>
                <a:cs typeface="Arial" charset="0"/>
              </a:rPr>
              <a:t> ne </a:t>
            </a:r>
            <a:r>
              <a:rPr lang="de-DE" sz="1800" dirty="0" err="1">
                <a:effectLst/>
                <a:latin typeface="Arial" charset="0"/>
                <a:ea typeface="Arial" charset="0"/>
                <a:cs typeface="Arial" charset="0"/>
              </a:rPr>
              <a:t>gibi</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birleşmeler</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genişlemeler</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olacağını</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kendilerine</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sormaları</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gerekiyor</a:t>
            </a:r>
            <a:r>
              <a:rPr lang="de-DE" sz="1800" dirty="0">
                <a:effectLst/>
                <a:latin typeface="Arial" charset="0"/>
                <a:ea typeface="Arial" charset="0"/>
                <a:cs typeface="Arial" charset="0"/>
              </a:rPr>
              <a:t>. </a:t>
            </a:r>
            <a:r>
              <a:rPr lang="tr-TR" sz="1800" dirty="0">
                <a:effectLst/>
                <a:latin typeface="Arial" charset="0"/>
                <a:ea typeface="Arial" charset="0"/>
                <a:cs typeface="Arial" charset="0"/>
              </a:rPr>
              <a:t>M</a:t>
            </a:r>
            <a:r>
              <a:rPr lang="de-DE" sz="1800" dirty="0" err="1">
                <a:effectLst/>
                <a:latin typeface="Arial" charset="0"/>
                <a:ea typeface="Arial" charset="0"/>
                <a:cs typeface="Arial" charset="0"/>
              </a:rPr>
              <a:t>isyonları</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ve</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yan</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hizmetleri</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onları</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dönüştürecek</a:t>
            </a:r>
            <a:r>
              <a:rPr lang="tr-TR" sz="1800" dirty="0">
                <a:effectLst/>
                <a:latin typeface="Arial" charset="0"/>
                <a:ea typeface="Arial" charset="0"/>
                <a:cs typeface="Arial" charset="0"/>
              </a:rPr>
              <a:t> mi? K</a:t>
            </a:r>
            <a:r>
              <a:rPr lang="de-DE" sz="1800" dirty="0" err="1">
                <a:effectLst/>
                <a:latin typeface="Arial" charset="0"/>
                <a:ea typeface="Arial" charset="0"/>
                <a:cs typeface="Arial" charset="0"/>
              </a:rPr>
              <a:t>itap</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küratörlüğü</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dışında</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başka</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bir</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misyonu</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olan</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bir</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kütüphane</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yine</a:t>
            </a:r>
            <a:r>
              <a:rPr lang="de-DE" sz="1800" dirty="0">
                <a:effectLst/>
                <a:latin typeface="Arial" charset="0"/>
                <a:ea typeface="Arial" charset="0"/>
                <a:cs typeface="Arial" charset="0"/>
              </a:rPr>
              <a:t> de </a:t>
            </a:r>
            <a:r>
              <a:rPr lang="de-DE" sz="1800" dirty="0" err="1">
                <a:effectLst/>
                <a:latin typeface="Arial" charset="0"/>
                <a:ea typeface="Arial" charset="0"/>
                <a:cs typeface="Arial" charset="0"/>
              </a:rPr>
              <a:t>kütüphane</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olarak</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kalır</a:t>
            </a:r>
            <a:r>
              <a:rPr lang="de-DE" sz="1800" dirty="0">
                <a:effectLst/>
                <a:latin typeface="Arial" charset="0"/>
                <a:ea typeface="Arial" charset="0"/>
                <a:cs typeface="Arial" charset="0"/>
              </a:rPr>
              <a:t> </a:t>
            </a:r>
            <a:r>
              <a:rPr lang="de-DE" sz="1800" dirty="0" err="1">
                <a:effectLst/>
                <a:latin typeface="Arial" charset="0"/>
                <a:ea typeface="Arial" charset="0"/>
                <a:cs typeface="Arial" charset="0"/>
              </a:rPr>
              <a:t>mı</a:t>
            </a:r>
            <a:r>
              <a:rPr lang="de-DE" sz="1800" dirty="0">
                <a:effectLst/>
                <a:latin typeface="Arial" charset="0"/>
                <a:ea typeface="Arial" charset="0"/>
                <a:cs typeface="Arial" charset="0"/>
              </a:rPr>
              <a:t>?</a:t>
            </a:r>
            <a:endParaRPr lang="tr-TR" sz="1800" dirty="0">
              <a:effectLst/>
              <a:latin typeface="Arial" charset="0"/>
              <a:ea typeface="Arial" charset="0"/>
              <a:cs typeface="Arial" charset="0"/>
            </a:endParaRPr>
          </a:p>
          <a:p>
            <a:pPr marL="0" indent="0">
              <a:buNone/>
            </a:pPr>
            <a:r>
              <a:rPr lang="tr-TR" sz="1800" dirty="0">
                <a:effectLst/>
                <a:latin typeface="Arial" charset="0"/>
                <a:ea typeface="Arial" charset="0"/>
                <a:cs typeface="Arial" charset="0"/>
              </a:rPr>
              <a:t>Ortak bilgi çalışmasına ve demokrasinin güçlendirilmesine hizmet eden, çok boyutlu ve ağ bağlantılı bir bilgi ve etkileşim örneği olarak kütüphane var olacak mı ?</a:t>
            </a:r>
          </a:p>
          <a:p>
            <a:endParaRPr lang="tr-TR" dirty="0">
              <a:latin typeface="Arial" charset="0"/>
              <a:ea typeface="Arial" charset="0"/>
              <a:cs typeface="Arial" charset="0"/>
            </a:endParaRPr>
          </a:p>
        </p:txBody>
      </p:sp>
    </p:spTree>
    <p:extLst>
      <p:ext uri="{BB962C8B-B14F-4D97-AF65-F5344CB8AC3E}">
        <p14:creationId xmlns:p14="http://schemas.microsoft.com/office/powerpoint/2010/main" val="3047314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D3D5B944-6F20-477C-8166-6FDCF5A835C4}"/>
              </a:ext>
            </a:extLst>
          </p:cNvPr>
          <p:cNvSpPr>
            <a:spLocks noGrp="1"/>
          </p:cNvSpPr>
          <p:nvPr>
            <p:ph idx="1"/>
          </p:nvPr>
        </p:nvSpPr>
        <p:spPr>
          <a:xfrm>
            <a:off x="551597" y="733803"/>
            <a:ext cx="10515600" cy="5407689"/>
          </a:xfrm>
        </p:spPr>
        <p:txBody>
          <a:bodyPr>
            <a:normAutofit lnSpcReduction="10000"/>
          </a:bodyPr>
          <a:lstStyle/>
          <a:p>
            <a:pPr marL="0" indent="0" algn="just">
              <a:lnSpc>
                <a:spcPct val="107000"/>
              </a:lnSpc>
              <a:spcAft>
                <a:spcPts val="800"/>
              </a:spcAft>
              <a:buNone/>
            </a:pPr>
            <a:r>
              <a:rPr lang="tr-TR" sz="1800" dirty="0">
                <a:effectLst/>
                <a:latin typeface="Arial" panose="020B0604020202020204" pitchFamily="34" charset="0"/>
                <a:ea typeface="Calibri" panose="020F0502020204030204" pitchFamily="34" charset="0"/>
                <a:cs typeface="Times New Roman" panose="02020603050405020304" pitchFamily="18" charset="0"/>
              </a:rPr>
              <a:t>Kütüphaneler çeşitli topluluklarla, yeni iç görüler ve yeni bilgiler üretmek veya işlemek için kendi koleksiyonlarını diğer veri ve bilgi stoklarına bağlayarak, </a:t>
            </a:r>
            <a:r>
              <a:rPr lang="tr-TR" sz="1800" dirty="0">
                <a:latin typeface="Arial" panose="020B0604020202020204" pitchFamily="34" charset="0"/>
                <a:ea typeface="Calibri" panose="020F0502020204030204" pitchFamily="34" charset="0"/>
                <a:cs typeface="Times New Roman" panose="02020603050405020304" pitchFamily="18" charset="0"/>
              </a:rPr>
              <a:t>k</a:t>
            </a:r>
            <a:r>
              <a:rPr lang="tr-TR" sz="1800" dirty="0">
                <a:effectLst/>
                <a:latin typeface="Arial" panose="020B0604020202020204" pitchFamily="34" charset="0"/>
                <a:ea typeface="Calibri" panose="020F0502020204030204" pitchFamily="34" charset="0"/>
                <a:cs typeface="Times New Roman" panose="02020603050405020304" pitchFamily="18" charset="0"/>
              </a:rPr>
              <a:t>ısaca etkileşimli bir zihnin mutfağına dönüştürülebilir mi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tr-TR" sz="1800" dirty="0">
                <a:effectLst/>
                <a:latin typeface="Arial" panose="020B0604020202020204" pitchFamily="34" charset="0"/>
                <a:ea typeface="Calibri" panose="020F0502020204030204" pitchFamily="34" charset="0"/>
                <a:cs typeface="Times New Roman" panose="02020603050405020304" pitchFamily="18" charset="0"/>
              </a:rPr>
              <a:t>Üretken yapay zeka, insanların kendi koleksiyonlarındaki ve diğer koleksiyonlardaki verilerden, orijinal verilere çok benzeyen, ancak bunları analiz eden, yoğunlaştıran ve yeniden birleştiren yeni eserler oluşturmuştur. Örneğin </a:t>
            </a:r>
            <a:r>
              <a:rPr lang="tr-TR" sz="1800" dirty="0" err="1">
                <a:effectLst/>
                <a:latin typeface="Arial" panose="020B0604020202020204" pitchFamily="34" charset="0"/>
                <a:ea typeface="Calibri" panose="020F0502020204030204" pitchFamily="34" charset="0"/>
                <a:cs typeface="Times New Roman" panose="02020603050405020304" pitchFamily="18" charset="0"/>
              </a:rPr>
              <a:t>Springer</a:t>
            </a:r>
            <a:r>
              <a:rPr lang="tr-TR" sz="1800" dirty="0">
                <a:effectLst/>
                <a:latin typeface="Arial" panose="020B0604020202020204" pitchFamily="34" charset="0"/>
                <a:ea typeface="Calibri" panose="020F0502020204030204" pitchFamily="34" charset="0"/>
                <a:cs typeface="Times New Roman" panose="02020603050405020304" pitchFamily="18" charset="0"/>
              </a:rPr>
              <a:t>, 2019 yılında lityum iyon pillerle ilgili, esasen bir algoritma tarafından yazılan ilk kitabını yayınlamıştır.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tr-TR" sz="1800" dirty="0">
                <a:effectLst/>
                <a:latin typeface="Arial" panose="020B0604020202020204" pitchFamily="34" charset="0"/>
                <a:ea typeface="Calibri" panose="020F0502020204030204" pitchFamily="34" charset="0"/>
                <a:cs typeface="Times New Roman" panose="02020603050405020304" pitchFamily="18" charset="0"/>
              </a:rPr>
              <a:t>Yeni nesil kütüphaneler, insanların ve teknoloji destekli sistemlerin giderek daha açık, bağlantılı, koordineli ve akıllı ekosistemlerde etkileşimde bulunduğu fiziksel ve dijital bir ortam oluşturmaları anlamında akıllı alanlardır. Üretken yapay zeka ve grafik teknolojileri bu etkileşimde önemli bir rol oynayacaktır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tr-TR" sz="1800" dirty="0">
                <a:effectLst/>
                <a:latin typeface="Arial" panose="020B0604020202020204" pitchFamily="34" charset="0"/>
                <a:ea typeface="Calibri" panose="020F0502020204030204" pitchFamily="34" charset="0"/>
                <a:cs typeface="Times New Roman" panose="02020603050405020304" pitchFamily="18" charset="0"/>
              </a:rPr>
              <a:t>Kütüphanenin “düzenli bir kitaplık” kavramı geçerliliğini yitirmiş ve yerini çok sayıda  tanımlama  almıştır.</a:t>
            </a:r>
          </a:p>
          <a:p>
            <a:pPr marL="0" indent="0" algn="just">
              <a:lnSpc>
                <a:spcPct val="107000"/>
              </a:lnSpc>
              <a:spcAft>
                <a:spcPts val="800"/>
              </a:spcAft>
              <a:buNone/>
            </a:pPr>
            <a:r>
              <a:rPr lang="tr-TR" sz="1800" dirty="0">
                <a:effectLst/>
                <a:latin typeface="Arial" panose="020B0604020202020204" pitchFamily="34" charset="0"/>
                <a:ea typeface="Calibri" panose="020F0502020204030204" pitchFamily="34" charset="0"/>
              </a:rPr>
              <a:t>Ekosistem kalacak mı - ya da sarkacın tamamen dijital bir ortama doğru sallanmaya devam edip etmeyeceği  henüz bilinmiyor. Dijital ortamı kimin kontrol edip yöneteceği sorusu da ortada…</a:t>
            </a:r>
            <a:endParaRPr lang="tr-TR" dirty="0"/>
          </a:p>
        </p:txBody>
      </p:sp>
    </p:spTree>
    <p:extLst>
      <p:ext uri="{BB962C8B-B14F-4D97-AF65-F5344CB8AC3E}">
        <p14:creationId xmlns:p14="http://schemas.microsoft.com/office/powerpoint/2010/main" val="848653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8AD22153-7AB8-430F-B48F-2114B3133430}"/>
              </a:ext>
            </a:extLst>
          </p:cNvPr>
          <p:cNvSpPr>
            <a:spLocks noGrp="1"/>
          </p:cNvSpPr>
          <p:nvPr>
            <p:ph idx="1"/>
          </p:nvPr>
        </p:nvSpPr>
        <p:spPr>
          <a:xfrm>
            <a:off x="838200" y="991892"/>
            <a:ext cx="10515600" cy="5185071"/>
          </a:xfrm>
        </p:spPr>
        <p:txBody>
          <a:bodyPr>
            <a:normAutofit/>
          </a:bodyPr>
          <a:lstStyle/>
          <a:p>
            <a:pPr marL="0" indent="0" algn="just">
              <a:lnSpc>
                <a:spcPct val="107000"/>
              </a:lnSpc>
              <a:spcAft>
                <a:spcPts val="800"/>
              </a:spcAft>
              <a:buNone/>
            </a:pPr>
            <a:r>
              <a:rPr lang="tr-TR" sz="1800" dirty="0" err="1">
                <a:latin typeface="Arial" panose="020B0604020202020204" pitchFamily="34" charset="0"/>
                <a:ea typeface="Calibri" panose="020F0502020204030204" pitchFamily="34" charset="0"/>
                <a:cs typeface="Times New Roman" panose="02020603050405020304" pitchFamily="18" charset="0"/>
              </a:rPr>
              <a:t>Kütüphanleri</a:t>
            </a:r>
            <a:r>
              <a:rPr lang="tr-TR" sz="1800" dirty="0">
                <a:effectLst/>
                <a:latin typeface="Arial" panose="020B0604020202020204" pitchFamily="34" charset="0"/>
                <a:ea typeface="Calibri" panose="020F0502020204030204" pitchFamily="34" charset="0"/>
                <a:cs typeface="Times New Roman" panose="02020603050405020304" pitchFamily="18" charset="0"/>
              </a:rPr>
              <a:t> ekonomik ve teknolojik olarak marjinalleştirilmiş ve küresel şirketlere bağımlı bir yapı olarak mı </a:t>
            </a:r>
            <a:r>
              <a:rPr lang="tr-TR" sz="1800" dirty="0" err="1">
                <a:effectLst/>
                <a:latin typeface="Arial" panose="020B0604020202020204" pitchFamily="34" charset="0"/>
                <a:ea typeface="Calibri" panose="020F0502020204030204" pitchFamily="34" charset="0"/>
                <a:cs typeface="Times New Roman" panose="02020603050405020304" pitchFamily="18" charset="0"/>
              </a:rPr>
              <a:t>mı</a:t>
            </a:r>
            <a:r>
              <a:rPr lang="tr-TR" sz="1800" dirty="0">
                <a:effectLst/>
                <a:latin typeface="Arial" panose="020B0604020202020204" pitchFamily="34" charset="0"/>
                <a:ea typeface="Calibri" panose="020F0502020204030204" pitchFamily="34" charset="0"/>
                <a:cs typeface="Times New Roman" panose="02020603050405020304" pitchFamily="18" charset="0"/>
              </a:rPr>
              <a:t> görüyoruz (</a:t>
            </a:r>
            <a:r>
              <a:rPr lang="tr-TR" sz="1800" dirty="0" err="1">
                <a:effectLst/>
                <a:latin typeface="Arial" panose="020B0604020202020204" pitchFamily="34" charset="0"/>
                <a:ea typeface="Calibri" panose="020F0502020204030204" pitchFamily="34" charset="0"/>
                <a:cs typeface="Times New Roman" panose="02020603050405020304" pitchFamily="18" charset="0"/>
              </a:rPr>
              <a:t>Big</a:t>
            </a:r>
            <a:r>
              <a:rPr lang="tr-TR" sz="1800" dirty="0">
                <a:effectLst/>
                <a:latin typeface="Arial" panose="020B0604020202020204" pitchFamily="34" charset="0"/>
                <a:ea typeface="Calibri" panose="020F0502020204030204" pitchFamily="34" charset="0"/>
                <a:cs typeface="Times New Roman" panose="02020603050405020304" pitchFamily="18" charset="0"/>
              </a:rPr>
              <a:t> </a:t>
            </a:r>
            <a:r>
              <a:rPr lang="tr-TR" sz="1800" dirty="0" err="1">
                <a:effectLst/>
                <a:latin typeface="Arial" panose="020B0604020202020204" pitchFamily="34" charset="0"/>
                <a:ea typeface="Calibri" panose="020F0502020204030204" pitchFamily="34" charset="0"/>
                <a:cs typeface="Times New Roman" panose="02020603050405020304" pitchFamily="18" charset="0"/>
              </a:rPr>
              <a:t>Tech</a:t>
            </a:r>
            <a:r>
              <a:rPr lang="tr-TR" sz="1800" dirty="0">
                <a:effectLst/>
                <a:latin typeface="Arial" panose="020B0604020202020204" pitchFamily="34" charset="0"/>
                <a:ea typeface="Calibri" panose="020F0502020204030204" pitchFamily="34" charset="0"/>
                <a:cs typeface="Times New Roman" panose="02020603050405020304" pitchFamily="18" charset="0"/>
              </a:rPr>
              <a:t>)? Yoksa paylaşılan bilgiye hizmet eden çok boyutlu ve ağ bağlantılı bir bilgi ve etkileşim örneği olarak mı görüyoruz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de-DE" sz="1800" dirty="0">
                <a:effectLst/>
                <a:latin typeface="Arial" panose="020B0604020202020204" pitchFamily="34" charset="0"/>
                <a:ea typeface="Calibri" panose="020F0502020204030204" pitchFamily="34" charset="0"/>
              </a:rPr>
              <a:t>19. </a:t>
            </a:r>
            <a:r>
              <a:rPr lang="de-DE" sz="1800" dirty="0" err="1">
                <a:effectLst/>
                <a:latin typeface="Arial" panose="020B0604020202020204" pitchFamily="34" charset="0"/>
                <a:ea typeface="Calibri" panose="020F0502020204030204" pitchFamily="34" charset="0"/>
              </a:rPr>
              <a:t>yüzyıl</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kütüphaneleri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teknoloji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odaklı</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olma</a:t>
            </a:r>
            <a:r>
              <a:rPr lang="tr-TR" sz="1800" dirty="0" err="1">
                <a:effectLst/>
                <a:latin typeface="Arial" panose="020B0604020202020204" pitchFamily="34" charset="0"/>
                <a:ea typeface="Calibri" panose="020F0502020204030204" pitchFamily="34" charset="0"/>
              </a:rPr>
              <a:t>yıp</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yalnızca</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fiziksel</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kaynakların</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mevcu</a:t>
            </a:r>
            <a:r>
              <a:rPr lang="tr-TR" sz="1800" dirty="0">
                <a:effectLst/>
                <a:latin typeface="Arial" panose="020B0604020202020204" pitchFamily="34" charset="0"/>
                <a:ea typeface="Calibri" panose="020F0502020204030204" pitchFamily="34" charset="0"/>
              </a:rPr>
              <a:t>diyeti ile </a:t>
            </a:r>
            <a:r>
              <a:rPr lang="tr-TR" sz="1800" dirty="0">
                <a:latin typeface="Arial" panose="020B0604020202020204" pitchFamily="34" charset="0"/>
                <a:ea typeface="Calibri" panose="020F0502020204030204" pitchFamily="34" charset="0"/>
              </a:rPr>
              <a:t>k</a:t>
            </a:r>
            <a:r>
              <a:rPr lang="tr-TR" sz="1800" dirty="0">
                <a:effectLst/>
                <a:latin typeface="Arial" panose="020B0604020202020204" pitchFamily="34" charset="0"/>
                <a:ea typeface="Calibri" panose="020F0502020204030204" pitchFamily="34" charset="0"/>
              </a:rPr>
              <a:t>ullanımı söz </a:t>
            </a:r>
            <a:r>
              <a:rPr lang="tr-TR" sz="1800" dirty="0" smtClean="0">
                <a:effectLst/>
                <a:latin typeface="Arial" panose="020B0604020202020204" pitchFamily="34" charset="0"/>
                <a:ea typeface="Calibri" panose="020F0502020204030204" pitchFamily="34" charset="0"/>
              </a:rPr>
              <a:t>konusuydu.</a:t>
            </a:r>
            <a:r>
              <a:rPr lang="de-DE" sz="1800" dirty="0" smtClean="0">
                <a:effectLst/>
                <a:latin typeface="Arial" panose="020B0604020202020204" pitchFamily="34" charset="0"/>
                <a:ea typeface="Calibri" panose="020F0502020204030204" pitchFamily="34" charset="0"/>
              </a:rPr>
              <a:t>On </a:t>
            </a:r>
            <a:r>
              <a:rPr lang="de-DE" sz="1800" dirty="0" err="1">
                <a:effectLst/>
                <a:latin typeface="Arial" panose="020B0604020202020204" pitchFamily="34" charset="0"/>
                <a:ea typeface="Calibri" panose="020F0502020204030204" pitchFamily="34" charset="0"/>
              </a:rPr>
              <a:t>yıllar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boyunca</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kütüphanecilerin</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rolleri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büyük</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ölçüde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değişti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Gelecekte</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kütüphaneler</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rPr>
              <a:t>çevrimiçi</a:t>
            </a:r>
            <a:r>
              <a:rPr lang="de-DE" sz="1800" dirty="0">
                <a:effectLst/>
                <a:latin typeface="Arial" panose="020B0604020202020204" pitchFamily="34" charset="0"/>
                <a:ea typeface="Calibri" panose="020F0502020204030204" pitchFamily="34"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bilgi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sunucularına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dönüşe</a:t>
            </a:r>
            <a:r>
              <a:rPr lang="tr-TR" sz="1800" dirty="0" err="1">
                <a:effectLst/>
                <a:latin typeface="Arial" panose="020B0604020202020204" pitchFamily="34" charset="0"/>
                <a:ea typeface="Calibri" panose="020F0502020204030204" pitchFamily="34" charset="0"/>
                <a:cs typeface="Times New Roman" panose="02020603050405020304" pitchFamily="18" charset="0"/>
              </a:rPr>
              <a:t>cek</a:t>
            </a:r>
            <a:r>
              <a:rPr lang="tr-TR"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teknolojinin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tr-TR" sz="1800" dirty="0">
                <a:latin typeface="Arial" panose="020B0604020202020204" pitchFamily="34" charset="0"/>
                <a:ea typeface="Calibri" panose="020F0502020204030204" pitchFamily="34" charset="0"/>
                <a:cs typeface="Times New Roman" panose="02020603050405020304" pitchFamily="18" charset="0"/>
              </a:rPr>
              <a:t>uygulanması</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için</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daha</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önemli</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bir</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r>
              <a:rPr lang="tr-TR" sz="1800" dirty="0">
                <a:latin typeface="Arial" panose="020B0604020202020204" pitchFamily="34" charset="0"/>
                <a:ea typeface="Calibri" panose="020F0502020204030204" pitchFamily="34" charset="0"/>
                <a:cs typeface="Times New Roman" panose="02020603050405020304" pitchFamily="18" charset="0"/>
              </a:rPr>
              <a:t>alan olacaktır.</a:t>
            </a:r>
            <a:r>
              <a:rPr lang="de-DE" sz="1800" dirty="0">
                <a:effectLst/>
                <a:latin typeface="Arial" panose="020B0604020202020204" pitchFamily="34" charset="0"/>
                <a:ea typeface="Calibri" panose="020F0502020204030204" pitchFamily="34" charset="0"/>
                <a:cs typeface="Times New Roman" panose="02020603050405020304" pitchFamily="18" charset="0"/>
              </a:rPr>
              <a:t> Liu (2011)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ve</a:t>
            </a:r>
            <a:r>
              <a:rPr lang="de-DE" sz="1800" dirty="0">
                <a:effectLst/>
                <a:latin typeface="Arial" panose="020B0604020202020204" pitchFamily="34" charset="0"/>
                <a:ea typeface="Calibri" panose="020F0502020204030204" pitchFamily="34" charset="0"/>
                <a:cs typeface="Times New Roman" panose="02020603050405020304" pitchFamily="18" charset="0"/>
              </a:rPr>
              <a:t> Fernandez (2016)</a:t>
            </a:r>
            <a:endParaRPr lang="tr-TR" sz="1800" dirty="0">
              <a:effectLst/>
              <a:latin typeface="Arial" panose="020B0604020202020204" pitchFamily="34" charset="0"/>
              <a:ea typeface="Calibri" panose="020F0502020204030204" pitchFamily="34" charset="0"/>
              <a:cs typeface="Times New Roman" panose="02020603050405020304" pitchFamily="18" charset="0"/>
            </a:endParaRPr>
          </a:p>
          <a:p>
            <a:pPr marL="0" indent="0">
              <a:buNone/>
            </a:pPr>
            <a:r>
              <a:rPr lang="tr-TR" sz="1800" dirty="0">
                <a:latin typeface="Arial" panose="020B0604020202020204" pitchFamily="34" charset="0"/>
                <a:ea typeface="Calibri" panose="020F0502020204030204" pitchFamily="34" charset="0"/>
                <a:cs typeface="Times New Roman" panose="02020603050405020304" pitchFamily="18" charset="0"/>
              </a:rPr>
              <a:t>Son olarak en önemli </a:t>
            </a:r>
            <a:r>
              <a:rPr lang="tr-TR" sz="1800" dirty="0" err="1">
                <a:latin typeface="Arial" panose="020B0604020202020204" pitchFamily="34" charset="0"/>
                <a:ea typeface="Calibri" panose="020F0502020204030204" pitchFamily="34" charset="0"/>
                <a:cs typeface="Times New Roman" panose="02020603050405020304" pitchFamily="18" charset="0"/>
              </a:rPr>
              <a:t>fakör</a:t>
            </a:r>
            <a:r>
              <a:rPr lang="tr-TR" sz="1800" dirty="0">
                <a:latin typeface="Arial" panose="020B0604020202020204" pitchFamily="34" charset="0"/>
                <a:ea typeface="Calibri" panose="020F0502020204030204" pitchFamily="34" charset="0"/>
                <a:cs typeface="Times New Roman" panose="02020603050405020304" pitchFamily="18" charset="0"/>
              </a:rPr>
              <a:t> ; tüm bu değişimlerin en önemli aktörü olan kütüphanecilerin (yada gelecekte ki adı her ne ise)  alacağı eğitimin mahiyeti. Çağın ve sürecin gerektirdiği tüm donanımlara sahip kütüphanecilerin yetişmesi için eğitim kurumlarının müfredatının bu yönde hazırlaması ve dönüştürmesi  elzem olmaktadır.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2033727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602769"/>
            <a:ext cx="9144000" cy="3655031"/>
          </a:xfrm>
        </p:spPr>
        <p:txBody>
          <a:bodyPr/>
          <a:lstStyle/>
          <a:p>
            <a:endParaRPr lang="en-US" dirty="0" smtClean="0"/>
          </a:p>
          <a:p>
            <a:endParaRPr lang="en-US" dirty="0"/>
          </a:p>
          <a:p>
            <a:endParaRPr lang="en-US" dirty="0" smtClean="0"/>
          </a:p>
          <a:p>
            <a:endParaRPr lang="en-US" dirty="0"/>
          </a:p>
          <a:p>
            <a:r>
              <a:rPr lang="en-US" dirty="0" smtClean="0"/>
              <a:t>		</a:t>
            </a:r>
            <a:r>
              <a:rPr lang="en-US" sz="3600" dirty="0" smtClean="0"/>
              <a:t>TEŞEKKÜRLER</a:t>
            </a:r>
          </a:p>
          <a:p>
            <a:endParaRPr lang="en-US" dirty="0"/>
          </a:p>
        </p:txBody>
      </p:sp>
    </p:spTree>
    <p:extLst>
      <p:ext uri="{BB962C8B-B14F-4D97-AF65-F5344CB8AC3E}">
        <p14:creationId xmlns:p14="http://schemas.microsoft.com/office/powerpoint/2010/main" val="1280531112"/>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1221</TotalTime>
  <Words>2398</Words>
  <Application>Microsoft Macintosh PowerPoint</Application>
  <PresentationFormat>Widescreen</PresentationFormat>
  <Paragraphs>98</Paragraphs>
  <Slides>20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Calibri</vt:lpstr>
      <vt:lpstr>Calibri Light</vt:lpstr>
      <vt:lpstr>Times New Roman</vt:lpstr>
      <vt:lpstr>Arial</vt:lpstr>
      <vt:lpstr>Office Teması</vt:lpstr>
      <vt:lpstr>GELECEĞİN KÜTÜPHANELERİ</vt:lpstr>
      <vt:lpstr>PowerPoint Presentation</vt:lpstr>
      <vt:lpstr>PowerPoint Presentation</vt:lpstr>
      <vt:lpstr>PowerPoint Presentation</vt:lpstr>
      <vt:lpstr>PowerPoint Presentation</vt:lpstr>
      <vt:lpstr>Kütüphane ve Yapay Zeka</vt:lpstr>
      <vt:lpstr>PowerPoint Presentation</vt:lpstr>
      <vt:lpstr>PowerPoint Presentation</vt:lpstr>
      <vt:lpstr>PowerPoint Presentation</vt:lpstr>
      <vt:lpstr>PowerPoint Presentation</vt:lpstr>
      <vt:lpstr>Yapay Zekanın Avantajları</vt:lpstr>
      <vt:lpstr>Yapay Zekanın Dezavantajları</vt:lpstr>
      <vt:lpstr>PowerPoint Presentation</vt:lpstr>
      <vt:lpstr>PowerPoint Presentation</vt:lpstr>
      <vt:lpstr>SONUÇ</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Personel</dc:creator>
  <cp:lastModifiedBy>Microsoft Office User</cp:lastModifiedBy>
  <cp:revision>83</cp:revision>
  <dcterms:created xsi:type="dcterms:W3CDTF">2023-09-22T13:46:27Z</dcterms:created>
  <dcterms:modified xsi:type="dcterms:W3CDTF">2023-09-27T20:54:15Z</dcterms:modified>
</cp:coreProperties>
</file>