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 id="2147483672" r:id="rId6"/>
    <p:sldMasterId id="2147483677" r:id="rId7"/>
  </p:sldMasterIdLst>
  <p:notesMasterIdLst>
    <p:notesMasterId r:id="rId31"/>
  </p:notesMasterIdLst>
  <p:sldIdLst>
    <p:sldId id="339" r:id="rId8"/>
    <p:sldId id="404" r:id="rId9"/>
    <p:sldId id="420" r:id="rId10"/>
    <p:sldId id="425" r:id="rId11"/>
    <p:sldId id="427" r:id="rId12"/>
    <p:sldId id="432" r:id="rId13"/>
    <p:sldId id="433" r:id="rId14"/>
    <p:sldId id="381" r:id="rId15"/>
    <p:sldId id="379" r:id="rId16"/>
    <p:sldId id="429" r:id="rId17"/>
    <p:sldId id="430" r:id="rId18"/>
    <p:sldId id="436" r:id="rId19"/>
    <p:sldId id="434" r:id="rId20"/>
    <p:sldId id="437" r:id="rId21"/>
    <p:sldId id="439" r:id="rId22"/>
    <p:sldId id="438" r:id="rId23"/>
    <p:sldId id="256" r:id="rId24"/>
    <p:sldId id="422" r:id="rId25"/>
    <p:sldId id="261" r:id="rId26"/>
    <p:sldId id="262" r:id="rId27"/>
    <p:sldId id="295" r:id="rId28"/>
    <p:sldId id="431" r:id="rId29"/>
    <p:sldId id="401" r:id="rId3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F81"/>
    <a:srgbClr val="FFFF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67158E-CBAF-4934-89BC-63BA03B8B8AB}" v="109" dt="2023-09-28T17:36:27.242"/>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470" autoAdjust="0"/>
  </p:normalViewPr>
  <p:slideViewPr>
    <p:cSldViewPr snapToGrid="0">
      <p:cViewPr varScale="1">
        <p:scale>
          <a:sx n="48" d="100"/>
          <a:sy n="48" d="100"/>
        </p:scale>
        <p:origin x="134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EF743E-67D7-388E-0C46-B29F3806BAD9}"/>
              </a:ext>
            </a:extLst>
          </p:cNvPr>
          <p:cNvSpPr txBox="1">
            <a:spLocks noGrp="1"/>
          </p:cNvSpPr>
          <p:nvPr>
            <p:ph type="hdr" sz="quarter"/>
          </p:nvPr>
        </p:nvSpPr>
        <p:spPr>
          <a:xfrm>
            <a:off x="0" y="0"/>
            <a:ext cx="2971800" cy="458788"/>
          </a:xfrm>
          <a:prstGeom prst="rect">
            <a:avLst/>
          </a:prstGeom>
          <a:noFill/>
          <a:ln>
            <a:noFill/>
          </a:ln>
        </p:spPr>
        <p:txBody>
          <a:bodyPr vert="horz" wrap="square" lIns="91440" tIns="45720" rIns="91440" bIns="45720" anchor="t"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a:defRPr/>
            </a:pPr>
            <a:endParaRPr/>
          </a:p>
        </p:txBody>
      </p:sp>
      <p:sp>
        <p:nvSpPr>
          <p:cNvPr id="3" name="Date Placeholder 2">
            <a:extLst>
              <a:ext uri="{FF2B5EF4-FFF2-40B4-BE49-F238E27FC236}">
                <a16:creationId xmlns:a16="http://schemas.microsoft.com/office/drawing/2014/main" id="{9807EA25-542F-0C7D-EA63-CBBB23A7C1FB}"/>
              </a:ext>
            </a:extLst>
          </p:cNvPr>
          <p:cNvSpPr txBox="1">
            <a:spLocks noGrp="1"/>
          </p:cNvSpPr>
          <p:nvPr>
            <p:ph type="dt" idx="1"/>
          </p:nvPr>
        </p:nvSpPr>
        <p:spPr>
          <a:xfrm>
            <a:off x="3884613" y="0"/>
            <a:ext cx="2971800" cy="458788"/>
          </a:xfrm>
          <a:prstGeom prst="rect">
            <a:avLst/>
          </a:prstGeom>
          <a:noFill/>
          <a:ln>
            <a:noFill/>
          </a:ln>
        </p:spPr>
        <p:txBody>
          <a:bodyPr vert="horz" wrap="square" lIns="91440" tIns="45720" rIns="91440" bIns="45720" anchor="t" anchorCtr="0" compatLnSpc="1">
            <a:noAutofit/>
          </a:bodyPr>
          <a:lstStyle>
            <a:lvl1pPr marL="0" marR="0" lvl="0" indent="0" algn="r" defTabSz="914400" rtl="0" eaLnBrk="1"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a:defRPr/>
            </a:pPr>
            <a:fld id="{BA472FC1-88D3-4487-AD03-9DC333852282}" type="datetime1">
              <a:rPr lang="en-US"/>
              <a:pPr>
                <a:defRPr/>
              </a:pPr>
              <a:t>9/28/2023</a:t>
            </a:fld>
            <a:endParaRPr/>
          </a:p>
        </p:txBody>
      </p:sp>
      <p:sp>
        <p:nvSpPr>
          <p:cNvPr id="2052" name="Slide Image Placeholder 3">
            <a:extLst>
              <a:ext uri="{FF2B5EF4-FFF2-40B4-BE49-F238E27FC236}">
                <a16:creationId xmlns:a16="http://schemas.microsoft.com/office/drawing/2014/main" id="{1C835A07-DA0E-8ED8-3596-A8C22B503E7C}"/>
              </a:ext>
            </a:extLst>
          </p:cNvPr>
          <p:cNvSpPr>
            <a:spLocks noGrp="1" noRot="1" noChangeAspect="1"/>
          </p:cNvSpPr>
          <p:nvPr>
            <p:ph type="sldImg" idx="2"/>
          </p:nvPr>
        </p:nvSpPr>
        <p:spPr bwMode="auto">
          <a:xfrm>
            <a:off x="685800" y="1143000"/>
            <a:ext cx="5486400" cy="3086100"/>
          </a:xfrm>
          <a:prstGeom prst="rect">
            <a:avLst/>
          </a:prstGeom>
          <a:noFill/>
          <a:ln w="12701">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a:extLst>
              <a:ext uri="{FF2B5EF4-FFF2-40B4-BE49-F238E27FC236}">
                <a16:creationId xmlns:a16="http://schemas.microsoft.com/office/drawing/2014/main" id="{3DD2D9ED-FD98-5C54-5AFF-41BD9303F04A}"/>
              </a:ext>
            </a:extLst>
          </p:cNvPr>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a:extLst>
              <a:ext uri="{FF2B5EF4-FFF2-40B4-BE49-F238E27FC236}">
                <a16:creationId xmlns:a16="http://schemas.microsoft.com/office/drawing/2014/main" id="{1CCB5BFD-8DCA-B4D0-E8EB-6E4F05EC83A3}"/>
              </a:ext>
            </a:extLst>
          </p:cNvPr>
          <p:cNvSpPr txBox="1">
            <a:spLocks noGrp="1"/>
          </p:cNvSpPr>
          <p:nvPr>
            <p:ph type="ftr" sz="quarter" idx="4"/>
          </p:nvPr>
        </p:nvSpPr>
        <p:spPr>
          <a:xfrm>
            <a:off x="0" y="8685213"/>
            <a:ext cx="2971800" cy="458787"/>
          </a:xfrm>
          <a:prstGeom prst="rect">
            <a:avLst/>
          </a:prstGeom>
          <a:noFill/>
          <a:ln>
            <a:noFill/>
          </a:ln>
        </p:spPr>
        <p:txBody>
          <a:bodyPr vert="horz" wrap="square" lIns="91440" tIns="45720" rIns="91440" bIns="45720" anchor="b"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a:defRPr/>
            </a:pPr>
            <a:endParaRPr/>
          </a:p>
        </p:txBody>
      </p:sp>
      <p:sp>
        <p:nvSpPr>
          <p:cNvPr id="7" name="Slide Number Placeholder 6">
            <a:extLst>
              <a:ext uri="{FF2B5EF4-FFF2-40B4-BE49-F238E27FC236}">
                <a16:creationId xmlns:a16="http://schemas.microsoft.com/office/drawing/2014/main" id="{D5FF3E5D-E894-69A0-3A31-24552E1B54A5}"/>
              </a:ext>
            </a:extLst>
          </p:cNvPr>
          <p:cNvSpPr txBox="1">
            <a:spLocks noGrp="1"/>
          </p:cNvSpPr>
          <p:nvPr>
            <p:ph type="sldNum" sz="quarter" idx="5"/>
          </p:nvPr>
        </p:nvSpPr>
        <p:spPr>
          <a:xfrm>
            <a:off x="3884613" y="8685213"/>
            <a:ext cx="2971800" cy="458787"/>
          </a:xfrm>
          <a:prstGeom prst="rect">
            <a:avLst/>
          </a:prstGeom>
          <a:noFill/>
          <a:ln>
            <a:noFill/>
          </a:ln>
        </p:spPr>
        <p:txBody>
          <a:bodyPr vert="horz" wrap="square" lIns="91440" tIns="45720" rIns="91440" bIns="45720" anchor="b" anchorCtr="0" compatLnSpc="1">
            <a:noAutofit/>
          </a:bodyPr>
          <a:lstStyle>
            <a:lvl1pPr marL="0" marR="0" lvl="0" indent="0" algn="r" defTabSz="914400" rtl="0" eaLnBrk="1"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a:defRPr/>
            </a:pPr>
            <a:fld id="{8600EF55-CB69-4143-8255-DDF93ACEB6EE}"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ts val="400"/>
      </a:spcBef>
      <a:spcAft>
        <a:spcPct val="0"/>
      </a:spcAft>
      <a:defRPr lang="en-GB" sz="1200" kern="1200">
        <a:solidFill>
          <a:srgbClr val="000000"/>
        </a:solidFill>
        <a:latin typeface="Calibri"/>
      </a:defRPr>
    </a:lvl1pPr>
    <a:lvl2pPr marL="457200" lvl="1" algn="l" rtl="0" eaLnBrk="0" fontAlgn="base" hangingPunct="0">
      <a:spcBef>
        <a:spcPts val="400"/>
      </a:spcBef>
      <a:spcAft>
        <a:spcPct val="0"/>
      </a:spcAft>
      <a:defRPr lang="en-GB" sz="1200" kern="1200">
        <a:solidFill>
          <a:srgbClr val="000000"/>
        </a:solidFill>
        <a:latin typeface="Calibri"/>
      </a:defRPr>
    </a:lvl2pPr>
    <a:lvl3pPr marL="914400" lvl="2" algn="l" rtl="0" eaLnBrk="0" fontAlgn="base" hangingPunct="0">
      <a:spcBef>
        <a:spcPts val="400"/>
      </a:spcBef>
      <a:spcAft>
        <a:spcPct val="0"/>
      </a:spcAft>
      <a:defRPr lang="en-GB" sz="1200" kern="1200">
        <a:solidFill>
          <a:srgbClr val="000000"/>
        </a:solidFill>
        <a:latin typeface="Calibri"/>
      </a:defRPr>
    </a:lvl3pPr>
    <a:lvl4pPr marL="1371600" lvl="3" algn="l" rtl="0" eaLnBrk="0" fontAlgn="base" hangingPunct="0">
      <a:spcBef>
        <a:spcPts val="400"/>
      </a:spcBef>
      <a:spcAft>
        <a:spcPct val="0"/>
      </a:spcAft>
      <a:defRPr lang="en-GB" sz="1200" kern="1200">
        <a:solidFill>
          <a:srgbClr val="000000"/>
        </a:solidFill>
        <a:latin typeface="Calibri"/>
      </a:defRPr>
    </a:lvl4pPr>
    <a:lvl5pPr marL="1828800" lvl="4" algn="l" rtl="0" eaLnBrk="0" fontAlgn="base" hangingPunct="0">
      <a:spcBef>
        <a:spcPts val="400"/>
      </a:spcBef>
      <a:spcAft>
        <a:spcPct val="0"/>
      </a:spcAft>
      <a:defRPr lang="en-GB"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2</a:t>
            </a:fld>
            <a:endParaRPr lang="en-GB" dirty="0"/>
          </a:p>
        </p:txBody>
      </p:sp>
    </p:spTree>
    <p:extLst>
      <p:ext uri="{BB962C8B-B14F-4D97-AF65-F5344CB8AC3E}">
        <p14:creationId xmlns:p14="http://schemas.microsoft.com/office/powerpoint/2010/main" val="377758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Discover </a:t>
            </a:r>
            <a:r>
              <a:rPr lang="en-GB" dirty="0" err="1"/>
              <a:t>eJournal</a:t>
            </a:r>
            <a:r>
              <a:rPr lang="en-GB" dirty="0"/>
              <a:t> Collections: </a:t>
            </a:r>
            <a:r>
              <a:rPr lang="en-GB" dirty="0" err="1"/>
              <a:t>tk.emeraldgrouppublishing</a:t>
            </a:r>
            <a:r>
              <a:rPr lang="en-GB" dirty="0"/>
              <a:t>.</a:t>
            </a:r>
          </a:p>
          <a:p>
            <a:r>
              <a:rPr lang="en-GB" dirty="0"/>
              <a:t>com/ejournal-collections</a:t>
            </a:r>
            <a:endParaRPr lang="tr-TR" dirty="0"/>
          </a:p>
          <a:p>
            <a:r>
              <a:rPr lang="en-GB" dirty="0"/>
              <a:t>Discover our eBooks: tk.emeraldgrouppublishing.com/</a:t>
            </a:r>
            <a:r>
              <a:rPr lang="en-GB" dirty="0" err="1"/>
              <a:t>ebooks</a:t>
            </a:r>
            <a:endParaRPr lang="en-GB" dirty="0"/>
          </a:p>
          <a:p>
            <a:r>
              <a:rPr lang="en-GB" dirty="0"/>
              <a:t>Discover </a:t>
            </a:r>
            <a:r>
              <a:rPr lang="en-GB" dirty="0" err="1"/>
              <a:t>eCase</a:t>
            </a:r>
            <a:r>
              <a:rPr lang="en-GB" dirty="0"/>
              <a:t> Collections: </a:t>
            </a:r>
            <a:r>
              <a:rPr lang="en-GB" dirty="0" err="1"/>
              <a:t>tk.emeraldgrouppublishing</a:t>
            </a:r>
            <a:r>
              <a:rPr lang="en-GB" dirty="0"/>
              <a:t>.</a:t>
            </a:r>
          </a:p>
          <a:p>
            <a:r>
              <a:rPr lang="en-GB" dirty="0"/>
              <a:t>com/cases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517891"/>
                </a:solidFill>
                <a:effectLst/>
                <a:latin typeface="Segoe UI"/>
                <a:cs typeface="Segoe UI"/>
              </a:rPr>
              <a:t>Discover </a:t>
            </a:r>
            <a:r>
              <a:rPr lang="en-GB" sz="1200" b="0" dirty="0">
                <a:solidFill>
                  <a:srgbClr val="517891"/>
                </a:solidFill>
                <a:latin typeface="Segoe UI"/>
                <a:cs typeface="Segoe UI"/>
              </a:rPr>
              <a:t>Expert Briefings</a:t>
            </a:r>
            <a:r>
              <a:rPr lang="en-GB" sz="1200" b="1" i="0" dirty="0">
                <a:solidFill>
                  <a:srgbClr val="517891"/>
                </a:solidFill>
                <a:effectLst/>
                <a:latin typeface="Segoe UI"/>
                <a:cs typeface="Segoe UI"/>
              </a:rPr>
              <a:t>: </a:t>
            </a:r>
            <a:r>
              <a:rPr lang="en-GB" sz="1200" b="0" i="0" dirty="0">
                <a:solidFill>
                  <a:srgbClr val="517891"/>
                </a:solidFill>
                <a:effectLst/>
                <a:ea typeface="+mn-lt"/>
                <a:cs typeface="+mn-lt"/>
              </a:rPr>
              <a:t>tk.emeraldgrouppublishing.com/</a:t>
            </a:r>
            <a:r>
              <a:rPr lang="en-GB" sz="1200" dirty="0">
                <a:solidFill>
                  <a:srgbClr val="517891"/>
                </a:solidFill>
                <a:ea typeface="+mn-lt"/>
                <a:cs typeface="+mn-lt"/>
              </a:rPr>
              <a:t>expert-briefings </a:t>
            </a:r>
            <a:endParaRPr lang="en-US" dirty="0">
              <a:solidFill>
                <a:srgbClr val="517891"/>
              </a:solidFill>
              <a:latin typeface="Segoe UI"/>
              <a:cs typeface="Segoe UI"/>
            </a:endParaRP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5AFF61-3EC2-45E6-BF29-7CEB43CB72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0341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4</a:t>
            </a:fld>
            <a:endParaRPr lang="en-GB" dirty="0"/>
          </a:p>
        </p:txBody>
      </p:sp>
    </p:spTree>
    <p:extLst>
      <p:ext uri="{BB962C8B-B14F-4D97-AF65-F5344CB8AC3E}">
        <p14:creationId xmlns:p14="http://schemas.microsoft.com/office/powerpoint/2010/main" val="3831789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5</a:t>
            </a:fld>
            <a:endParaRPr lang="en-GB" dirty="0"/>
          </a:p>
        </p:txBody>
      </p:sp>
    </p:spTree>
    <p:extLst>
      <p:ext uri="{BB962C8B-B14F-4D97-AF65-F5344CB8AC3E}">
        <p14:creationId xmlns:p14="http://schemas.microsoft.com/office/powerpoint/2010/main" val="2031942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6</a:t>
            </a:fld>
            <a:endParaRPr lang="en-GB" dirty="0"/>
          </a:p>
        </p:txBody>
      </p:sp>
    </p:spTree>
    <p:extLst>
      <p:ext uri="{BB962C8B-B14F-4D97-AF65-F5344CB8AC3E}">
        <p14:creationId xmlns:p14="http://schemas.microsoft.com/office/powerpoint/2010/main" val="3646199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Healthier Lives: 1-Yoksulluğa Son 2-Açlığa Son, 3-Sağlık ve Kaliteli Yaşam, 6-Temiz Su ve Sanitasyon, 8-İnsana Yakışır İş ve Ekonomik Büyüme, 10- Eşitsizliklerin Azaltılması</a:t>
            </a:r>
          </a:p>
          <a:p>
            <a:r>
              <a:rPr lang="tr-TR" dirty="0"/>
              <a:t>Responsible Management. 8- İnsana Yakışır İş ve Ekonomik Büyüme, 9- Sanayi, Yenilikçilik ve Altyapı, 10- Eşitsizliklerin Azaltılması, 11-Sürdürülebilir Şehirler ve Topluluklar, 12-Sorumlu Üretim ve Tüketim, 13-İklim Eylemi</a:t>
            </a:r>
          </a:p>
          <a:p>
            <a:r>
              <a:rPr lang="tr-TR" dirty="0"/>
              <a:t>Quality Education: 4-Nitelikli Eğitim, 10-Eşitsizliklerin Azaltılması, 16-Barış Adalet ve Güçlü Kurumlar</a:t>
            </a:r>
          </a:p>
          <a:p>
            <a:r>
              <a:rPr lang="tr-TR" dirty="0"/>
              <a:t>Fairer Society: 1.Yoksulluğa Son, 2- Açlığa Son, 5-Toplumsal Cinsiyet Eşitliği, 8-İnsana Yakışır İş ve Ekonomik Büyüme, 10-Eşitsizliklerin Azaltılması,16-Barış, Adalet ve Güçlü Kurumlar </a:t>
            </a:r>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7</a:t>
            </a:fld>
            <a:endParaRPr lang="en-GB" dirty="0"/>
          </a:p>
        </p:txBody>
      </p:sp>
    </p:spTree>
    <p:extLst>
      <p:ext uri="{BB962C8B-B14F-4D97-AF65-F5344CB8AC3E}">
        <p14:creationId xmlns:p14="http://schemas.microsoft.com/office/powerpoint/2010/main" val="928375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47749A-E372-4650-AB69-2B49E64C49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653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8600EF55-CB69-4143-8255-DDF93ACEB6EE}" type="slidenum">
              <a:rPr lang="en-US"/>
              <a:pPr>
                <a:defRPr/>
              </a:pPr>
              <a:t>9</a:t>
            </a:fld>
            <a:endParaRPr lang="en-US"/>
          </a:p>
        </p:txBody>
      </p:sp>
    </p:spTree>
    <p:extLst>
      <p:ext uri="{BB962C8B-B14F-4D97-AF65-F5344CB8AC3E}">
        <p14:creationId xmlns:p14="http://schemas.microsoft.com/office/powerpoint/2010/main" val="1967004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10</a:t>
            </a:fld>
            <a:endParaRPr lang="en-GB" dirty="0"/>
          </a:p>
        </p:txBody>
      </p:sp>
    </p:spTree>
    <p:extLst>
      <p:ext uri="{BB962C8B-B14F-4D97-AF65-F5344CB8AC3E}">
        <p14:creationId xmlns:p14="http://schemas.microsoft.com/office/powerpoint/2010/main" val="1844245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11</a:t>
            </a:fld>
            <a:endParaRPr lang="en-GB" dirty="0"/>
          </a:p>
        </p:txBody>
      </p:sp>
    </p:spTree>
    <p:extLst>
      <p:ext uri="{BB962C8B-B14F-4D97-AF65-F5344CB8AC3E}">
        <p14:creationId xmlns:p14="http://schemas.microsoft.com/office/powerpoint/2010/main" val="2232823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is a very helpful taxonomy slide (which we probably need for Emerald journals) as it helps those of us who are not civil engineers to understand the journals and which subject category they relate to in particular.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0EF55-CB69-4143-8255-DDF93ACEB6EE}" type="slidenum">
              <a:rPr kumimoji="0" lang="en-US" sz="1200" b="0" i="0" u="none" strike="noStrike" kern="120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363355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400"/>
              </a:spcBef>
              <a:spcAft>
                <a:spcPct val="0"/>
              </a:spcAft>
              <a:buClrTx/>
              <a:buSzTx/>
              <a:buFontTx/>
              <a:buNone/>
              <a:tabLst/>
              <a:defRPr/>
            </a:pPr>
            <a:r>
              <a:rPr lang="en-GB"/>
              <a:t>ICEP is a centre of excellence for geotechnics (8 titles). Picking out three…</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0EF55-CB69-4143-8255-DDF93ACEB6EE}" type="slidenum">
              <a:rPr kumimoji="0" lang="en-GB"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79930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400"/>
              </a:spcBef>
              <a:spcAft>
                <a:spcPct val="0"/>
              </a:spcAft>
              <a:buClrTx/>
              <a:buSzTx/>
              <a:buFontTx/>
              <a:buNone/>
              <a:tabLst/>
              <a:defRPr/>
            </a:pPr>
            <a:r>
              <a:rPr lang="en-GB"/>
              <a:t>ICEP is a centre of excellence for geotechnics (8 titles). Picking out three…</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0EF55-CB69-4143-8255-DDF93ACEB6EE}" type="slidenum">
              <a:rPr kumimoji="0" lang="en-GB"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172843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0EF55-CB69-4143-8255-DDF93ACEB6EE}" type="slidenum">
              <a:rPr kumimoji="0" lang="en-US" sz="1200" b="0" i="0" u="none" strike="noStrike" kern="120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65289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is a very helpful taxonomy slide (which we probably need for Emerald journals) as it helps those of us who are not civil engineers to understand the journals and which subject category they relate to in particular.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0EF55-CB69-4143-8255-DDF93ACEB6EE}" type="slidenum">
              <a:rPr kumimoji="0" lang="en-US" sz="1200" b="0" i="0" u="none" strike="noStrike" kern="120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16422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600EF55-CB69-4143-8255-DDF93ACEB6EE}" type="slidenum">
              <a:rPr lang="en-GB" smtClean="0"/>
              <a:pPr>
                <a:defRPr/>
              </a:pPr>
              <a:t>18</a:t>
            </a:fld>
            <a:endParaRPr lang="en-GB"/>
          </a:p>
        </p:txBody>
      </p:sp>
    </p:spTree>
    <p:extLst>
      <p:ext uri="{BB962C8B-B14F-4D97-AF65-F5344CB8AC3E}">
        <p14:creationId xmlns:p14="http://schemas.microsoft.com/office/powerpoint/2010/main" val="2594834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4F8AD-8F13-49B0-825A-4907B5109AF2}" type="slidenum">
              <a:rPr lang="en-GB" smtClean="0"/>
              <a:t>22</a:t>
            </a:fld>
            <a:endParaRPr lang="en-GB" dirty="0"/>
          </a:p>
        </p:txBody>
      </p:sp>
    </p:spTree>
    <p:extLst>
      <p:ext uri="{BB962C8B-B14F-4D97-AF65-F5344CB8AC3E}">
        <p14:creationId xmlns:p14="http://schemas.microsoft.com/office/powerpoint/2010/main" val="1587147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Take a few minutes to look at this slide as we have globally renown customers – again giving the journals prestige.</a:t>
            </a:r>
          </a:p>
        </p:txBody>
      </p:sp>
      <p:sp>
        <p:nvSpPr>
          <p:cNvPr id="4" name="Slide Number Placeholder 3"/>
          <p:cNvSpPr>
            <a:spLocks noGrp="1"/>
          </p:cNvSpPr>
          <p:nvPr>
            <p:ph type="sldNum" sz="quarter" idx="5"/>
          </p:nvPr>
        </p:nvSpPr>
        <p:spPr/>
        <p:txBody>
          <a:bodyPr/>
          <a:lstStyle/>
          <a:p>
            <a:pPr>
              <a:defRPr/>
            </a:pPr>
            <a:fld id="{8600EF55-CB69-4143-8255-DDF93ACEB6EE}" type="slidenum">
              <a:rPr lang="en-US"/>
              <a:pPr>
                <a:defRPr/>
              </a:pPr>
              <a:t>23</a:t>
            </a:fld>
            <a:endParaRPr lang="en-US"/>
          </a:p>
        </p:txBody>
      </p:sp>
    </p:spTree>
    <p:extLst>
      <p:ext uri="{BB962C8B-B14F-4D97-AF65-F5344CB8AC3E}">
        <p14:creationId xmlns:p14="http://schemas.microsoft.com/office/powerpoint/2010/main" val="2950753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4B555B91-7B5F-865E-9332-3645A1D7C417}"/>
              </a:ext>
            </a:extLst>
          </p:cNvPr>
          <p:cNvSpPr txBox="1">
            <a:spLocks noGrp="1"/>
          </p:cNvSpPr>
          <p:nvPr>
            <p:ph type="dt" sz="half" idx="10"/>
          </p:nvPr>
        </p:nvSpPr>
        <p:spPr>
          <a:ln/>
        </p:spPr>
        <p:txBody>
          <a:bodyPr/>
          <a:lstStyle>
            <a:lvl1pPr>
              <a:defRPr/>
            </a:lvl1pPr>
          </a:lstStyle>
          <a:p>
            <a:pPr>
              <a:defRPr/>
            </a:pPr>
            <a:fld id="{DCC4DD80-79D0-4F31-B5B6-E3D10D2DADA5}" type="datetime1">
              <a:rPr lang="en-US"/>
              <a:pPr>
                <a:defRPr/>
              </a:pPr>
              <a:t>9/28/2023</a:t>
            </a:fld>
            <a:endParaRPr/>
          </a:p>
        </p:txBody>
      </p:sp>
      <p:sp>
        <p:nvSpPr>
          <p:cNvPr id="5" name="Footer Placeholder 4">
            <a:extLst>
              <a:ext uri="{FF2B5EF4-FFF2-40B4-BE49-F238E27FC236}">
                <a16:creationId xmlns:a16="http://schemas.microsoft.com/office/drawing/2014/main" id="{78C2FE83-D554-2C5A-C32B-0FB321BE4D6E}"/>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97CCF7F2-7521-62A7-AD9F-B4CCBDEC9FC5}"/>
              </a:ext>
            </a:extLst>
          </p:cNvPr>
          <p:cNvSpPr txBox="1">
            <a:spLocks noGrp="1"/>
          </p:cNvSpPr>
          <p:nvPr>
            <p:ph type="sldNum" sz="quarter" idx="12"/>
          </p:nvPr>
        </p:nvSpPr>
        <p:spPr>
          <a:ln/>
        </p:spPr>
        <p:txBody>
          <a:bodyPr/>
          <a:lstStyle>
            <a:lvl1pPr>
              <a:defRPr/>
            </a:lvl1pPr>
          </a:lstStyle>
          <a:p>
            <a:pPr>
              <a:defRPr/>
            </a:pPr>
            <a:fld id="{69507B68-A7A0-42D0-A178-1A6144267612}" type="slidenum">
              <a:rPr/>
              <a:pPr>
                <a:defRPr/>
              </a:pPr>
              <a:t>‹#›</a:t>
            </a:fld>
            <a:endParaRPr/>
          </a:p>
        </p:txBody>
      </p:sp>
    </p:spTree>
    <p:extLst>
      <p:ext uri="{BB962C8B-B14F-4D97-AF65-F5344CB8AC3E}">
        <p14:creationId xmlns:p14="http://schemas.microsoft.com/office/powerpoint/2010/main" val="4129297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F128C6-B882-0715-8046-806550777E1C}"/>
              </a:ext>
            </a:extLst>
          </p:cNvPr>
          <p:cNvSpPr txBox="1">
            <a:spLocks noGrp="1"/>
          </p:cNvSpPr>
          <p:nvPr>
            <p:ph type="dt" sz="half" idx="10"/>
          </p:nvPr>
        </p:nvSpPr>
        <p:spPr>
          <a:ln/>
        </p:spPr>
        <p:txBody>
          <a:bodyPr/>
          <a:lstStyle>
            <a:lvl1pPr>
              <a:defRPr/>
            </a:lvl1pPr>
          </a:lstStyle>
          <a:p>
            <a:pPr>
              <a:defRPr/>
            </a:pPr>
            <a:fld id="{FCC014A1-40E3-4C37-957D-86876CAF8753}" type="datetime1">
              <a:rPr lang="en-US"/>
              <a:pPr>
                <a:defRPr/>
              </a:pPr>
              <a:t>9/28/2023</a:t>
            </a:fld>
            <a:endParaRPr/>
          </a:p>
        </p:txBody>
      </p:sp>
      <p:sp>
        <p:nvSpPr>
          <p:cNvPr id="5" name="Footer Placeholder 4">
            <a:extLst>
              <a:ext uri="{FF2B5EF4-FFF2-40B4-BE49-F238E27FC236}">
                <a16:creationId xmlns:a16="http://schemas.microsoft.com/office/drawing/2014/main" id="{8815D2FF-89EE-35BE-79B2-8775D8684136}"/>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C7088342-E0F5-E0CE-B154-5A500D958A7C}"/>
              </a:ext>
            </a:extLst>
          </p:cNvPr>
          <p:cNvSpPr txBox="1">
            <a:spLocks noGrp="1"/>
          </p:cNvSpPr>
          <p:nvPr>
            <p:ph type="sldNum" sz="quarter" idx="12"/>
          </p:nvPr>
        </p:nvSpPr>
        <p:spPr>
          <a:ln/>
        </p:spPr>
        <p:txBody>
          <a:bodyPr/>
          <a:lstStyle>
            <a:lvl1pPr>
              <a:defRPr/>
            </a:lvl1pPr>
          </a:lstStyle>
          <a:p>
            <a:pPr>
              <a:defRPr/>
            </a:pPr>
            <a:fld id="{64B27889-B613-431D-9CCD-7248B4DB6700}" type="slidenum">
              <a:rPr/>
              <a:pPr>
                <a:defRPr/>
              </a:pPr>
              <a:t>‹#›</a:t>
            </a:fld>
            <a:endParaRPr/>
          </a:p>
        </p:txBody>
      </p:sp>
    </p:spTree>
    <p:extLst>
      <p:ext uri="{BB962C8B-B14F-4D97-AF65-F5344CB8AC3E}">
        <p14:creationId xmlns:p14="http://schemas.microsoft.com/office/powerpoint/2010/main" val="4554971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9C496ACC-051D-2CC0-D224-50D0C1D7DB4B}"/>
              </a:ext>
            </a:extLst>
          </p:cNvPr>
          <p:cNvSpPr txBox="1">
            <a:spLocks noGrp="1"/>
          </p:cNvSpPr>
          <p:nvPr>
            <p:ph type="dt" sz="half" idx="10"/>
          </p:nvPr>
        </p:nvSpPr>
        <p:spPr>
          <a:ln/>
        </p:spPr>
        <p:txBody>
          <a:bodyPr/>
          <a:lstStyle>
            <a:lvl1pPr>
              <a:defRPr/>
            </a:lvl1pPr>
          </a:lstStyle>
          <a:p>
            <a:pPr>
              <a:defRPr/>
            </a:pPr>
            <a:fld id="{0DF87067-4CBC-41D0-8D7F-8F6D2B3BBAA2}" type="datetime1">
              <a:rPr lang="en-US"/>
              <a:pPr>
                <a:defRPr/>
              </a:pPr>
              <a:t>9/28/2023</a:t>
            </a:fld>
            <a:endParaRPr/>
          </a:p>
        </p:txBody>
      </p:sp>
      <p:sp>
        <p:nvSpPr>
          <p:cNvPr id="5" name="Footer Placeholder 4">
            <a:extLst>
              <a:ext uri="{FF2B5EF4-FFF2-40B4-BE49-F238E27FC236}">
                <a16:creationId xmlns:a16="http://schemas.microsoft.com/office/drawing/2014/main" id="{F0325D2F-8DD9-E16D-5735-D2ED98CD1912}"/>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AEB64BF7-8E0A-17E3-9125-3057543B09B2}"/>
              </a:ext>
            </a:extLst>
          </p:cNvPr>
          <p:cNvSpPr txBox="1">
            <a:spLocks noGrp="1"/>
          </p:cNvSpPr>
          <p:nvPr>
            <p:ph type="sldNum" sz="quarter" idx="12"/>
          </p:nvPr>
        </p:nvSpPr>
        <p:spPr>
          <a:ln/>
        </p:spPr>
        <p:txBody>
          <a:bodyPr/>
          <a:lstStyle>
            <a:lvl1pPr>
              <a:defRPr/>
            </a:lvl1pPr>
          </a:lstStyle>
          <a:p>
            <a:pPr>
              <a:defRPr/>
            </a:pPr>
            <a:fld id="{C5539AB4-D67F-48F1-BE94-3EE077523327}" type="slidenum">
              <a:rPr/>
              <a:pPr>
                <a:defRPr/>
              </a:pPr>
              <a:t>‹#›</a:t>
            </a:fld>
            <a:endParaRPr/>
          </a:p>
        </p:txBody>
      </p:sp>
    </p:spTree>
    <p:extLst>
      <p:ext uri="{BB962C8B-B14F-4D97-AF65-F5344CB8AC3E}">
        <p14:creationId xmlns:p14="http://schemas.microsoft.com/office/powerpoint/2010/main" val="278431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3388DB64-81E1-B8AC-EA63-7C1F7EFB1592}"/>
              </a:ext>
            </a:extLst>
          </p:cNvPr>
          <p:cNvSpPr txBox="1">
            <a:spLocks noGrp="1"/>
          </p:cNvSpPr>
          <p:nvPr>
            <p:ph type="dt" sz="half" idx="10"/>
          </p:nvPr>
        </p:nvSpPr>
        <p:spPr>
          <a:ln/>
        </p:spPr>
        <p:txBody>
          <a:bodyPr/>
          <a:lstStyle>
            <a:lvl1pPr>
              <a:defRPr/>
            </a:lvl1pPr>
          </a:lstStyle>
          <a:p>
            <a:pPr>
              <a:defRPr/>
            </a:pPr>
            <a:fld id="{30D6616D-E5F3-4F51-847C-6749C77072ED}" type="datetime1">
              <a:rPr lang="en-US"/>
              <a:pPr>
                <a:defRPr/>
              </a:pPr>
              <a:t>9/28/2023</a:t>
            </a:fld>
            <a:endParaRPr/>
          </a:p>
        </p:txBody>
      </p:sp>
      <p:sp>
        <p:nvSpPr>
          <p:cNvPr id="6" name="Footer Placeholder 4">
            <a:extLst>
              <a:ext uri="{FF2B5EF4-FFF2-40B4-BE49-F238E27FC236}">
                <a16:creationId xmlns:a16="http://schemas.microsoft.com/office/drawing/2014/main" id="{417C75F5-FCBA-DA98-4428-B9E830FA17D3}"/>
              </a:ext>
            </a:extLst>
          </p:cNvPr>
          <p:cNvSpPr txBox="1">
            <a:spLocks noGrp="1"/>
          </p:cNvSpPr>
          <p:nvPr>
            <p:ph type="ftr" sz="quarter" idx="11"/>
          </p:nvPr>
        </p:nvSpPr>
        <p:spPr>
          <a:ln/>
        </p:spPr>
        <p:txBody>
          <a:bodyPr/>
          <a:lstStyle>
            <a:lvl1pPr>
              <a:defRPr/>
            </a:lvl1pPr>
          </a:lstStyle>
          <a:p>
            <a:pPr>
              <a:defRPr/>
            </a:pPr>
            <a:endParaRPr/>
          </a:p>
        </p:txBody>
      </p:sp>
      <p:sp>
        <p:nvSpPr>
          <p:cNvPr id="7" name="Slide Number Placeholder 5">
            <a:extLst>
              <a:ext uri="{FF2B5EF4-FFF2-40B4-BE49-F238E27FC236}">
                <a16:creationId xmlns:a16="http://schemas.microsoft.com/office/drawing/2014/main" id="{82D79C93-1C6A-52DB-3923-DC32F4B67F62}"/>
              </a:ext>
            </a:extLst>
          </p:cNvPr>
          <p:cNvSpPr txBox="1">
            <a:spLocks noGrp="1"/>
          </p:cNvSpPr>
          <p:nvPr>
            <p:ph type="sldNum" sz="quarter" idx="12"/>
          </p:nvPr>
        </p:nvSpPr>
        <p:spPr>
          <a:ln/>
        </p:spPr>
        <p:txBody>
          <a:bodyPr/>
          <a:lstStyle>
            <a:lvl1pPr>
              <a:defRPr/>
            </a:lvl1pPr>
          </a:lstStyle>
          <a:p>
            <a:pPr>
              <a:defRPr/>
            </a:pPr>
            <a:fld id="{76ABE236-7665-4587-AE04-F875B6515C08}" type="slidenum">
              <a:rPr/>
              <a:pPr>
                <a:defRPr/>
              </a:pPr>
              <a:t>‹#›</a:t>
            </a:fld>
            <a:endParaRPr/>
          </a:p>
        </p:txBody>
      </p:sp>
    </p:spTree>
    <p:extLst>
      <p:ext uri="{BB962C8B-B14F-4D97-AF65-F5344CB8AC3E}">
        <p14:creationId xmlns:p14="http://schemas.microsoft.com/office/powerpoint/2010/main" val="2371813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F11618E-4609-4A10-3FD6-90850C15A70A}"/>
              </a:ext>
            </a:extLst>
          </p:cNvPr>
          <p:cNvSpPr txBox="1">
            <a:spLocks noGrp="1"/>
          </p:cNvSpPr>
          <p:nvPr>
            <p:ph type="dt" sz="half" idx="10"/>
          </p:nvPr>
        </p:nvSpPr>
        <p:spPr>
          <a:ln/>
        </p:spPr>
        <p:txBody>
          <a:bodyPr/>
          <a:lstStyle>
            <a:lvl1pPr>
              <a:defRPr/>
            </a:lvl1pPr>
          </a:lstStyle>
          <a:p>
            <a:pPr>
              <a:defRPr/>
            </a:pPr>
            <a:fld id="{CCE2630E-700F-4D77-BAB7-5993016404C6}" type="datetime1">
              <a:rPr lang="en-US"/>
              <a:pPr>
                <a:defRPr/>
              </a:pPr>
              <a:t>9/28/2023</a:t>
            </a:fld>
            <a:endParaRPr/>
          </a:p>
        </p:txBody>
      </p:sp>
      <p:sp>
        <p:nvSpPr>
          <p:cNvPr id="8" name="Footer Placeholder 4">
            <a:extLst>
              <a:ext uri="{FF2B5EF4-FFF2-40B4-BE49-F238E27FC236}">
                <a16:creationId xmlns:a16="http://schemas.microsoft.com/office/drawing/2014/main" id="{D2C04F89-4EB7-49C4-91CE-47A550BC1718}"/>
              </a:ext>
            </a:extLst>
          </p:cNvPr>
          <p:cNvSpPr txBox="1">
            <a:spLocks noGrp="1"/>
          </p:cNvSpPr>
          <p:nvPr>
            <p:ph type="ftr" sz="quarter" idx="11"/>
          </p:nvPr>
        </p:nvSpPr>
        <p:spPr>
          <a:ln/>
        </p:spPr>
        <p:txBody>
          <a:bodyPr/>
          <a:lstStyle>
            <a:lvl1pPr>
              <a:defRPr/>
            </a:lvl1pPr>
          </a:lstStyle>
          <a:p>
            <a:pPr>
              <a:defRPr/>
            </a:pPr>
            <a:endParaRPr/>
          </a:p>
        </p:txBody>
      </p:sp>
      <p:sp>
        <p:nvSpPr>
          <p:cNvPr id="9" name="Slide Number Placeholder 5">
            <a:extLst>
              <a:ext uri="{FF2B5EF4-FFF2-40B4-BE49-F238E27FC236}">
                <a16:creationId xmlns:a16="http://schemas.microsoft.com/office/drawing/2014/main" id="{C004C342-74C4-FAF2-3FF7-2603C06AE02F}"/>
              </a:ext>
            </a:extLst>
          </p:cNvPr>
          <p:cNvSpPr txBox="1">
            <a:spLocks noGrp="1"/>
          </p:cNvSpPr>
          <p:nvPr>
            <p:ph type="sldNum" sz="quarter" idx="12"/>
          </p:nvPr>
        </p:nvSpPr>
        <p:spPr>
          <a:ln/>
        </p:spPr>
        <p:txBody>
          <a:bodyPr/>
          <a:lstStyle>
            <a:lvl1pPr>
              <a:defRPr/>
            </a:lvl1pPr>
          </a:lstStyle>
          <a:p>
            <a:pPr>
              <a:defRPr/>
            </a:pPr>
            <a:fld id="{3437D78B-537F-45AD-8699-843880C041EB}" type="slidenum">
              <a:rPr/>
              <a:pPr>
                <a:defRPr/>
              </a:pPr>
              <a:t>‹#›</a:t>
            </a:fld>
            <a:endParaRPr/>
          </a:p>
        </p:txBody>
      </p:sp>
    </p:spTree>
    <p:extLst>
      <p:ext uri="{BB962C8B-B14F-4D97-AF65-F5344CB8AC3E}">
        <p14:creationId xmlns:p14="http://schemas.microsoft.com/office/powerpoint/2010/main" val="36035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3">
            <a:extLst>
              <a:ext uri="{FF2B5EF4-FFF2-40B4-BE49-F238E27FC236}">
                <a16:creationId xmlns:a16="http://schemas.microsoft.com/office/drawing/2014/main" id="{AF2FEFCF-D0E0-CB34-E88D-AA39E36EA77E}"/>
              </a:ext>
            </a:extLst>
          </p:cNvPr>
          <p:cNvSpPr txBox="1">
            <a:spLocks noGrp="1"/>
          </p:cNvSpPr>
          <p:nvPr>
            <p:ph type="dt" sz="half" idx="10"/>
          </p:nvPr>
        </p:nvSpPr>
        <p:spPr>
          <a:ln/>
        </p:spPr>
        <p:txBody>
          <a:bodyPr/>
          <a:lstStyle>
            <a:lvl1pPr>
              <a:defRPr/>
            </a:lvl1pPr>
          </a:lstStyle>
          <a:p>
            <a:pPr>
              <a:defRPr/>
            </a:pPr>
            <a:fld id="{7974EADA-BE83-49B6-B9AC-23D6DE1CFA96}" type="datetime1">
              <a:rPr lang="en-US"/>
              <a:pPr>
                <a:defRPr/>
              </a:pPr>
              <a:t>9/28/2023</a:t>
            </a:fld>
            <a:endParaRPr/>
          </a:p>
        </p:txBody>
      </p:sp>
      <p:sp>
        <p:nvSpPr>
          <p:cNvPr id="4" name="Footer Placeholder 4">
            <a:extLst>
              <a:ext uri="{FF2B5EF4-FFF2-40B4-BE49-F238E27FC236}">
                <a16:creationId xmlns:a16="http://schemas.microsoft.com/office/drawing/2014/main" id="{E2F8F7FB-E241-D0E6-C1FE-0B9ADD3D3392}"/>
              </a:ext>
            </a:extLst>
          </p:cNvPr>
          <p:cNvSpPr txBox="1">
            <a:spLocks noGrp="1"/>
          </p:cNvSpPr>
          <p:nvPr>
            <p:ph type="ftr" sz="quarter" idx="11"/>
          </p:nvPr>
        </p:nvSpPr>
        <p:spPr>
          <a:ln/>
        </p:spPr>
        <p:txBody>
          <a:bodyPr/>
          <a:lstStyle>
            <a:lvl1pPr>
              <a:defRPr/>
            </a:lvl1pPr>
          </a:lstStyle>
          <a:p>
            <a:pPr>
              <a:defRPr/>
            </a:pPr>
            <a:endParaRPr/>
          </a:p>
        </p:txBody>
      </p:sp>
      <p:sp>
        <p:nvSpPr>
          <p:cNvPr id="5" name="Slide Number Placeholder 5">
            <a:extLst>
              <a:ext uri="{FF2B5EF4-FFF2-40B4-BE49-F238E27FC236}">
                <a16:creationId xmlns:a16="http://schemas.microsoft.com/office/drawing/2014/main" id="{AC665D06-C9EF-161D-DD1E-164225D68A40}"/>
              </a:ext>
            </a:extLst>
          </p:cNvPr>
          <p:cNvSpPr txBox="1">
            <a:spLocks noGrp="1"/>
          </p:cNvSpPr>
          <p:nvPr>
            <p:ph type="sldNum" sz="quarter" idx="12"/>
          </p:nvPr>
        </p:nvSpPr>
        <p:spPr>
          <a:ln/>
        </p:spPr>
        <p:txBody>
          <a:bodyPr/>
          <a:lstStyle>
            <a:lvl1pPr>
              <a:defRPr/>
            </a:lvl1pPr>
          </a:lstStyle>
          <a:p>
            <a:pPr>
              <a:defRPr/>
            </a:pPr>
            <a:fld id="{A7BE09A9-B3D6-4070-8209-7C20B9776B4D}" type="slidenum">
              <a:rPr/>
              <a:pPr>
                <a:defRPr/>
              </a:pPr>
              <a:t>‹#›</a:t>
            </a:fld>
            <a:endParaRPr/>
          </a:p>
        </p:txBody>
      </p:sp>
    </p:spTree>
    <p:extLst>
      <p:ext uri="{BB962C8B-B14F-4D97-AF65-F5344CB8AC3E}">
        <p14:creationId xmlns:p14="http://schemas.microsoft.com/office/powerpoint/2010/main" val="411454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A146461-7AA4-3544-30EF-813036DD0BB4}"/>
              </a:ext>
            </a:extLst>
          </p:cNvPr>
          <p:cNvSpPr txBox="1">
            <a:spLocks noGrp="1"/>
          </p:cNvSpPr>
          <p:nvPr>
            <p:ph type="dt" sz="half" idx="10"/>
          </p:nvPr>
        </p:nvSpPr>
        <p:spPr>
          <a:ln/>
        </p:spPr>
        <p:txBody>
          <a:bodyPr/>
          <a:lstStyle>
            <a:lvl1pPr>
              <a:defRPr/>
            </a:lvl1pPr>
          </a:lstStyle>
          <a:p>
            <a:pPr>
              <a:defRPr/>
            </a:pPr>
            <a:fld id="{34CBF4B2-490C-4132-9225-2056FFE55F79}" type="datetime1">
              <a:rPr lang="en-US"/>
              <a:pPr>
                <a:defRPr/>
              </a:pPr>
              <a:t>9/28/2023</a:t>
            </a:fld>
            <a:endParaRPr/>
          </a:p>
        </p:txBody>
      </p:sp>
      <p:sp>
        <p:nvSpPr>
          <p:cNvPr id="3" name="Footer Placeholder 4">
            <a:extLst>
              <a:ext uri="{FF2B5EF4-FFF2-40B4-BE49-F238E27FC236}">
                <a16:creationId xmlns:a16="http://schemas.microsoft.com/office/drawing/2014/main" id="{3E41C4DE-6F61-B3B2-415B-E163BC62AA50}"/>
              </a:ext>
            </a:extLst>
          </p:cNvPr>
          <p:cNvSpPr txBox="1">
            <a:spLocks noGrp="1"/>
          </p:cNvSpPr>
          <p:nvPr>
            <p:ph type="ftr" sz="quarter" idx="11"/>
          </p:nvPr>
        </p:nvSpPr>
        <p:spPr>
          <a:ln/>
        </p:spPr>
        <p:txBody>
          <a:bodyPr/>
          <a:lstStyle>
            <a:lvl1pPr>
              <a:defRPr/>
            </a:lvl1pPr>
          </a:lstStyle>
          <a:p>
            <a:pPr>
              <a:defRPr/>
            </a:pPr>
            <a:endParaRPr/>
          </a:p>
        </p:txBody>
      </p:sp>
      <p:sp>
        <p:nvSpPr>
          <p:cNvPr id="4" name="Slide Number Placeholder 5">
            <a:extLst>
              <a:ext uri="{FF2B5EF4-FFF2-40B4-BE49-F238E27FC236}">
                <a16:creationId xmlns:a16="http://schemas.microsoft.com/office/drawing/2014/main" id="{B3852A16-9C74-05D4-9211-803AA6085AF2}"/>
              </a:ext>
            </a:extLst>
          </p:cNvPr>
          <p:cNvSpPr txBox="1">
            <a:spLocks noGrp="1"/>
          </p:cNvSpPr>
          <p:nvPr>
            <p:ph type="sldNum" sz="quarter" idx="12"/>
          </p:nvPr>
        </p:nvSpPr>
        <p:spPr>
          <a:ln/>
        </p:spPr>
        <p:txBody>
          <a:bodyPr/>
          <a:lstStyle>
            <a:lvl1pPr>
              <a:defRPr/>
            </a:lvl1pPr>
          </a:lstStyle>
          <a:p>
            <a:pPr>
              <a:defRPr/>
            </a:pPr>
            <a:fld id="{D4B2CEB3-64EA-40BA-BA6C-984EB9BA1693}" type="slidenum">
              <a:rPr/>
              <a:pPr>
                <a:defRPr/>
              </a:pPr>
              <a:t>‹#›</a:t>
            </a:fld>
            <a:endParaRPr/>
          </a:p>
        </p:txBody>
      </p:sp>
    </p:spTree>
    <p:extLst>
      <p:ext uri="{BB962C8B-B14F-4D97-AF65-F5344CB8AC3E}">
        <p14:creationId xmlns:p14="http://schemas.microsoft.com/office/powerpoint/2010/main" val="1393782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3">
            <a:extLst>
              <a:ext uri="{FF2B5EF4-FFF2-40B4-BE49-F238E27FC236}">
                <a16:creationId xmlns:a16="http://schemas.microsoft.com/office/drawing/2014/main" id="{C60CE21A-BAEF-DF99-3C48-8DBEBA77021B}"/>
              </a:ext>
            </a:extLst>
          </p:cNvPr>
          <p:cNvSpPr txBox="1">
            <a:spLocks noGrp="1"/>
          </p:cNvSpPr>
          <p:nvPr>
            <p:ph type="dt" sz="half" idx="10"/>
          </p:nvPr>
        </p:nvSpPr>
        <p:spPr>
          <a:ln/>
        </p:spPr>
        <p:txBody>
          <a:bodyPr/>
          <a:lstStyle>
            <a:lvl1pPr>
              <a:defRPr/>
            </a:lvl1pPr>
          </a:lstStyle>
          <a:p>
            <a:pPr>
              <a:defRPr/>
            </a:pPr>
            <a:fld id="{94C09B12-B503-4142-8EFB-BC1D12621484}" type="datetime1">
              <a:rPr lang="en-US"/>
              <a:pPr>
                <a:defRPr/>
              </a:pPr>
              <a:t>9/28/2023</a:t>
            </a:fld>
            <a:endParaRPr/>
          </a:p>
        </p:txBody>
      </p:sp>
      <p:sp>
        <p:nvSpPr>
          <p:cNvPr id="6" name="Footer Placeholder 4">
            <a:extLst>
              <a:ext uri="{FF2B5EF4-FFF2-40B4-BE49-F238E27FC236}">
                <a16:creationId xmlns:a16="http://schemas.microsoft.com/office/drawing/2014/main" id="{A89DA511-20D0-1A4D-9E86-AF00EDD71353}"/>
              </a:ext>
            </a:extLst>
          </p:cNvPr>
          <p:cNvSpPr txBox="1">
            <a:spLocks noGrp="1"/>
          </p:cNvSpPr>
          <p:nvPr>
            <p:ph type="ftr" sz="quarter" idx="11"/>
          </p:nvPr>
        </p:nvSpPr>
        <p:spPr>
          <a:ln/>
        </p:spPr>
        <p:txBody>
          <a:bodyPr/>
          <a:lstStyle>
            <a:lvl1pPr>
              <a:defRPr/>
            </a:lvl1pPr>
          </a:lstStyle>
          <a:p>
            <a:pPr>
              <a:defRPr/>
            </a:pPr>
            <a:endParaRPr/>
          </a:p>
        </p:txBody>
      </p:sp>
      <p:sp>
        <p:nvSpPr>
          <p:cNvPr id="7" name="Slide Number Placeholder 5">
            <a:extLst>
              <a:ext uri="{FF2B5EF4-FFF2-40B4-BE49-F238E27FC236}">
                <a16:creationId xmlns:a16="http://schemas.microsoft.com/office/drawing/2014/main" id="{7C1E355F-BE74-40FD-1493-3AA06C089B83}"/>
              </a:ext>
            </a:extLst>
          </p:cNvPr>
          <p:cNvSpPr txBox="1">
            <a:spLocks noGrp="1"/>
          </p:cNvSpPr>
          <p:nvPr>
            <p:ph type="sldNum" sz="quarter" idx="12"/>
          </p:nvPr>
        </p:nvSpPr>
        <p:spPr>
          <a:ln/>
        </p:spPr>
        <p:txBody>
          <a:bodyPr/>
          <a:lstStyle>
            <a:lvl1pPr>
              <a:defRPr/>
            </a:lvl1pPr>
          </a:lstStyle>
          <a:p>
            <a:pPr>
              <a:defRPr/>
            </a:pPr>
            <a:fld id="{F655AC3A-FEB5-4564-8B75-9A4B8BFFC8B4}" type="slidenum">
              <a:rPr/>
              <a:pPr>
                <a:defRPr/>
              </a:pPr>
              <a:t>‹#›</a:t>
            </a:fld>
            <a:endParaRPr/>
          </a:p>
        </p:txBody>
      </p:sp>
    </p:spTree>
    <p:extLst>
      <p:ext uri="{BB962C8B-B14F-4D97-AF65-F5344CB8AC3E}">
        <p14:creationId xmlns:p14="http://schemas.microsoft.com/office/powerpoint/2010/main" val="1941889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p:cNvSpPr txBox="1">
            <a:spLocks noGrp="1"/>
          </p:cNvSpPr>
          <p:nvPr>
            <p:ph type="pic" idx="1"/>
          </p:nvPr>
        </p:nvSpPr>
        <p:spPr>
          <a:xfrm>
            <a:off x="5183184" y="987423"/>
            <a:ext cx="6172200" cy="4873623"/>
          </a:xfrm>
        </p:spPr>
        <p:txBody>
          <a:bodyPr>
            <a:normAutofit/>
          </a:bodyPr>
          <a:lstStyle>
            <a:lvl1pPr marL="0" indent="0">
              <a:buNone/>
              <a:defRPr sz="3200"/>
            </a:lvl1pPr>
          </a:lstStyle>
          <a:p>
            <a:pPr lvl="0"/>
            <a:r>
              <a:rPr lang="en-US" noProof="0"/>
              <a:t>Click icon to add picture</a:t>
            </a:r>
            <a:endParaRPr lang="en-GB" noProof="0"/>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3">
            <a:extLst>
              <a:ext uri="{FF2B5EF4-FFF2-40B4-BE49-F238E27FC236}">
                <a16:creationId xmlns:a16="http://schemas.microsoft.com/office/drawing/2014/main" id="{10CE3526-D0D3-E848-88AD-519FF324C154}"/>
              </a:ext>
            </a:extLst>
          </p:cNvPr>
          <p:cNvSpPr txBox="1">
            <a:spLocks noGrp="1"/>
          </p:cNvSpPr>
          <p:nvPr>
            <p:ph type="dt" sz="half" idx="10"/>
          </p:nvPr>
        </p:nvSpPr>
        <p:spPr>
          <a:ln/>
        </p:spPr>
        <p:txBody>
          <a:bodyPr/>
          <a:lstStyle>
            <a:lvl1pPr>
              <a:defRPr/>
            </a:lvl1pPr>
          </a:lstStyle>
          <a:p>
            <a:pPr>
              <a:defRPr/>
            </a:pPr>
            <a:fld id="{197C62DD-6DA2-4F71-ACD8-51D849632D1F}" type="datetime1">
              <a:rPr lang="en-US"/>
              <a:pPr>
                <a:defRPr/>
              </a:pPr>
              <a:t>9/28/2023</a:t>
            </a:fld>
            <a:endParaRPr/>
          </a:p>
        </p:txBody>
      </p:sp>
      <p:sp>
        <p:nvSpPr>
          <p:cNvPr id="6" name="Footer Placeholder 4">
            <a:extLst>
              <a:ext uri="{FF2B5EF4-FFF2-40B4-BE49-F238E27FC236}">
                <a16:creationId xmlns:a16="http://schemas.microsoft.com/office/drawing/2014/main" id="{BB3F8043-6E6C-891C-A4DA-245C9E0E4CBD}"/>
              </a:ext>
            </a:extLst>
          </p:cNvPr>
          <p:cNvSpPr txBox="1">
            <a:spLocks noGrp="1"/>
          </p:cNvSpPr>
          <p:nvPr>
            <p:ph type="ftr" sz="quarter" idx="11"/>
          </p:nvPr>
        </p:nvSpPr>
        <p:spPr>
          <a:ln/>
        </p:spPr>
        <p:txBody>
          <a:bodyPr/>
          <a:lstStyle>
            <a:lvl1pPr>
              <a:defRPr/>
            </a:lvl1pPr>
          </a:lstStyle>
          <a:p>
            <a:pPr>
              <a:defRPr/>
            </a:pPr>
            <a:endParaRPr/>
          </a:p>
        </p:txBody>
      </p:sp>
      <p:sp>
        <p:nvSpPr>
          <p:cNvPr id="7" name="Slide Number Placeholder 5">
            <a:extLst>
              <a:ext uri="{FF2B5EF4-FFF2-40B4-BE49-F238E27FC236}">
                <a16:creationId xmlns:a16="http://schemas.microsoft.com/office/drawing/2014/main" id="{EFA46E6F-F112-DBFF-A29B-AC712BB29C42}"/>
              </a:ext>
            </a:extLst>
          </p:cNvPr>
          <p:cNvSpPr txBox="1">
            <a:spLocks noGrp="1"/>
          </p:cNvSpPr>
          <p:nvPr>
            <p:ph type="sldNum" sz="quarter" idx="12"/>
          </p:nvPr>
        </p:nvSpPr>
        <p:spPr>
          <a:ln/>
        </p:spPr>
        <p:txBody>
          <a:bodyPr/>
          <a:lstStyle>
            <a:lvl1pPr>
              <a:defRPr/>
            </a:lvl1pPr>
          </a:lstStyle>
          <a:p>
            <a:pPr>
              <a:defRPr/>
            </a:pPr>
            <a:fld id="{50CB7B06-7A6C-4C00-A1AF-61AA52BB1ABB}" type="slidenum">
              <a:rPr/>
              <a:pPr>
                <a:defRPr/>
              </a:pPr>
              <a:t>‹#›</a:t>
            </a:fld>
            <a:endParaRPr/>
          </a:p>
        </p:txBody>
      </p:sp>
    </p:spTree>
    <p:extLst>
      <p:ext uri="{BB962C8B-B14F-4D97-AF65-F5344CB8AC3E}">
        <p14:creationId xmlns:p14="http://schemas.microsoft.com/office/powerpoint/2010/main" val="3489871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816A08-4448-C349-FA69-3378A3D1376E}"/>
              </a:ext>
            </a:extLst>
          </p:cNvPr>
          <p:cNvSpPr txBox="1">
            <a:spLocks noGrp="1"/>
          </p:cNvSpPr>
          <p:nvPr>
            <p:ph type="dt" sz="half" idx="10"/>
          </p:nvPr>
        </p:nvSpPr>
        <p:spPr>
          <a:ln/>
        </p:spPr>
        <p:txBody>
          <a:bodyPr/>
          <a:lstStyle>
            <a:lvl1pPr>
              <a:defRPr/>
            </a:lvl1pPr>
          </a:lstStyle>
          <a:p>
            <a:pPr>
              <a:defRPr/>
            </a:pPr>
            <a:fld id="{3E430057-3C2A-486C-8E05-ED136C755BBE}" type="datetime1">
              <a:rPr lang="en-US"/>
              <a:pPr>
                <a:defRPr/>
              </a:pPr>
              <a:t>9/28/2023</a:t>
            </a:fld>
            <a:endParaRPr/>
          </a:p>
        </p:txBody>
      </p:sp>
      <p:sp>
        <p:nvSpPr>
          <p:cNvPr id="5" name="Footer Placeholder 4">
            <a:extLst>
              <a:ext uri="{FF2B5EF4-FFF2-40B4-BE49-F238E27FC236}">
                <a16:creationId xmlns:a16="http://schemas.microsoft.com/office/drawing/2014/main" id="{5AEC83CA-9AE7-9149-4BE9-048039B35FAB}"/>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AFE3F143-FBE9-D4BB-56F5-F5DE7E2E2B65}"/>
              </a:ext>
            </a:extLst>
          </p:cNvPr>
          <p:cNvSpPr txBox="1">
            <a:spLocks noGrp="1"/>
          </p:cNvSpPr>
          <p:nvPr>
            <p:ph type="sldNum" sz="quarter" idx="12"/>
          </p:nvPr>
        </p:nvSpPr>
        <p:spPr>
          <a:ln/>
        </p:spPr>
        <p:txBody>
          <a:bodyPr/>
          <a:lstStyle>
            <a:lvl1pPr>
              <a:defRPr/>
            </a:lvl1pPr>
          </a:lstStyle>
          <a:p>
            <a:pPr>
              <a:defRPr/>
            </a:pPr>
            <a:fld id="{2FB0472A-A001-458C-9641-01279F16F9D5}" type="slidenum">
              <a:rPr/>
              <a:pPr>
                <a:defRPr/>
              </a:pPr>
              <a:t>‹#›</a:t>
            </a:fld>
            <a:endParaRPr/>
          </a:p>
        </p:txBody>
      </p:sp>
    </p:spTree>
    <p:extLst>
      <p:ext uri="{BB962C8B-B14F-4D97-AF65-F5344CB8AC3E}">
        <p14:creationId xmlns:p14="http://schemas.microsoft.com/office/powerpoint/2010/main" val="235929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8BCDDB-BEBB-8766-1C07-30F43DC63E9F}"/>
              </a:ext>
            </a:extLst>
          </p:cNvPr>
          <p:cNvSpPr txBox="1">
            <a:spLocks noGrp="1"/>
          </p:cNvSpPr>
          <p:nvPr>
            <p:ph type="dt" sz="half" idx="10"/>
          </p:nvPr>
        </p:nvSpPr>
        <p:spPr>
          <a:ln/>
        </p:spPr>
        <p:txBody>
          <a:bodyPr/>
          <a:lstStyle>
            <a:lvl1pPr>
              <a:defRPr/>
            </a:lvl1pPr>
          </a:lstStyle>
          <a:p>
            <a:pPr>
              <a:defRPr/>
            </a:pPr>
            <a:fld id="{BCB99A11-8F15-423E-B883-8AB76E528F94}" type="datetime1">
              <a:rPr lang="en-US"/>
              <a:pPr>
                <a:defRPr/>
              </a:pPr>
              <a:t>9/28/2023</a:t>
            </a:fld>
            <a:endParaRPr/>
          </a:p>
        </p:txBody>
      </p:sp>
      <p:sp>
        <p:nvSpPr>
          <p:cNvPr id="5" name="Footer Placeholder 4">
            <a:extLst>
              <a:ext uri="{FF2B5EF4-FFF2-40B4-BE49-F238E27FC236}">
                <a16:creationId xmlns:a16="http://schemas.microsoft.com/office/drawing/2014/main" id="{5CDA5E2A-FE1F-4CD6-C4C2-8EB4E925A321}"/>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38443780-8DFF-0159-52D2-8D1BE2ECB640}"/>
              </a:ext>
            </a:extLst>
          </p:cNvPr>
          <p:cNvSpPr txBox="1">
            <a:spLocks noGrp="1"/>
          </p:cNvSpPr>
          <p:nvPr>
            <p:ph type="sldNum" sz="quarter" idx="12"/>
          </p:nvPr>
        </p:nvSpPr>
        <p:spPr>
          <a:ln/>
        </p:spPr>
        <p:txBody>
          <a:bodyPr/>
          <a:lstStyle>
            <a:lvl1pPr>
              <a:defRPr/>
            </a:lvl1pPr>
          </a:lstStyle>
          <a:p>
            <a:pPr>
              <a:defRPr/>
            </a:pPr>
            <a:fld id="{22CC7A69-C80C-4A8B-826B-12B20E320ECC}" type="slidenum">
              <a:rPr/>
              <a:pPr>
                <a:defRPr/>
              </a:pPr>
              <a:t>‹#›</a:t>
            </a:fld>
            <a:endParaRPr/>
          </a:p>
        </p:txBody>
      </p:sp>
    </p:spTree>
    <p:extLst>
      <p:ext uri="{BB962C8B-B14F-4D97-AF65-F5344CB8AC3E}">
        <p14:creationId xmlns:p14="http://schemas.microsoft.com/office/powerpoint/2010/main" val="1059069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EFDE0-6E76-3045-9A0A-D9B449DDC77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0D9B316-7DC2-A645-AEFD-79C85FA8AD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ABC7762-3AC4-664E-80B6-4092CBFE6C6C}"/>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5" name="Footer Placeholder 4">
            <a:extLst>
              <a:ext uri="{FF2B5EF4-FFF2-40B4-BE49-F238E27FC236}">
                <a16:creationId xmlns:a16="http://schemas.microsoft.com/office/drawing/2014/main" id="{DD30F27E-2A4C-864C-BC29-1DACDF506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B7F42-1E5C-CF40-8531-C4F9311ED1A7}"/>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17305703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94AA-E6D1-B548-B54F-C574BD521F1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7E14843-F372-D345-855F-1C341A3F463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68CCA3-8702-2646-9823-E5FF885AADCE}"/>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5" name="Footer Placeholder 4">
            <a:extLst>
              <a:ext uri="{FF2B5EF4-FFF2-40B4-BE49-F238E27FC236}">
                <a16:creationId xmlns:a16="http://schemas.microsoft.com/office/drawing/2014/main" id="{60082AF5-A9AE-754B-8BC4-3260EA938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5F60C-8E08-D440-964D-27C0D058BFA7}"/>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3436146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7E10C-CB38-B045-BB4F-93445B10705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34CC147-D853-744A-8A69-BDDD8FC441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6B84E5D-9B67-1648-8DAE-433E0C82C067}"/>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5" name="Footer Placeholder 4">
            <a:extLst>
              <a:ext uri="{FF2B5EF4-FFF2-40B4-BE49-F238E27FC236}">
                <a16:creationId xmlns:a16="http://schemas.microsoft.com/office/drawing/2014/main" id="{01467A05-2D22-9943-8FDC-124D6DD385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AF501A-305A-1440-AFAA-D744D742BCCA}"/>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3056027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3BE5-F993-274E-BD08-05309A4E7AF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5C9AF85-B0C4-594F-9AD1-7E5126708B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CA3345E-1C1F-3E4E-A87C-AC208F58E54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8583097-19AB-8C4C-806C-1C8F6B6F3522}"/>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6" name="Footer Placeholder 5">
            <a:extLst>
              <a:ext uri="{FF2B5EF4-FFF2-40B4-BE49-F238E27FC236}">
                <a16:creationId xmlns:a16="http://schemas.microsoft.com/office/drawing/2014/main" id="{806FEC41-5D63-B945-89BE-850A4C2B7E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E620CB-199A-8247-AA56-B85810FE1127}"/>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3805714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60A6-0991-3240-9FDF-18FB60B8FBA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D01883D-A3EC-9741-8244-A8227EFD60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0D358A-3C78-704C-95C6-BF0BE21611C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E97638B-4C85-7441-B4C0-A6969B51A4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12D17FB-6670-9547-8F42-C5888E82A6A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6E6ABEA-3294-9847-A106-B60515C98FF9}"/>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8" name="Footer Placeholder 7">
            <a:extLst>
              <a:ext uri="{FF2B5EF4-FFF2-40B4-BE49-F238E27FC236}">
                <a16:creationId xmlns:a16="http://schemas.microsoft.com/office/drawing/2014/main" id="{906E348E-AAE1-704F-8F66-DB13D6FA91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428526-32D9-D74D-AB79-9CC4FDE583BF}"/>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2369206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B84C6-7661-D943-AB51-322EAE9259C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C7C9B61-F4C8-424C-A284-3EA8F3465AF2}"/>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4" name="Footer Placeholder 3">
            <a:extLst>
              <a:ext uri="{FF2B5EF4-FFF2-40B4-BE49-F238E27FC236}">
                <a16:creationId xmlns:a16="http://schemas.microsoft.com/office/drawing/2014/main" id="{09957360-28BE-F546-A0B8-F18DB97BB4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2EEC2A-16B7-5C42-859F-9D0BEC617E0C}"/>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1432036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776951-FBD6-AF4E-B93C-D2D657C05312}"/>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3" name="Footer Placeholder 2">
            <a:extLst>
              <a:ext uri="{FF2B5EF4-FFF2-40B4-BE49-F238E27FC236}">
                <a16:creationId xmlns:a16="http://schemas.microsoft.com/office/drawing/2014/main" id="{06F3B975-B47D-D546-819A-4044F2DBE8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893811-AE34-EE44-BA18-8C587C192FDA}"/>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7588710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722A-7CD7-DD4C-AC90-162283BB894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46B97E8-34A2-1748-ACDB-5E1101F37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FD754AE-36E7-F542-AF6B-7F3C52F622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6C89657-4A1C-BC4C-ABB3-0B52DFD385F5}"/>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6" name="Footer Placeholder 5">
            <a:extLst>
              <a:ext uri="{FF2B5EF4-FFF2-40B4-BE49-F238E27FC236}">
                <a16:creationId xmlns:a16="http://schemas.microsoft.com/office/drawing/2014/main" id="{67D9F3E3-B639-CB47-8FFE-3DBD4711B5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1CECA-717D-6A45-8CA4-69E475A7E85B}"/>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310223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121B-0C57-AF47-9629-B201C7FE2F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D00C3F9-5371-844D-A1C3-49B9382F75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EB3EE4-DCAD-B646-A794-144B1B614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79AD7CB-CA69-024F-85AB-2B701D87C851}"/>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6" name="Footer Placeholder 5">
            <a:extLst>
              <a:ext uri="{FF2B5EF4-FFF2-40B4-BE49-F238E27FC236}">
                <a16:creationId xmlns:a16="http://schemas.microsoft.com/office/drawing/2014/main" id="{27ED8D2A-68BD-BC40-87CC-EAB43160D3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32FE76-6B28-6747-8066-DBB46F68D601}"/>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38770025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2CB5-E2D5-B546-A3F9-5FA921E452B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BE56B78-90D9-5543-B5BC-854F8E6626B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7279F30-6F30-1249-B069-C6D64A975840}"/>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5" name="Footer Placeholder 4">
            <a:extLst>
              <a:ext uri="{FF2B5EF4-FFF2-40B4-BE49-F238E27FC236}">
                <a16:creationId xmlns:a16="http://schemas.microsoft.com/office/drawing/2014/main" id="{4C343B08-DDF3-C745-A494-B0B2EE1F5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9FC44D-79A1-DF42-A3F4-E07B2A0A6AD6}"/>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3978970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CA4E4C-5311-AF4D-A8CE-F8DD50E2A7F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27FBBFA-760A-F440-A5A9-38C9AEF7241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BAAA42-6569-4C46-A805-CF9DB09CE325}"/>
              </a:ext>
            </a:extLst>
          </p:cNvPr>
          <p:cNvSpPr>
            <a:spLocks noGrp="1"/>
          </p:cNvSpPr>
          <p:nvPr>
            <p:ph type="dt" sz="half" idx="10"/>
          </p:nvPr>
        </p:nvSpPr>
        <p:spPr/>
        <p:txBody>
          <a:bodyPr/>
          <a:lstStyle/>
          <a:p>
            <a:fld id="{8F4D0904-14F8-1A4B-91FA-6C10485486E3}" type="datetimeFigureOut">
              <a:rPr lang="en-US" smtClean="0"/>
              <a:t>9/28/2023</a:t>
            </a:fld>
            <a:endParaRPr lang="en-US"/>
          </a:p>
        </p:txBody>
      </p:sp>
      <p:sp>
        <p:nvSpPr>
          <p:cNvPr id="5" name="Footer Placeholder 4">
            <a:extLst>
              <a:ext uri="{FF2B5EF4-FFF2-40B4-BE49-F238E27FC236}">
                <a16:creationId xmlns:a16="http://schemas.microsoft.com/office/drawing/2014/main" id="{91C99A61-FD25-C847-B4FE-3919ABFBE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FB61F5-E3A0-E043-BE61-307CBB88EF64}"/>
              </a:ext>
            </a:extLst>
          </p:cNvPr>
          <p:cNvSpPr>
            <a:spLocks noGrp="1"/>
          </p:cNvSpPr>
          <p:nvPr>
            <p:ph type="sldNum" sz="quarter" idx="12"/>
          </p:nvPr>
        </p:nvSpPr>
        <p:spPr/>
        <p:txBody>
          <a:bodyPr/>
          <a:lstStyle/>
          <a:p>
            <a:fld id="{3DB5789F-F524-B54A-B78D-4BE9CAA069A5}" type="slidenum">
              <a:rPr lang="en-US" smtClean="0"/>
              <a:t>‹#›</a:t>
            </a:fld>
            <a:endParaRPr lang="en-US"/>
          </a:p>
        </p:txBody>
      </p:sp>
    </p:spTree>
    <p:extLst>
      <p:ext uri="{BB962C8B-B14F-4D97-AF65-F5344CB8AC3E}">
        <p14:creationId xmlns:p14="http://schemas.microsoft.com/office/powerpoint/2010/main" val="2132781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8"/>
            <a:ext cx="12192000" cy="6857464"/>
          </a:xfrm>
          <a:prstGeom prst="rect">
            <a:avLst/>
          </a:prstGeom>
        </p:spPr>
      </p:pic>
      <p:sp>
        <p:nvSpPr>
          <p:cNvPr id="3074" name="Rectangle 2"/>
          <p:cNvSpPr>
            <a:spLocks noGrp="1" noChangeArrowheads="1"/>
          </p:cNvSpPr>
          <p:nvPr>
            <p:ph type="ctrTitle" hasCustomPrompt="1"/>
          </p:nvPr>
        </p:nvSpPr>
        <p:spPr>
          <a:xfrm>
            <a:off x="527051" y="2213864"/>
            <a:ext cx="11036300" cy="830997"/>
          </a:xfrm>
        </p:spPr>
        <p:txBody>
          <a:bodyPr anchor="ctr">
            <a:spAutoFit/>
          </a:bodyPr>
          <a:lstStyle>
            <a:lvl1pPr algn="ctr">
              <a:defRPr sz="5400" b="0">
                <a:solidFill>
                  <a:schemeClr val="bg1"/>
                </a:solidFill>
              </a:defRPr>
            </a:lvl1pPr>
          </a:lstStyle>
          <a:p>
            <a:r>
              <a:rPr lang="en-US" dirty="0"/>
              <a:t>Emerald </a:t>
            </a:r>
            <a:r>
              <a:rPr lang="en-US" dirty="0" err="1"/>
              <a:t>eCases</a:t>
            </a:r>
            <a:endParaRPr lang="en-GB" dirty="0"/>
          </a:p>
        </p:txBody>
      </p:sp>
      <p:sp>
        <p:nvSpPr>
          <p:cNvPr id="3075" name="Rectangle 3"/>
          <p:cNvSpPr>
            <a:spLocks noGrp="1" noChangeArrowheads="1"/>
          </p:cNvSpPr>
          <p:nvPr>
            <p:ph type="subTitle" idx="1" hasCustomPrompt="1"/>
          </p:nvPr>
        </p:nvSpPr>
        <p:spPr>
          <a:xfrm>
            <a:off x="1486959" y="3281074"/>
            <a:ext cx="9116483" cy="292388"/>
          </a:xfrm>
        </p:spPr>
        <p:txBody>
          <a:bodyPr anchor="b">
            <a:spAutoFit/>
          </a:bodyPr>
          <a:lstStyle>
            <a:lvl1pPr marL="0" indent="0" algn="ctr">
              <a:buFontTx/>
              <a:buNone/>
              <a:defRPr sz="1900"/>
            </a:lvl1pPr>
          </a:lstStyle>
          <a:p>
            <a:r>
              <a:rPr lang="en-GB" dirty="0"/>
              <a:t>User Research – the what, how and why</a:t>
            </a:r>
          </a:p>
        </p:txBody>
      </p:sp>
      <p:sp>
        <p:nvSpPr>
          <p:cNvPr id="7" name="Rectangle 21"/>
          <p:cNvSpPr>
            <a:spLocks noGrp="1" noChangeArrowheads="1"/>
          </p:cNvSpPr>
          <p:nvPr>
            <p:ph type="dt" sz="half" idx="10"/>
          </p:nvPr>
        </p:nvSpPr>
        <p:spPr/>
        <p:txBody>
          <a:bodyPr/>
          <a:lstStyle>
            <a:lvl1pPr>
              <a:defRPr/>
            </a:lvl1pPr>
          </a:lstStyle>
          <a:p>
            <a:pPr>
              <a:defRPr/>
            </a:pPr>
            <a:r>
              <a:rPr lang="en-US" dirty="0">
                <a:solidFill>
                  <a:srgbClr val="000000"/>
                </a:solidFill>
              </a:rPr>
              <a:t>08/12/2016</a:t>
            </a:r>
          </a:p>
        </p:txBody>
      </p:sp>
      <p:sp>
        <p:nvSpPr>
          <p:cNvPr id="8" name="Rectangle 22"/>
          <p:cNvSpPr>
            <a:spLocks noGrp="1" noChangeArrowheads="1"/>
          </p:cNvSpPr>
          <p:nvPr>
            <p:ph type="ftr" sz="quarter" idx="11"/>
          </p:nvPr>
        </p:nvSpPr>
        <p:spPr/>
        <p:txBody>
          <a:bodyPr/>
          <a:lstStyle>
            <a:lvl1pPr>
              <a:defRPr/>
            </a:lvl1pPr>
          </a:lstStyle>
          <a:p>
            <a:pPr>
              <a:defRPr/>
            </a:pPr>
            <a:r>
              <a:rPr lang="en-US" dirty="0">
                <a:solidFill>
                  <a:srgbClr val="000000"/>
                </a:solidFill>
              </a:rPr>
              <a:t>By Jamie Allen</a:t>
            </a:r>
          </a:p>
        </p:txBody>
      </p:sp>
      <p:sp>
        <p:nvSpPr>
          <p:cNvPr id="9" name="Rectangle 23"/>
          <p:cNvSpPr>
            <a:spLocks noGrp="1" noChangeArrowheads="1"/>
          </p:cNvSpPr>
          <p:nvPr>
            <p:ph type="sldNum" sz="quarter" idx="12"/>
          </p:nvPr>
        </p:nvSpPr>
        <p:spPr/>
        <p:txBody>
          <a:bodyPr/>
          <a:lstStyle>
            <a:lvl1pPr>
              <a:defRPr/>
            </a:lvl1pPr>
          </a:lstStyle>
          <a:p>
            <a:pPr>
              <a:defRPr/>
            </a:pPr>
            <a:r>
              <a:rPr lang="en-US" dirty="0">
                <a:solidFill>
                  <a:srgbClr val="000000"/>
                </a:solidFill>
              </a:rPr>
              <a:t>v1.0</a:t>
            </a:r>
          </a:p>
        </p:txBody>
      </p:sp>
      <p:pic>
        <p:nvPicPr>
          <p:cNvPr id="2" name="Picture 1" descr="WSU_PMS280+872-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88641"/>
            <a:ext cx="2159563" cy="924065"/>
          </a:xfrm>
          <a:prstGeom prst="rect">
            <a:avLst/>
          </a:prstGeom>
        </p:spPr>
      </p:pic>
    </p:spTree>
    <p:extLst>
      <p:ext uri="{BB962C8B-B14F-4D97-AF65-F5344CB8AC3E}">
        <p14:creationId xmlns:p14="http://schemas.microsoft.com/office/powerpoint/2010/main" val="3365659359"/>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294036"/>
            <a:ext cx="9836149" cy="974725"/>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4542"/>
                </a:solidFill>
              </a:defRPr>
            </a:lvl1pPr>
            <a:lvl2pPr>
              <a:defRPr>
                <a:solidFill>
                  <a:srgbClr val="004542"/>
                </a:solidFill>
              </a:defRPr>
            </a:lvl2pPr>
            <a:lvl3pPr>
              <a:defRPr>
                <a:solidFill>
                  <a:srgbClr val="004542"/>
                </a:solidFill>
              </a:defRPr>
            </a:lvl3pPr>
            <a:lvl4pPr>
              <a:defRPr>
                <a:solidFill>
                  <a:srgbClr val="004542"/>
                </a:solidFill>
              </a:defRPr>
            </a:lvl4pPr>
            <a:lvl5pPr>
              <a:defRPr>
                <a:solidFill>
                  <a:srgbClr val="00454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5876876"/>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Content Placeholder 6"/>
          <p:cNvSpPr>
            <a:spLocks noGrp="1"/>
          </p:cNvSpPr>
          <p:nvPr>
            <p:ph sz="quarter" idx="13"/>
          </p:nvPr>
        </p:nvSpPr>
        <p:spPr>
          <a:xfrm>
            <a:off x="815413" y="1556792"/>
            <a:ext cx="4897040" cy="41037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6"/>
          <p:cNvSpPr>
            <a:spLocks noGrp="1"/>
          </p:cNvSpPr>
          <p:nvPr>
            <p:ph sz="quarter" idx="14"/>
          </p:nvPr>
        </p:nvSpPr>
        <p:spPr>
          <a:xfrm>
            <a:off x="6480043" y="1556792"/>
            <a:ext cx="4897040" cy="41037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30311097"/>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fontAlgn="base">
              <a:spcBef>
                <a:spcPct val="0"/>
              </a:spcBef>
              <a:spcAft>
                <a:spcPct val="0"/>
              </a:spcAft>
              <a:defRPr/>
            </a:pPr>
            <a:endParaRPr lang="en-US" dirty="0">
              <a:solidFill>
                <a:srgbClr val="000000"/>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n-US" dirty="0">
              <a:solidFill>
                <a:srgbClr val="000000"/>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defRPr/>
            </a:pPr>
            <a:fld id="{63F96BE5-36B3-4ABD-8470-3AB6BDFCBFEA}"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479523065"/>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B1E-27DC-4642-9614-12EA17D8B0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21B7CC-1742-A748-A27C-7CEDFC9EF9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8092CC-253A-AB46-A6C7-DF47848B15BC}"/>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5" name="Footer Placeholder 4">
            <a:extLst>
              <a:ext uri="{FF2B5EF4-FFF2-40B4-BE49-F238E27FC236}">
                <a16:creationId xmlns:a16="http://schemas.microsoft.com/office/drawing/2014/main" id="{2B781609-3F71-5C46-989A-6195DD06C9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F3A0E1-5581-9643-9DA4-43D05C81F795}"/>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7988031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7B5D5-C3F1-F148-AF54-E563071BE728}"/>
              </a:ext>
            </a:extLst>
          </p:cNvPr>
          <p:cNvSpPr>
            <a:spLocks noGrp="1"/>
          </p:cNvSpPr>
          <p:nvPr>
            <p:ph type="title" hasCustomPrompt="1"/>
          </p:nvPr>
        </p:nvSpPr>
        <p:spPr/>
        <p:txBody>
          <a:bodyPr/>
          <a:lstStyle>
            <a:lvl1pPr>
              <a:defRPr/>
            </a:lvl1pPr>
          </a:lstStyle>
          <a:p>
            <a:r>
              <a:rPr lang="en-GB" sz="4400" dirty="0">
                <a:solidFill>
                  <a:srgbClr val="008080"/>
                </a:solidFill>
                <a:latin typeface="Georgia" panose="02040502050405020303" pitchFamily="18" charset="0"/>
              </a:rPr>
              <a:t>How to Get Started</a:t>
            </a:r>
            <a:endParaRPr lang="en-US" dirty="0"/>
          </a:p>
        </p:txBody>
      </p:sp>
      <p:sp>
        <p:nvSpPr>
          <p:cNvPr id="3" name="Content Placeholder 2">
            <a:extLst>
              <a:ext uri="{FF2B5EF4-FFF2-40B4-BE49-F238E27FC236}">
                <a16:creationId xmlns:a16="http://schemas.microsoft.com/office/drawing/2014/main" id="{D299FCC0-B3B1-1E4E-B6FA-110D0F98982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31FFD6-887F-2947-9303-F5DA5EC607DF}"/>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5" name="Footer Placeholder 4">
            <a:extLst>
              <a:ext uri="{FF2B5EF4-FFF2-40B4-BE49-F238E27FC236}">
                <a16:creationId xmlns:a16="http://schemas.microsoft.com/office/drawing/2014/main" id="{ADDDBB93-2BDD-F143-AD58-942BB39BAD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93E6B7-E81A-B44A-8F61-E83A3A9B9915}"/>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35099534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BB4-D84B-0E46-9F5E-D1A4995645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D0201E-209E-A640-A30F-CA56E50124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81E64ED-52FE-F744-9916-828D1C382D0D}"/>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5" name="Footer Placeholder 4">
            <a:extLst>
              <a:ext uri="{FF2B5EF4-FFF2-40B4-BE49-F238E27FC236}">
                <a16:creationId xmlns:a16="http://schemas.microsoft.com/office/drawing/2014/main" id="{6B06AEB5-A420-6641-BAB7-3D16A98B5C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409A04-9E5D-4A40-89E8-105BC16A8F31}"/>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28641057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55AE-D8FA-CD4B-A5EA-8A53A34A77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D75953-1EAC-0D43-B9B6-9511035CE5B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DDA442-7382-6549-BFDE-B859A7C67E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9F3E66-B1B8-DB47-863A-64BE42300DD1}"/>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6" name="Footer Placeholder 5">
            <a:extLst>
              <a:ext uri="{FF2B5EF4-FFF2-40B4-BE49-F238E27FC236}">
                <a16:creationId xmlns:a16="http://schemas.microsoft.com/office/drawing/2014/main" id="{B6F1F18D-D2A4-B14D-8042-C42FC3432D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D9A1AA-2F45-EA4A-AED2-1C2F51B4F226}"/>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2397717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8A53E-8FD7-5140-A203-B3A0A1C5F25A}"/>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165F880-E2BA-694A-BF50-6D9635B254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B8C6DD1-7AD4-7649-8BCB-CF804CF524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35DD76-8B9E-CB4A-818B-F59195A3A6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511F512-FABB-D84C-86DC-688CAA635F4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248CCD-7A35-ED44-B509-B6195920BAC5}"/>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8" name="Footer Placeholder 7">
            <a:extLst>
              <a:ext uri="{FF2B5EF4-FFF2-40B4-BE49-F238E27FC236}">
                <a16:creationId xmlns:a16="http://schemas.microsoft.com/office/drawing/2014/main" id="{D6A49791-79B5-B941-A4DE-5F1D293705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2D7F3A6-ABC5-6C40-8A65-ECD296124003}"/>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2370789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A27C3-5499-1146-8B07-514E6DE473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4817AA-036F-B94A-9B08-7A975A278AEB}"/>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4" name="Footer Placeholder 3">
            <a:extLst>
              <a:ext uri="{FF2B5EF4-FFF2-40B4-BE49-F238E27FC236}">
                <a16:creationId xmlns:a16="http://schemas.microsoft.com/office/drawing/2014/main" id="{6B149765-E932-924E-9A46-CEA0AF65EE5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C73496-C2F1-584E-A186-2C7D950EAAF8}"/>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32132842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31BA9-E862-B947-ACCD-97EA80E5DA40}"/>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3" name="Footer Placeholder 2">
            <a:extLst>
              <a:ext uri="{FF2B5EF4-FFF2-40B4-BE49-F238E27FC236}">
                <a16:creationId xmlns:a16="http://schemas.microsoft.com/office/drawing/2014/main" id="{A6694BA9-F1C6-914C-972A-4E9CEA33F8F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A9229F-C36D-374D-86D3-7A9A16BC2F41}"/>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33704100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07730-BEDD-1249-80FD-AE4AA4773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670B02-5C0F-444C-8D72-B0A49491EA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0DD9A-C43B-8A4D-98D9-514522F8E9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06E1431-85EC-1A48-93CF-7F3C274A1F05}"/>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6" name="Footer Placeholder 5">
            <a:extLst>
              <a:ext uri="{FF2B5EF4-FFF2-40B4-BE49-F238E27FC236}">
                <a16:creationId xmlns:a16="http://schemas.microsoft.com/office/drawing/2014/main" id="{D6B35173-A300-5248-89D4-4D5FD5618B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3E83B2-716A-414F-A981-6D2C4B1FDD49}"/>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37787558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7DA33-9F89-C046-9603-69C455C656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D37307-0685-A245-9B60-4663015BCB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BCE8743-17B0-F341-9886-036C5ABC5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B6A063-1E7E-634B-A231-81D2E36D350D}"/>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6" name="Footer Placeholder 5">
            <a:extLst>
              <a:ext uri="{FF2B5EF4-FFF2-40B4-BE49-F238E27FC236}">
                <a16:creationId xmlns:a16="http://schemas.microsoft.com/office/drawing/2014/main" id="{CA0C4CDC-5BE8-3B4A-AEF3-CE38431741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16A81A-D685-6A4D-9EF0-33CE059EB505}"/>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41373358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3B15D-67E7-DB4B-BBE6-0748F6DE25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4A50CB-2EDD-EC43-A353-17186A1138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2DA79F-0760-EB4A-B7A8-B2CAB58DF4DE}"/>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5" name="Footer Placeholder 4">
            <a:extLst>
              <a:ext uri="{FF2B5EF4-FFF2-40B4-BE49-F238E27FC236}">
                <a16:creationId xmlns:a16="http://schemas.microsoft.com/office/drawing/2014/main" id="{FAA6D0A9-D96C-4247-9A11-C6BB413FB9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717AC0-7484-C840-898D-B8A3097BB3C7}"/>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34134227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C9FF9B-9FC6-9047-9E6C-19686646B3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0991D0-82FD-2B41-BD4B-D829B5E4AB1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50969B-C780-7D44-B464-D216ED012E01}"/>
              </a:ext>
            </a:extLst>
          </p:cNvPr>
          <p:cNvSpPr>
            <a:spLocks noGrp="1"/>
          </p:cNvSpPr>
          <p:nvPr>
            <p:ph type="dt" sz="half" idx="10"/>
          </p:nvPr>
        </p:nvSpPr>
        <p:spPr/>
        <p:txBody>
          <a:bodyPr/>
          <a:lstStyle/>
          <a:p>
            <a:fld id="{386421EB-64F7-4C4A-8214-60BD44A7000F}" type="datetimeFigureOut">
              <a:rPr lang="en-GB" smtClean="0"/>
              <a:t>28/09/2023</a:t>
            </a:fld>
            <a:endParaRPr lang="en-GB"/>
          </a:p>
        </p:txBody>
      </p:sp>
      <p:sp>
        <p:nvSpPr>
          <p:cNvPr id="5" name="Footer Placeholder 4">
            <a:extLst>
              <a:ext uri="{FF2B5EF4-FFF2-40B4-BE49-F238E27FC236}">
                <a16:creationId xmlns:a16="http://schemas.microsoft.com/office/drawing/2014/main" id="{3BD0F90A-2D0B-CC45-A464-ABB3C7467B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66263A-D452-FE42-AA92-F236205192B5}"/>
              </a:ext>
            </a:extLst>
          </p:cNvPr>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9570134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86421EB-64F7-4C4A-8214-60BD44A7000F}" type="datetimeFigureOut">
              <a:rPr lang="en-GB" smtClean="0"/>
              <a:t>28/09/2023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C88F3B4-D26D-40D9-AD8A-79A39FED7462}" type="slidenum">
              <a:rPr lang="en-GB" smtClean="0"/>
              <a:t>‹#›</a:t>
            </a:fld>
            <a:endParaRPr lang="en-GB"/>
          </a:p>
        </p:txBody>
      </p:sp>
    </p:spTree>
    <p:extLst>
      <p:ext uri="{BB962C8B-B14F-4D97-AF65-F5344CB8AC3E}">
        <p14:creationId xmlns:p14="http://schemas.microsoft.com/office/powerpoint/2010/main" val="3958177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image" Target="../media/image2.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image" Target="../media/image4.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493D8DD-9308-1491-06E4-4282241E71B5}"/>
              </a:ext>
            </a:extLst>
          </p:cNvPr>
          <p:cNvSpPr txBox="1">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F394F6B1-8EA8-FAD3-7218-701F2E1E3585}"/>
              </a:ext>
            </a:extLst>
          </p:cNvPr>
          <p:cNvSpPr txBox="1">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065449B-57C2-5152-B580-E419D4F13FC4}"/>
              </a:ext>
            </a:extLst>
          </p:cNvPr>
          <p:cNvSpPr txBox="1">
            <a:spLocks noGrp="1"/>
          </p:cNvSpPr>
          <p:nvPr>
            <p:ph type="dt" sz="half" idx="2"/>
          </p:nvPr>
        </p:nvSpPr>
        <p:spPr>
          <a:xfrm>
            <a:off x="838200" y="6356350"/>
            <a:ext cx="2743200" cy="365125"/>
          </a:xfrm>
          <a:prstGeom prst="rect">
            <a:avLst/>
          </a:prstGeom>
          <a:noFill/>
          <a:ln>
            <a:noFill/>
          </a:ln>
        </p:spPr>
        <p:txBody>
          <a:bodyPr vert="horz" wrap="square" lIns="91440" tIns="45720" rIns="91440" bIns="4572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a:defRPr/>
            </a:pPr>
            <a:fld id="{A7586C8D-A52D-4CA9-A653-3D632415A168}" type="datetime1">
              <a:rPr lang="en-US"/>
              <a:pPr>
                <a:defRPr/>
              </a:pPr>
              <a:t>9/28/2023</a:t>
            </a:fld>
            <a:endParaRPr/>
          </a:p>
        </p:txBody>
      </p:sp>
      <p:sp>
        <p:nvSpPr>
          <p:cNvPr id="5" name="Footer Placeholder 4">
            <a:extLst>
              <a:ext uri="{FF2B5EF4-FFF2-40B4-BE49-F238E27FC236}">
                <a16:creationId xmlns:a16="http://schemas.microsoft.com/office/drawing/2014/main" id="{1DF39E20-382D-32CA-96AC-8B846D2A5CC5}"/>
              </a:ext>
            </a:extLst>
          </p:cNvPr>
          <p:cNvSpPr txBox="1">
            <a:spLocks noGrp="1"/>
          </p:cNvSpPr>
          <p:nvPr>
            <p:ph type="ftr" sz="quarter" idx="3"/>
          </p:nvPr>
        </p:nvSpPr>
        <p:spPr>
          <a:xfrm>
            <a:off x="4038600" y="6356350"/>
            <a:ext cx="4114800" cy="365125"/>
          </a:xfrm>
          <a:prstGeom prst="rect">
            <a:avLst/>
          </a:prstGeom>
          <a:noFill/>
          <a:ln>
            <a:noFill/>
          </a:ln>
        </p:spPr>
        <p:txBody>
          <a:bodyPr vert="horz" wrap="square" lIns="91440" tIns="45720" rIns="91440" bIns="45720" anchor="ctr" anchorCtr="1" compatLnSpc="1">
            <a:noAutofit/>
          </a:bodyPr>
          <a:lstStyle>
            <a:lvl1pPr marL="0" marR="0" lvl="0" indent="0" algn="ctr" defTabSz="914400" rtl="0" eaLnBrk="1"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a:defRPr/>
            </a:pPr>
            <a:endParaRPr/>
          </a:p>
        </p:txBody>
      </p:sp>
      <p:sp>
        <p:nvSpPr>
          <p:cNvPr id="6" name="Slide Number Placeholder 5">
            <a:extLst>
              <a:ext uri="{FF2B5EF4-FFF2-40B4-BE49-F238E27FC236}">
                <a16:creationId xmlns:a16="http://schemas.microsoft.com/office/drawing/2014/main" id="{7150916F-379D-6F38-F7AF-B5EB9A60F0C4}"/>
              </a:ext>
            </a:extLst>
          </p:cNvPr>
          <p:cNvSpPr txBox="1">
            <a:spLocks noGrp="1"/>
          </p:cNvSpPr>
          <p:nvPr>
            <p:ph type="sldNum" sz="quarter" idx="4"/>
          </p:nvPr>
        </p:nvSpPr>
        <p:spPr>
          <a:xfrm>
            <a:off x="8610600" y="6356350"/>
            <a:ext cx="2743200" cy="365125"/>
          </a:xfrm>
          <a:prstGeom prst="rect">
            <a:avLst/>
          </a:prstGeom>
          <a:noFill/>
          <a:ln>
            <a:noFill/>
          </a:ln>
        </p:spPr>
        <p:txBody>
          <a:bodyPr vert="horz" wrap="square" lIns="91440" tIns="45720" rIns="91440" bIns="45720" anchor="ctr" anchorCtr="0" compatLnSpc="1">
            <a:noAutofit/>
          </a:bodyPr>
          <a:lstStyle>
            <a:lvl1pPr marL="0" marR="0" lvl="0" indent="0" algn="r" defTabSz="914400" rtl="0" eaLnBrk="1"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a:defRPr/>
            </a:pPr>
            <a:fld id="{C90DD92A-DBFD-4BE5-95D0-B63EE320A2ED}"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txStyles>
    <p:titleStyle>
      <a:lvl1pPr algn="l" rtl="0" eaLnBrk="0" fontAlgn="base" hangingPunct="0">
        <a:lnSpc>
          <a:spcPct val="90000"/>
        </a:lnSpc>
        <a:spcBef>
          <a:spcPct val="0"/>
        </a:spcBef>
        <a:spcAft>
          <a:spcPct val="0"/>
        </a:spcAft>
        <a:defRPr lang="en-US" sz="4400" kern="1200">
          <a:solidFill>
            <a:srgbClr val="000000"/>
          </a:solidFill>
          <a:latin typeface="Calibri Light"/>
        </a:defRPr>
      </a:lvl1pPr>
      <a:lvl2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5pPr>
      <a:lvl6pPr marL="457200" algn="l" rtl="0" eaLnBrk="0" fontAlgn="base">
        <a:lnSpc>
          <a:spcPct val="90000"/>
        </a:lnSpc>
        <a:spcBef>
          <a:spcPct val="0"/>
        </a:spcBef>
        <a:spcAft>
          <a:spcPct val="0"/>
        </a:spcAft>
        <a:defRPr sz="4400">
          <a:solidFill>
            <a:srgbClr val="000000"/>
          </a:solidFill>
          <a:latin typeface="Calibri Light" panose="020F0302020204030204" pitchFamily="34" charset="0"/>
        </a:defRPr>
      </a:lvl6pPr>
      <a:lvl7pPr marL="914400" algn="l" rtl="0" eaLnBrk="0" fontAlgn="base">
        <a:lnSpc>
          <a:spcPct val="90000"/>
        </a:lnSpc>
        <a:spcBef>
          <a:spcPct val="0"/>
        </a:spcBef>
        <a:spcAft>
          <a:spcPct val="0"/>
        </a:spcAft>
        <a:defRPr sz="4400">
          <a:solidFill>
            <a:srgbClr val="000000"/>
          </a:solidFill>
          <a:latin typeface="Calibri Light" panose="020F0302020204030204" pitchFamily="34" charset="0"/>
        </a:defRPr>
      </a:lvl7pPr>
      <a:lvl8pPr marL="1371600" algn="l" rtl="0" eaLnBrk="0" fontAlgn="base">
        <a:lnSpc>
          <a:spcPct val="90000"/>
        </a:lnSpc>
        <a:spcBef>
          <a:spcPct val="0"/>
        </a:spcBef>
        <a:spcAft>
          <a:spcPct val="0"/>
        </a:spcAft>
        <a:defRPr sz="4400">
          <a:solidFill>
            <a:srgbClr val="000000"/>
          </a:solidFill>
          <a:latin typeface="Calibri Light" panose="020F0302020204030204" pitchFamily="34" charset="0"/>
        </a:defRPr>
      </a:lvl8pPr>
      <a:lvl9pPr marL="1828800" algn="l" rtl="0" eaLnBrk="0" fontAlgn="base">
        <a:lnSpc>
          <a:spcPct val="90000"/>
        </a:lnSpc>
        <a:spcBef>
          <a:spcPct val="0"/>
        </a:spcBef>
        <a:spcAft>
          <a:spcPct val="0"/>
        </a:spcAft>
        <a:defRPr sz="4400">
          <a:solidFill>
            <a:srgbClr val="000000"/>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lang="en-US" sz="2800" kern="1200">
          <a:solidFill>
            <a:srgbClr val="000000"/>
          </a:solidFill>
          <a:latin typeface="Calibri"/>
        </a:defRPr>
      </a:lvl1pPr>
      <a:lvl2pPr marL="685800" lvl="1" indent="-228600" algn="l" rtl="0" eaLnBrk="0" fontAlgn="base" hangingPunct="0">
        <a:lnSpc>
          <a:spcPct val="90000"/>
        </a:lnSpc>
        <a:spcBef>
          <a:spcPts val="500"/>
        </a:spcBef>
        <a:spcAft>
          <a:spcPct val="0"/>
        </a:spcAft>
        <a:buSzPct val="100000"/>
        <a:buFont typeface="Arial" panose="020B0604020202020204" pitchFamily="34" charset="0"/>
        <a:buChar char="•"/>
        <a:defRPr lang="en-US" sz="2400" kern="1200">
          <a:solidFill>
            <a:srgbClr val="000000"/>
          </a:solidFill>
          <a:latin typeface="Calibri"/>
        </a:defRPr>
      </a:lvl2pPr>
      <a:lvl3pPr marL="1143000" lvl="2" indent="-228600" algn="l" rtl="0" eaLnBrk="0" fontAlgn="base" hangingPunct="0">
        <a:lnSpc>
          <a:spcPct val="90000"/>
        </a:lnSpc>
        <a:spcBef>
          <a:spcPts val="500"/>
        </a:spcBef>
        <a:spcAft>
          <a:spcPct val="0"/>
        </a:spcAft>
        <a:buSzPct val="100000"/>
        <a:buFont typeface="Arial" panose="020B0604020202020204" pitchFamily="34" charset="0"/>
        <a:buChar char="•"/>
        <a:defRPr lang="en-US" sz="2000" kern="1200">
          <a:solidFill>
            <a:srgbClr val="000000"/>
          </a:solidFill>
          <a:latin typeface="Calibri"/>
        </a:defRPr>
      </a:lvl3pPr>
      <a:lvl4pPr marL="1600200" lvl="3" indent="-228600" algn="l" rtl="0" eaLnBrk="0" fontAlgn="base" hangingPunct="0">
        <a:lnSpc>
          <a:spcPct val="90000"/>
        </a:lnSpc>
        <a:spcBef>
          <a:spcPts val="500"/>
        </a:spcBef>
        <a:spcAft>
          <a:spcPct val="0"/>
        </a:spcAft>
        <a:buSzPct val="100000"/>
        <a:buFont typeface="Arial" panose="020B0604020202020204" pitchFamily="34" charset="0"/>
        <a:buChar char="•"/>
        <a:defRPr lang="en-US" kern="1200">
          <a:solidFill>
            <a:srgbClr val="000000"/>
          </a:solidFill>
          <a:latin typeface="Calibri"/>
        </a:defRPr>
      </a:lvl4pPr>
      <a:lvl5pPr marL="2057400" lvl="4" indent="-228600" algn="l" rtl="0" eaLnBrk="0" fontAlgn="base" hangingPunct="0">
        <a:lnSpc>
          <a:spcPct val="90000"/>
        </a:lnSpc>
        <a:spcBef>
          <a:spcPts val="500"/>
        </a:spcBef>
        <a:spcAft>
          <a:spcPct val="0"/>
        </a:spcAft>
        <a:buSzPct val="100000"/>
        <a:buFont typeface="Arial" panose="020B0604020202020204" pitchFamily="34" charset="0"/>
        <a:buChar char="•"/>
        <a:defRPr lang="en-US" kern="1200">
          <a:solidFill>
            <a:srgbClr val="000000"/>
          </a:solidFill>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9C795B-E758-FF4B-A0E9-8496101B36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6C402F8-153A-FF4E-91D9-1C7CA99AE5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839555E-EAA3-A94D-A03B-C0D265F25F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4D0904-14F8-1A4B-91FA-6C10485486E3}" type="datetimeFigureOut">
              <a:rPr lang="en-US" smtClean="0"/>
              <a:t>9/28/2023</a:t>
            </a:fld>
            <a:endParaRPr lang="en-US"/>
          </a:p>
        </p:txBody>
      </p:sp>
      <p:sp>
        <p:nvSpPr>
          <p:cNvPr id="5" name="Footer Placeholder 4">
            <a:extLst>
              <a:ext uri="{FF2B5EF4-FFF2-40B4-BE49-F238E27FC236}">
                <a16:creationId xmlns:a16="http://schemas.microsoft.com/office/drawing/2014/main" id="{7A0E2563-DDBB-AC4B-BB3B-F3E88A2712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4D495A-A459-DE46-8E3F-CDA9B83076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B5789F-F524-B54A-B78D-4BE9CAA069A5}" type="slidenum">
              <a:rPr lang="en-US" smtClean="0"/>
              <a:t>‹#›</a:t>
            </a:fld>
            <a:endParaRPr lang="en-US"/>
          </a:p>
        </p:txBody>
      </p:sp>
    </p:spTree>
    <p:extLst>
      <p:ext uri="{BB962C8B-B14F-4D97-AF65-F5344CB8AC3E}">
        <p14:creationId xmlns:p14="http://schemas.microsoft.com/office/powerpoint/2010/main" val="249955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268"/>
            <a:ext cx="12192000" cy="6857464"/>
          </a:xfrm>
          <a:prstGeom prst="rect">
            <a:avLst/>
          </a:prstGeom>
        </p:spPr>
      </p:pic>
      <p:sp>
        <p:nvSpPr>
          <p:cNvPr id="1027" name="Rectangle 2"/>
          <p:cNvSpPr>
            <a:spLocks noGrp="1" noChangeArrowheads="1"/>
          </p:cNvSpPr>
          <p:nvPr>
            <p:ph type="title"/>
          </p:nvPr>
        </p:nvSpPr>
        <p:spPr bwMode="auto">
          <a:xfrm>
            <a:off x="527051" y="150814"/>
            <a:ext cx="9836149" cy="974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endParaRPr lang="en-GB" dirty="0"/>
          </a:p>
        </p:txBody>
      </p:sp>
      <p:sp>
        <p:nvSpPr>
          <p:cNvPr id="1028" name="Rectangle 3"/>
          <p:cNvSpPr>
            <a:spLocks noGrp="1" noChangeArrowheads="1"/>
          </p:cNvSpPr>
          <p:nvPr>
            <p:ph type="body" idx="1"/>
          </p:nvPr>
        </p:nvSpPr>
        <p:spPr bwMode="auto">
          <a:xfrm>
            <a:off x="527051" y="1412875"/>
            <a:ext cx="11137900" cy="482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38" name="Rectangle 14"/>
          <p:cNvSpPr>
            <a:spLocks noGrp="1" noChangeArrowheads="1"/>
          </p:cNvSpPr>
          <p:nvPr>
            <p:ph type="dt" sz="half" idx="2"/>
          </p:nvPr>
        </p:nvSpPr>
        <p:spPr bwMode="white">
          <a:xfrm>
            <a:off x="812800" y="6629400"/>
            <a:ext cx="2540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300"/>
            </a:lvl1pPr>
          </a:lstStyle>
          <a:p>
            <a:pPr fontAlgn="base">
              <a:spcBef>
                <a:spcPct val="0"/>
              </a:spcBef>
              <a:spcAft>
                <a:spcPct val="0"/>
              </a:spcAft>
              <a:defRPr/>
            </a:pPr>
            <a:endParaRPr lang="en-US" dirty="0">
              <a:solidFill>
                <a:srgbClr val="000000"/>
              </a:solidFill>
            </a:endParaRPr>
          </a:p>
        </p:txBody>
      </p:sp>
      <p:sp>
        <p:nvSpPr>
          <p:cNvPr id="1039" name="Rectangle 15"/>
          <p:cNvSpPr>
            <a:spLocks noGrp="1" noChangeArrowheads="1"/>
          </p:cNvSpPr>
          <p:nvPr>
            <p:ph type="ftr" sz="quarter" idx="3"/>
          </p:nvPr>
        </p:nvSpPr>
        <p:spPr bwMode="white">
          <a:xfrm>
            <a:off x="4165600" y="6629400"/>
            <a:ext cx="3860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300"/>
            </a:lvl1pPr>
          </a:lstStyle>
          <a:p>
            <a:pPr fontAlgn="base">
              <a:spcBef>
                <a:spcPct val="0"/>
              </a:spcBef>
              <a:spcAft>
                <a:spcPct val="0"/>
              </a:spcAft>
              <a:defRPr/>
            </a:pPr>
            <a:endParaRPr lang="en-US" dirty="0">
              <a:solidFill>
                <a:srgbClr val="000000"/>
              </a:solidFill>
            </a:endParaRPr>
          </a:p>
        </p:txBody>
      </p:sp>
      <p:sp>
        <p:nvSpPr>
          <p:cNvPr id="1040" name="Rectangle 16"/>
          <p:cNvSpPr>
            <a:spLocks noGrp="1" noChangeArrowheads="1"/>
          </p:cNvSpPr>
          <p:nvPr>
            <p:ph type="sldNum" sz="quarter" idx="4"/>
          </p:nvPr>
        </p:nvSpPr>
        <p:spPr bwMode="white">
          <a:xfrm>
            <a:off x="8839200" y="6629400"/>
            <a:ext cx="2540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300"/>
            </a:lvl1pPr>
          </a:lstStyle>
          <a:p>
            <a:pPr fontAlgn="base">
              <a:spcBef>
                <a:spcPct val="0"/>
              </a:spcBef>
              <a:spcAft>
                <a:spcPct val="0"/>
              </a:spcAft>
              <a:defRPr/>
            </a:pPr>
            <a:fld id="{63F96BE5-36B3-4ABD-8470-3AB6BDFCBFEA}"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 name="Picture 1" descr="WSU_PMS280+872-01.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27915" y="6186082"/>
            <a:ext cx="1632181" cy="698401"/>
          </a:xfrm>
          <a:prstGeom prst="rect">
            <a:avLst/>
          </a:prstGeom>
        </p:spPr>
      </p:pic>
      <p:pic>
        <p:nvPicPr>
          <p:cNvPr id="4" name="Picture 3" descr="Screen Shot 2017-06-19 at 11.28.05 AM.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072331" y="6237312"/>
            <a:ext cx="1637231" cy="521380"/>
          </a:xfrm>
          <a:prstGeom prst="rect">
            <a:avLst/>
          </a:prstGeom>
        </p:spPr>
      </p:pic>
    </p:spTree>
    <p:extLst>
      <p:ext uri="{BB962C8B-B14F-4D97-AF65-F5344CB8AC3E}">
        <p14:creationId xmlns:p14="http://schemas.microsoft.com/office/powerpoint/2010/main" val="1309482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transition spd="slow">
    <p:wipe/>
  </p:transition>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FontTx/>
        <a:buBlip>
          <a:blip r:embed="rId9"/>
        </a:buBlip>
        <a:defRPr sz="1600">
          <a:solidFill>
            <a:srgbClr val="004542"/>
          </a:solidFill>
          <a:latin typeface="+mn-lt"/>
          <a:ea typeface="+mn-ea"/>
          <a:cs typeface="+mn-cs"/>
        </a:defRPr>
      </a:lvl1pPr>
      <a:lvl2pPr marL="742950" indent="-285750" algn="l" rtl="0" eaLnBrk="1" fontAlgn="base" hangingPunct="1">
        <a:spcBef>
          <a:spcPct val="20000"/>
        </a:spcBef>
        <a:spcAft>
          <a:spcPct val="0"/>
        </a:spcAft>
        <a:buFontTx/>
        <a:buBlip>
          <a:blip r:embed="rId9"/>
        </a:buBlip>
        <a:defRPr sz="1600">
          <a:solidFill>
            <a:srgbClr val="004542"/>
          </a:solidFill>
          <a:latin typeface="+mn-lt"/>
        </a:defRPr>
      </a:lvl2pPr>
      <a:lvl3pPr marL="1143000" indent="-228600" algn="l" rtl="0" eaLnBrk="1" fontAlgn="base" hangingPunct="1">
        <a:spcBef>
          <a:spcPct val="20000"/>
        </a:spcBef>
        <a:spcAft>
          <a:spcPct val="0"/>
        </a:spcAft>
        <a:buFontTx/>
        <a:buBlip>
          <a:blip r:embed="rId9"/>
        </a:buBlip>
        <a:defRPr sz="1600">
          <a:solidFill>
            <a:srgbClr val="004542"/>
          </a:solidFill>
          <a:latin typeface="+mn-lt"/>
        </a:defRPr>
      </a:lvl3pPr>
      <a:lvl4pPr marL="1600200" indent="-228600" algn="l" rtl="0" eaLnBrk="1" fontAlgn="base" hangingPunct="1">
        <a:spcBef>
          <a:spcPct val="20000"/>
        </a:spcBef>
        <a:spcAft>
          <a:spcPct val="0"/>
        </a:spcAft>
        <a:buFontTx/>
        <a:buBlip>
          <a:blip r:embed="rId9"/>
        </a:buBlip>
        <a:defRPr sz="1600">
          <a:solidFill>
            <a:srgbClr val="004542"/>
          </a:solidFill>
          <a:latin typeface="+mn-lt"/>
        </a:defRPr>
      </a:lvl4pPr>
      <a:lvl5pPr marL="2057400" indent="-228600" algn="l" rtl="0" eaLnBrk="1" fontAlgn="base" hangingPunct="1">
        <a:spcBef>
          <a:spcPct val="20000"/>
        </a:spcBef>
        <a:spcAft>
          <a:spcPct val="0"/>
        </a:spcAft>
        <a:buFontTx/>
        <a:buBlip>
          <a:blip r:embed="rId9"/>
        </a:buBlip>
        <a:defRPr sz="1600">
          <a:solidFill>
            <a:srgbClr val="004542"/>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F3E529-A34F-2940-AC33-44C1D05668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1E9E96C-FA5C-B140-A06C-9C8939CF2FD0}"/>
              </a:ext>
            </a:extLst>
          </p:cNvPr>
          <p:cNvSpPr>
            <a:spLocks noGrp="1"/>
          </p:cNvSpPr>
          <p:nvPr>
            <p:ph type="body" idx="1"/>
          </p:nvPr>
        </p:nvSpPr>
        <p:spPr>
          <a:xfrm>
            <a:off x="838200" y="1847850"/>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5B206C0-55D0-F043-BD6F-40271ABD67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421EB-64F7-4C4A-8214-60BD44A7000F}" type="datetimeFigureOut">
              <a:rPr lang="en-GB" smtClean="0"/>
              <a:t>28/09/2023</a:t>
            </a:fld>
            <a:endParaRPr lang="en-GB"/>
          </a:p>
        </p:txBody>
      </p:sp>
      <p:sp>
        <p:nvSpPr>
          <p:cNvPr id="5" name="Footer Placeholder 4">
            <a:extLst>
              <a:ext uri="{FF2B5EF4-FFF2-40B4-BE49-F238E27FC236}">
                <a16:creationId xmlns:a16="http://schemas.microsoft.com/office/drawing/2014/main" id="{1D08796C-5BBE-3846-8E63-EC16D89152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4FDF0E8-FCE6-5344-99CF-11CB78ACEA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88F3B4-D26D-40D9-AD8A-79A39FED7462}" type="slidenum">
              <a:rPr lang="en-GB" smtClean="0"/>
              <a:t>‹#›</a:t>
            </a:fld>
            <a:endParaRPr lang="en-GB"/>
          </a:p>
        </p:txBody>
      </p:sp>
    </p:spTree>
    <p:extLst>
      <p:ext uri="{BB962C8B-B14F-4D97-AF65-F5344CB8AC3E}">
        <p14:creationId xmlns:p14="http://schemas.microsoft.com/office/powerpoint/2010/main" val="36336591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xStyles>
    <p:titleStyle>
      <a:lvl1pPr algn="l" defTabSz="914400" rtl="0" eaLnBrk="1" latinLnBrk="0" hangingPunct="1">
        <a:lnSpc>
          <a:spcPct val="90000"/>
        </a:lnSpc>
        <a:spcBef>
          <a:spcPct val="0"/>
        </a:spcBef>
        <a:buNone/>
        <a:defRPr sz="4400" kern="1200">
          <a:solidFill>
            <a:srgbClr val="0080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2.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6.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28.jp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32.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37.emf"/><Relationship Id="rId4" Type="http://schemas.openxmlformats.org/officeDocument/2006/relationships/package" Target="../embeddings/Microsoft_Excel_Worksheet.xlsx"/></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3.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15680" y="1664870"/>
            <a:ext cx="7664355" cy="2189176"/>
          </a:xfrm>
        </p:spPr>
        <p:txBody>
          <a:bodyPr>
            <a:noAutofit/>
          </a:bodyPr>
          <a:lstStyle/>
          <a:p>
            <a:r>
              <a:rPr lang="tr-TR" sz="4400" b="1" dirty="0"/>
              <a:t>Emerald</a:t>
            </a:r>
            <a:br>
              <a:rPr lang="tr-TR" sz="4400" b="1" dirty="0"/>
            </a:br>
            <a:r>
              <a:rPr lang="tr-TR" sz="4400" b="1" dirty="0"/>
              <a:t>yeni ürün ve hizmetler</a:t>
            </a:r>
            <a:br>
              <a:rPr lang="tr-TR" sz="2800" dirty="0"/>
            </a:br>
            <a:br>
              <a:rPr lang="tr-TR" sz="2800" dirty="0"/>
            </a:br>
            <a:endParaRPr lang="en-US" sz="4000" b="1" dirty="0"/>
          </a:p>
        </p:txBody>
      </p:sp>
      <p:sp>
        <p:nvSpPr>
          <p:cNvPr id="4" name="Subtitle 3"/>
          <p:cNvSpPr>
            <a:spLocks noGrp="1"/>
          </p:cNvSpPr>
          <p:nvPr>
            <p:ph type="subTitle" idx="1"/>
          </p:nvPr>
        </p:nvSpPr>
        <p:spPr>
          <a:xfrm>
            <a:off x="856426" y="5145117"/>
            <a:ext cx="3923928" cy="994118"/>
          </a:xfrm>
        </p:spPr>
        <p:txBody>
          <a:bodyPr/>
          <a:lstStyle/>
          <a:p>
            <a:pPr algn="l"/>
            <a:r>
              <a:rPr lang="tr-TR" dirty="0">
                <a:solidFill>
                  <a:srgbClr val="FFFFFF"/>
                </a:solidFill>
              </a:rPr>
              <a:t>Mine Tonta</a:t>
            </a:r>
          </a:p>
          <a:p>
            <a:pPr algn="l"/>
            <a:r>
              <a:rPr lang="en-US" dirty="0">
                <a:solidFill>
                  <a:srgbClr val="FFFFFF"/>
                </a:solidFill>
              </a:rPr>
              <a:t>Business Manager</a:t>
            </a:r>
          </a:p>
          <a:p>
            <a:pPr algn="l"/>
            <a:r>
              <a:rPr lang="tr-TR" dirty="0">
                <a:solidFill>
                  <a:srgbClr val="FFFFFF"/>
                </a:solidFill>
              </a:rPr>
              <a:t>Türkiye ve Orta Asya</a:t>
            </a:r>
            <a:endParaRPr lang="en-US" dirty="0">
              <a:solidFill>
                <a:srgbClr val="FFFFFF"/>
              </a:solidFill>
            </a:endParaRPr>
          </a:p>
        </p:txBody>
      </p:sp>
      <p:sp>
        <p:nvSpPr>
          <p:cNvPr id="3" name="Rectangle 2"/>
          <p:cNvSpPr/>
          <p:nvPr/>
        </p:nvSpPr>
        <p:spPr bwMode="auto">
          <a:xfrm>
            <a:off x="1631504" y="188640"/>
            <a:ext cx="1584176" cy="86409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en-GB">
              <a:solidFill>
                <a:srgbClr val="009982"/>
              </a:solidFill>
              <a:latin typeface="Arial" charset="0"/>
            </a:endParaRPr>
          </a:p>
        </p:txBody>
      </p:sp>
      <p:sp>
        <p:nvSpPr>
          <p:cNvPr id="7" name="TextBox 6">
            <a:extLst>
              <a:ext uri="{FF2B5EF4-FFF2-40B4-BE49-F238E27FC236}">
                <a16:creationId xmlns:a16="http://schemas.microsoft.com/office/drawing/2014/main" id="{892F74E9-57AB-403D-1B8C-4A0F040F601B}"/>
              </a:ext>
            </a:extLst>
          </p:cNvPr>
          <p:cNvSpPr txBox="1"/>
          <p:nvPr/>
        </p:nvSpPr>
        <p:spPr>
          <a:xfrm>
            <a:off x="94593" y="188640"/>
            <a:ext cx="1692166" cy="835160"/>
          </a:xfrm>
          <a:prstGeom prst="rect">
            <a:avLst/>
          </a:prstGeom>
          <a:solidFill>
            <a:srgbClr val="FFFFFF"/>
          </a:solidFill>
        </p:spPr>
        <p:txBody>
          <a:bodyPr wrap="square" rtlCol="0">
            <a:spAutoFit/>
          </a:bodyPr>
          <a:lstStyle/>
          <a:p>
            <a:endParaRPr lang="en-GB" dirty="0"/>
          </a:p>
        </p:txBody>
      </p:sp>
      <p:pic>
        <p:nvPicPr>
          <p:cNvPr id="5" name="Picture 4">
            <a:extLst>
              <a:ext uri="{FF2B5EF4-FFF2-40B4-BE49-F238E27FC236}">
                <a16:creationId xmlns:a16="http://schemas.microsoft.com/office/drawing/2014/main" id="{0A011ABC-02FC-B51B-422F-03236BF2031B}"/>
              </a:ext>
            </a:extLst>
          </p:cNvPr>
          <p:cNvPicPr>
            <a:picLocks noChangeAspect="1"/>
          </p:cNvPicPr>
          <p:nvPr/>
        </p:nvPicPr>
        <p:blipFill>
          <a:blip r:embed="rId2"/>
          <a:stretch>
            <a:fillRect/>
          </a:stretch>
        </p:blipFill>
        <p:spPr>
          <a:xfrm>
            <a:off x="129894" y="122380"/>
            <a:ext cx="4531192" cy="1178110"/>
          </a:xfrm>
          <a:prstGeom prst="rect">
            <a:avLst/>
          </a:prstGeom>
        </p:spPr>
      </p:pic>
    </p:spTree>
    <p:extLst>
      <p:ext uri="{BB962C8B-B14F-4D97-AF65-F5344CB8AC3E}">
        <p14:creationId xmlns:p14="http://schemas.microsoft.com/office/powerpoint/2010/main" val="26437133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23431" y="312470"/>
            <a:ext cx="7214914" cy="627182"/>
          </a:xfrm>
          <a:prstGeom prst="rect">
            <a:avLst/>
          </a:prstGeom>
        </p:spPr>
        <p:txBody>
          <a:bodyPr vert="horz" wrap="square" lIns="0" tIns="11516" rIns="0" bIns="0" rtlCol="0" anchor="ctr">
            <a:spAutoFit/>
          </a:bodyPr>
          <a:lstStyle/>
          <a:p>
            <a:pPr marL="11516">
              <a:lnSpc>
                <a:spcPct val="100000"/>
              </a:lnSpc>
              <a:spcBef>
                <a:spcPts val="91"/>
              </a:spcBef>
            </a:pPr>
            <a:r>
              <a:rPr lang="tr-TR" sz="4000" spc="-5" dirty="0">
                <a:solidFill>
                  <a:srgbClr val="0C7277"/>
                </a:solidFill>
                <a:latin typeface="Georgia"/>
                <a:cs typeface="Museo Sans 100"/>
              </a:rPr>
              <a:t>İçerik</a:t>
            </a:r>
            <a:endParaRPr sz="4000"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sp>
        <p:nvSpPr>
          <p:cNvPr id="95" name="object 95"/>
          <p:cNvSpPr/>
          <p:nvPr/>
        </p:nvSpPr>
        <p:spPr>
          <a:xfrm flipV="1">
            <a:off x="813992" y="857095"/>
            <a:ext cx="7430369" cy="97663"/>
          </a:xfrm>
          <a:custGeom>
            <a:avLst/>
            <a:gdLst/>
            <a:ahLst/>
            <a:cxnLst/>
            <a:rect l="l" t="t" r="r" b="b"/>
            <a:pathLst>
              <a:path w="8964295">
                <a:moveTo>
                  <a:pt x="0" y="0"/>
                </a:moveTo>
                <a:lnTo>
                  <a:pt x="8964002" y="0"/>
                </a:lnTo>
              </a:path>
            </a:pathLst>
          </a:custGeom>
          <a:ln w="3175">
            <a:solidFill>
              <a:srgbClr val="47758B"/>
            </a:solidFill>
          </a:ln>
        </p:spPr>
        <p:txBody>
          <a:bodyPr wrap="square" lIns="0" tIns="0" rIns="0" bIns="0" rtlCol="0"/>
          <a:lstStyle/>
          <a:p>
            <a:endParaRPr sz="1632" dirty="0"/>
          </a:p>
        </p:txBody>
      </p:sp>
      <p:sp>
        <p:nvSpPr>
          <p:cNvPr id="38" name="Rectangle 37">
            <a:extLst>
              <a:ext uri="{FF2B5EF4-FFF2-40B4-BE49-F238E27FC236}">
                <a16:creationId xmlns:a16="http://schemas.microsoft.com/office/drawing/2014/main" id="{23F0B96A-B974-4E29-85C0-926387A444AB}"/>
              </a:ext>
            </a:extLst>
          </p:cNvPr>
          <p:cNvSpPr/>
          <p:nvPr/>
        </p:nvSpPr>
        <p:spPr>
          <a:xfrm>
            <a:off x="1029447" y="1168733"/>
            <a:ext cx="8069240" cy="4770537"/>
          </a:xfrm>
          <a:prstGeom prst="rect">
            <a:avLst/>
          </a:prstGeom>
        </p:spPr>
        <p:txBody>
          <a:bodyPr wrap="square">
            <a:spAutoFit/>
          </a:bodyPr>
          <a:lstStyle/>
          <a:p>
            <a:pPr marL="342900" indent="-342900">
              <a:buFont typeface="Arial" panose="020B0604020202020204" pitchFamily="34" charset="0"/>
              <a:buChar char="•"/>
            </a:pPr>
            <a:r>
              <a:rPr lang="tr-TR" sz="2800" dirty="0">
                <a:solidFill>
                  <a:srgbClr val="315F81"/>
                </a:solidFill>
              </a:rPr>
              <a:t>Devam eden Emerald dergi ve kitap erişimleri</a:t>
            </a:r>
          </a:p>
          <a:p>
            <a:pPr marL="342900" indent="-342900">
              <a:buFont typeface="Arial" panose="020B0604020202020204" pitchFamily="34" charset="0"/>
              <a:buChar char="•"/>
            </a:pPr>
            <a:endParaRPr lang="tr-TR" sz="2800" dirty="0">
              <a:solidFill>
                <a:srgbClr val="315F81"/>
              </a:solidFill>
            </a:endParaRPr>
          </a:p>
          <a:p>
            <a:pPr marL="342900" indent="-342900">
              <a:buFont typeface="Arial" panose="020B0604020202020204" pitchFamily="34" charset="0"/>
              <a:buChar char="•"/>
            </a:pPr>
            <a:r>
              <a:rPr lang="tr-TR" sz="2800" dirty="0">
                <a:solidFill>
                  <a:srgbClr val="315F81"/>
                </a:solidFill>
              </a:rPr>
              <a:t>ANKOS – Emerald ekitap anlaşması</a:t>
            </a:r>
          </a:p>
          <a:p>
            <a:pPr marL="342900" indent="-342900">
              <a:buFont typeface="Arial" panose="020B0604020202020204" pitchFamily="34" charset="0"/>
              <a:buChar char="•"/>
            </a:pPr>
            <a:endParaRPr lang="tr-TR" sz="2800" dirty="0">
              <a:solidFill>
                <a:srgbClr val="315F81"/>
              </a:solidFill>
            </a:endParaRPr>
          </a:p>
          <a:p>
            <a:pPr marL="342900" indent="-342900">
              <a:buFont typeface="Arial" panose="020B0604020202020204" pitchFamily="34" charset="0"/>
              <a:buChar char="•"/>
            </a:pPr>
            <a:r>
              <a:rPr lang="tr-TR" sz="2800" dirty="0">
                <a:solidFill>
                  <a:srgbClr val="315F81"/>
                </a:solidFill>
              </a:rPr>
              <a:t>Emerald BM Sürdürülebilir Kalkınma Amaçları kitapları</a:t>
            </a:r>
          </a:p>
          <a:p>
            <a:pPr marL="342900" indent="-342900">
              <a:buFont typeface="Arial" panose="020B0604020202020204" pitchFamily="34" charset="0"/>
              <a:buChar char="•"/>
            </a:pPr>
            <a:endParaRPr lang="tr-TR" sz="2800" dirty="0">
              <a:solidFill>
                <a:srgbClr val="315F81"/>
              </a:solidFill>
            </a:endParaRPr>
          </a:p>
          <a:p>
            <a:r>
              <a:rPr lang="tr-TR" sz="2800" spc="-150" dirty="0">
                <a:solidFill>
                  <a:srgbClr val="FF0000"/>
                </a:solidFill>
              </a:rPr>
              <a:t>    </a:t>
            </a:r>
            <a:r>
              <a:rPr lang="tr-TR" sz="2800" spc="-150" dirty="0">
                <a:solidFill>
                  <a:srgbClr val="FF0000"/>
                </a:solidFill>
                <a:effectLst>
                  <a:outerShdw blurRad="38100" dist="38100" dir="2700000" algn="tl">
                    <a:srgbClr val="000000">
                      <a:alpha val="43137"/>
                    </a:srgbClr>
                  </a:outerShdw>
                </a:effectLst>
              </a:rPr>
              <a:t>Yeni</a:t>
            </a:r>
            <a:r>
              <a:rPr lang="tr-TR" sz="2800" dirty="0">
                <a:solidFill>
                  <a:srgbClr val="315F81"/>
                </a:solidFill>
              </a:rPr>
              <a:t> ICE – Institute of Civil Engineers yayınları   </a:t>
            </a:r>
          </a:p>
          <a:p>
            <a:pPr marL="800100" lvl="1" indent="-342900">
              <a:buFont typeface="Arial" panose="020B0604020202020204" pitchFamily="34" charset="0"/>
              <a:buChar char="•"/>
            </a:pPr>
            <a:r>
              <a:rPr lang="tr-TR" sz="2800" dirty="0">
                <a:solidFill>
                  <a:srgbClr val="315F81"/>
                </a:solidFill>
              </a:rPr>
              <a:t>Dergiler</a:t>
            </a:r>
          </a:p>
          <a:p>
            <a:pPr marL="800100" lvl="1" indent="-342900">
              <a:buFont typeface="Arial" panose="020B0604020202020204" pitchFamily="34" charset="0"/>
              <a:buChar char="•"/>
            </a:pPr>
            <a:r>
              <a:rPr lang="tr-TR" sz="2800" dirty="0">
                <a:solidFill>
                  <a:srgbClr val="315F81"/>
                </a:solidFill>
              </a:rPr>
              <a:t>Kitaplar</a:t>
            </a:r>
          </a:p>
          <a:p>
            <a:pPr marL="800100" lvl="1" indent="-342900">
              <a:buFont typeface="Arial" panose="020B0604020202020204" pitchFamily="34" charset="0"/>
              <a:buChar char="•"/>
            </a:pPr>
            <a:endParaRPr lang="tr-TR" sz="2400" b="1" dirty="0">
              <a:solidFill>
                <a:srgbClr val="315F81"/>
              </a:solidFill>
            </a:endParaRPr>
          </a:p>
        </p:txBody>
      </p:sp>
      <p:pic>
        <p:nvPicPr>
          <p:cNvPr id="3" name="Picture 2">
            <a:extLst>
              <a:ext uri="{FF2B5EF4-FFF2-40B4-BE49-F238E27FC236}">
                <a16:creationId xmlns:a16="http://schemas.microsoft.com/office/drawing/2014/main" id="{4650CD59-AA7E-433F-89F8-3F391AA6CCD0}"/>
              </a:ext>
            </a:extLst>
          </p:cNvPr>
          <p:cNvPicPr>
            <a:picLocks noChangeAspect="1"/>
          </p:cNvPicPr>
          <p:nvPr/>
        </p:nvPicPr>
        <p:blipFill>
          <a:blip r:embed="rId12"/>
          <a:stretch>
            <a:fillRect/>
          </a:stretch>
        </p:blipFill>
        <p:spPr>
          <a:xfrm>
            <a:off x="8997174" y="905926"/>
            <a:ext cx="2374125" cy="4683274"/>
          </a:xfrm>
          <a:prstGeom prst="rect">
            <a:avLst/>
          </a:prstGeom>
        </p:spPr>
      </p:pic>
      <p:sp>
        <p:nvSpPr>
          <p:cNvPr id="5" name="Star: 5 Points 4">
            <a:extLst>
              <a:ext uri="{FF2B5EF4-FFF2-40B4-BE49-F238E27FC236}">
                <a16:creationId xmlns:a16="http://schemas.microsoft.com/office/drawing/2014/main" id="{0B69935B-5D5D-BF1B-CFE8-4B5323EF42C8}"/>
              </a:ext>
            </a:extLst>
          </p:cNvPr>
          <p:cNvSpPr/>
          <p:nvPr/>
        </p:nvSpPr>
        <p:spPr>
          <a:xfrm>
            <a:off x="745091" y="4090293"/>
            <a:ext cx="568712" cy="504071"/>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B9134A98-4FCD-39B4-8456-53977D3CF225}"/>
              </a:ext>
            </a:extLst>
          </p:cNvPr>
          <p:cNvPicPr>
            <a:picLocks noChangeAspect="1"/>
          </p:cNvPicPr>
          <p:nvPr/>
        </p:nvPicPr>
        <p:blipFill>
          <a:blip r:embed="rId13"/>
          <a:stretch>
            <a:fillRect/>
          </a:stretch>
        </p:blipFill>
        <p:spPr>
          <a:xfrm>
            <a:off x="4159317" y="4745162"/>
            <a:ext cx="3130453" cy="9441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7F58AA-6C26-B25F-CCAF-74E256475122}"/>
              </a:ext>
            </a:extLst>
          </p:cNvPr>
          <p:cNvSpPr/>
          <p:nvPr/>
        </p:nvSpPr>
        <p:spPr>
          <a:xfrm>
            <a:off x="4695500" y="1023389"/>
            <a:ext cx="7247456" cy="1619450"/>
          </a:xfrm>
          <a:prstGeom prst="rect">
            <a:avLst/>
          </a:prstGeom>
          <a:solidFill>
            <a:srgbClr val="008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Konular: işletme, yönetim, ekonomi, finans, muhasebe, bilgi yönetimi, Mühendislik, insan kaynakları, pazarlama, kurumsal çalışmalar, lojistik, kamu yönetimi, çevre, kamu yönetimi, turizm..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6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schemeClr val="tx1"/>
                </a:solidFill>
                <a:highlight>
                  <a:srgbClr val="00FF00"/>
                </a:highlight>
                <a:latin typeface="Segoe UI" panose="020B0502040204020203" pitchFamily="34" charset="0"/>
                <a:cs typeface="Segoe UI" panose="020B0502040204020203" pitchFamily="34" charset="0"/>
              </a:rPr>
              <a:t>BÜTÜN DERGİLER ARŞİV YILLARI DAHİL EKUAL KAPSAMINDA AÇIK</a:t>
            </a:r>
            <a:endParaRPr kumimoji="0" lang="en-GB" sz="2000" b="1" i="0" u="none" strike="noStrike" kern="1200" cap="none" spc="0" normalizeH="0" baseline="0" noProof="0" dirty="0">
              <a:ln>
                <a:noFill/>
              </a:ln>
              <a:solidFill>
                <a:schemeClr val="tx1"/>
              </a:solidFill>
              <a:effectLst/>
              <a:highlight>
                <a:srgbClr val="00FF00"/>
              </a:highlight>
              <a:uLnTx/>
              <a:uFillTx/>
              <a:latin typeface="Segoe UI" panose="020B0502040204020203" pitchFamily="34" charset="0"/>
              <a:ea typeface="+mn-ea"/>
              <a:cs typeface="Segoe UI" panose="020B0502040204020203" pitchFamily="34" charset="0"/>
            </a:endParaRPr>
          </a:p>
        </p:txBody>
      </p:sp>
      <p:sp>
        <p:nvSpPr>
          <p:cNvPr id="18" name="Rectangle 17">
            <a:extLst>
              <a:ext uri="{FF2B5EF4-FFF2-40B4-BE49-F238E27FC236}">
                <a16:creationId xmlns:a16="http://schemas.microsoft.com/office/drawing/2014/main" id="{46F3243B-E77E-A155-4873-7DF83C494D48}"/>
              </a:ext>
            </a:extLst>
          </p:cNvPr>
          <p:cNvSpPr/>
          <p:nvPr/>
        </p:nvSpPr>
        <p:spPr>
          <a:xfrm>
            <a:off x="2703807" y="980122"/>
            <a:ext cx="1790134" cy="16627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89A9"/>
                </a:solidFill>
                <a:effectLst/>
                <a:uLnTx/>
                <a:uFillTx/>
                <a:latin typeface="Segoe UI" panose="020B0502040204020203" pitchFamily="34" charset="0"/>
                <a:ea typeface="+mn-ea"/>
                <a:cs typeface="Segoe UI" panose="020B0502040204020203" pitchFamily="34" charset="0"/>
              </a:rPr>
              <a:t>309 </a:t>
            </a:r>
            <a:r>
              <a:rPr lang="tr-TR" sz="2400" b="1" dirty="0">
                <a:solidFill>
                  <a:srgbClr val="0089A9"/>
                </a:solidFill>
                <a:latin typeface="Segoe UI" panose="020B0502040204020203" pitchFamily="34" charset="0"/>
                <a:cs typeface="Segoe UI" panose="020B0502040204020203" pitchFamily="34" charset="0"/>
              </a:rPr>
              <a:t>dergi,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89A9"/>
                </a:solidFill>
                <a:effectLst/>
                <a:uLnTx/>
                <a:uFillTx/>
                <a:latin typeface="Segoe UI" panose="020B0502040204020203" pitchFamily="34" charset="0"/>
                <a:ea typeface="+mn-ea"/>
                <a:cs typeface="Segoe UI" panose="020B0502040204020203" pitchFamily="34" charset="0"/>
              </a:rPr>
              <a:t>13 </a:t>
            </a:r>
            <a:r>
              <a:rPr lang="tr-TR" sz="2400" b="1" dirty="0">
                <a:solidFill>
                  <a:srgbClr val="0089A9"/>
                </a:solidFill>
                <a:latin typeface="Segoe UI" panose="020B0502040204020203" pitchFamily="34" charset="0"/>
                <a:cs typeface="Segoe UI" panose="020B0502040204020203" pitchFamily="34" charset="0"/>
              </a:rPr>
              <a:t>konu</a:t>
            </a:r>
            <a:r>
              <a:rPr kumimoji="0" lang="en-GB" sz="2400" b="0" i="0" u="none" strike="noStrike" kern="1200" cap="none" spc="0" normalizeH="0" baseline="0" noProof="0" dirty="0">
                <a:ln>
                  <a:noFill/>
                </a:ln>
                <a:solidFill>
                  <a:srgbClr val="0089A9"/>
                </a:solidFill>
                <a:effectLst/>
                <a:uLnTx/>
                <a:uFillTx/>
                <a:latin typeface="Segoe UI" panose="020B0502040204020203" pitchFamily="34" charset="0"/>
                <a:ea typeface="+mn-ea"/>
                <a:cs typeface="Segoe UI" panose="020B0502040204020203" pitchFamily="34" charset="0"/>
              </a:rPr>
              <a:t>.</a:t>
            </a:r>
          </a:p>
        </p:txBody>
      </p:sp>
      <p:sp>
        <p:nvSpPr>
          <p:cNvPr id="19" name="TextBox 18">
            <a:extLst>
              <a:ext uri="{FF2B5EF4-FFF2-40B4-BE49-F238E27FC236}">
                <a16:creationId xmlns:a16="http://schemas.microsoft.com/office/drawing/2014/main" id="{9A3AF2FE-2BB2-4FC7-594F-589A54CF825E}"/>
              </a:ext>
            </a:extLst>
          </p:cNvPr>
          <p:cNvSpPr txBox="1"/>
          <p:nvPr/>
        </p:nvSpPr>
        <p:spPr>
          <a:xfrm>
            <a:off x="17486" y="1621017"/>
            <a:ext cx="2618747"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4400" b="1" i="0" u="none" strike="noStrike" kern="1200" cap="none" spc="0" normalizeH="0" baseline="0" noProof="0" dirty="0">
                <a:ln>
                  <a:noFill/>
                </a:ln>
                <a:solidFill>
                  <a:srgbClr val="0089A9"/>
                </a:solidFill>
                <a:effectLst/>
                <a:uLnTx/>
                <a:uFillTx/>
                <a:latin typeface="Calibri Light" panose="020F0302020204030204" pitchFamily="34" charset="0"/>
                <a:ea typeface="+mn-ea"/>
                <a:cs typeface="+mn-cs"/>
              </a:rPr>
              <a:t>1. </a:t>
            </a:r>
            <a:r>
              <a:rPr kumimoji="0" lang="en-GB" sz="4400" b="1" i="0" u="none" strike="noStrike" kern="1200" cap="none" spc="0" normalizeH="0" baseline="0" noProof="0" dirty="0">
                <a:ln>
                  <a:noFill/>
                </a:ln>
                <a:solidFill>
                  <a:srgbClr val="0089A9"/>
                </a:solidFill>
                <a:effectLst/>
                <a:uLnTx/>
                <a:uFillTx/>
                <a:latin typeface="Calibri Light" panose="020F0302020204030204" pitchFamily="34" charset="0"/>
                <a:ea typeface="+mn-ea"/>
                <a:cs typeface="+mn-cs"/>
              </a:rPr>
              <a:t>Journals</a:t>
            </a:r>
          </a:p>
        </p:txBody>
      </p:sp>
      <p:sp>
        <p:nvSpPr>
          <p:cNvPr id="2" name="TextBox 1">
            <a:extLst>
              <a:ext uri="{FF2B5EF4-FFF2-40B4-BE49-F238E27FC236}">
                <a16:creationId xmlns:a16="http://schemas.microsoft.com/office/drawing/2014/main" id="{579F74B8-80FF-92B9-8F26-3526E97F2FA6}"/>
              </a:ext>
            </a:extLst>
          </p:cNvPr>
          <p:cNvSpPr txBox="1"/>
          <p:nvPr/>
        </p:nvSpPr>
        <p:spPr>
          <a:xfrm>
            <a:off x="85060" y="3158520"/>
            <a:ext cx="2618747"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4400" b="1" i="0" u="none" strike="noStrike" kern="1200" cap="none" spc="0" normalizeH="0" baseline="0" noProof="0" dirty="0">
                <a:ln>
                  <a:noFill/>
                </a:ln>
                <a:solidFill>
                  <a:srgbClr val="A2BC0C"/>
                </a:solidFill>
                <a:effectLst/>
                <a:uLnTx/>
                <a:uFillTx/>
                <a:latin typeface="Calibri Light" panose="020F0302020204030204" pitchFamily="34" charset="0"/>
                <a:ea typeface="+mn-ea"/>
                <a:cs typeface="+mn-cs"/>
              </a:rPr>
              <a:t>2. </a:t>
            </a:r>
            <a:r>
              <a:rPr kumimoji="0" lang="en-GB" sz="4400" b="1" i="0" u="none" strike="noStrike" kern="1200" cap="none" spc="0" normalizeH="0" baseline="0" noProof="0" dirty="0">
                <a:ln>
                  <a:noFill/>
                </a:ln>
                <a:solidFill>
                  <a:srgbClr val="A2BC0C"/>
                </a:solidFill>
                <a:effectLst/>
                <a:uLnTx/>
                <a:uFillTx/>
                <a:latin typeface="Calibri Light" panose="020F0302020204030204" pitchFamily="34" charset="0"/>
                <a:ea typeface="+mn-ea"/>
                <a:cs typeface="+mn-cs"/>
              </a:rPr>
              <a:t>Books</a:t>
            </a:r>
          </a:p>
        </p:txBody>
      </p:sp>
      <p:sp>
        <p:nvSpPr>
          <p:cNvPr id="5" name="Rectangle 4">
            <a:extLst>
              <a:ext uri="{FF2B5EF4-FFF2-40B4-BE49-F238E27FC236}">
                <a16:creationId xmlns:a16="http://schemas.microsoft.com/office/drawing/2014/main" id="{104C89AA-5C11-7FBB-4052-A69DE955EA46}"/>
              </a:ext>
            </a:extLst>
          </p:cNvPr>
          <p:cNvSpPr/>
          <p:nvPr/>
        </p:nvSpPr>
        <p:spPr>
          <a:xfrm>
            <a:off x="4695500" y="2758502"/>
            <a:ext cx="7247456" cy="1811239"/>
          </a:xfrm>
          <a:prstGeom prst="rect">
            <a:avLst/>
          </a:prstGeom>
          <a:solidFill>
            <a:srgbClr val="C9D5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tr-TR" sz="16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İki konu paketi</a:t>
            </a:r>
          </a:p>
          <a:p>
            <a:pPr marL="0" marR="0" lvl="0" indent="0" defTabSz="914400" rtl="0" eaLnBrk="1" fontAlgn="auto" latinLnBrk="0" hangingPunct="1">
              <a:lnSpc>
                <a:spcPct val="100000"/>
              </a:lnSpc>
              <a:spcBef>
                <a:spcPts val="0"/>
              </a:spcBef>
              <a:spcAft>
                <a:spcPts val="0"/>
              </a:spcAft>
              <a:buClrTx/>
              <a:buSzTx/>
              <a:buFontTx/>
              <a:buNone/>
              <a:tabLst/>
              <a:defRPr/>
            </a:pPr>
            <a:r>
              <a:rPr lang="tr-TR" b="1" dirty="0">
                <a:solidFill>
                  <a:prstClr val="white"/>
                </a:solidFill>
                <a:latin typeface="Segoe UI" panose="020B0502040204020203" pitchFamily="34" charset="0"/>
                <a:cs typeface="Segoe UI" panose="020B0502040204020203" pitchFamily="34" charset="0"/>
              </a:rPr>
              <a:t>1. </a:t>
            </a:r>
            <a:r>
              <a:rPr kumimoji="0" lang="en-GB"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Business, Management and Economics</a:t>
            </a:r>
            <a:r>
              <a:rPr kumimoji="0" lang="tr-TR"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 - BME  </a:t>
            </a:r>
            <a:r>
              <a:rPr kumimoji="0" lang="en-GB"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2,100 </a:t>
            </a:r>
            <a:r>
              <a:rPr kumimoji="0" lang="tr-TR"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kitap</a:t>
            </a:r>
            <a:endParaRPr kumimoji="0" lang="en-GB"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2. </a:t>
            </a:r>
            <a:r>
              <a:rPr kumimoji="0" lang="en-GB"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Social Sciences</a:t>
            </a:r>
            <a:r>
              <a:rPr kumimoji="0" lang="tr-TR"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a:t>
            </a:r>
            <a:r>
              <a:rPr kumimoji="0" lang="en-GB"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 1,300 </a:t>
            </a:r>
            <a:r>
              <a:rPr kumimoji="0" lang="tr-TR"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kitap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chemeClr val="tx1"/>
                </a:solidFill>
                <a:effectLst/>
                <a:highlight>
                  <a:srgbClr val="00FF00"/>
                </a:highlight>
                <a:uLnTx/>
                <a:uFillTx/>
                <a:latin typeface="Segoe UI" panose="020B0502040204020203" pitchFamily="34" charset="0"/>
                <a:ea typeface="+mn-ea"/>
                <a:cs typeface="Segoe UI" panose="020B0502040204020203" pitchFamily="34" charset="0"/>
              </a:rPr>
              <a:t>SOCIAL SCIENCES KİTAPLARI ULAKBIM ÜZERİNDEN AÇIK</a:t>
            </a:r>
          </a:p>
          <a:p>
            <a:pPr marL="0" marR="0" lvl="0" indent="0" defTabSz="914400" rtl="0" eaLnBrk="1" fontAlgn="auto" latinLnBrk="0" hangingPunct="1">
              <a:lnSpc>
                <a:spcPct val="100000"/>
              </a:lnSpc>
              <a:spcBef>
                <a:spcPts val="0"/>
              </a:spcBef>
              <a:spcAft>
                <a:spcPts val="0"/>
              </a:spcAft>
              <a:buClrTx/>
              <a:buSzTx/>
              <a:buFontTx/>
              <a:buNone/>
              <a:tabLst/>
              <a:defRPr/>
            </a:pPr>
            <a:r>
              <a:rPr lang="tr-TR" sz="2000" b="1" dirty="0">
                <a:solidFill>
                  <a:schemeClr val="tx1"/>
                </a:solidFill>
                <a:highlight>
                  <a:srgbClr val="FF00FF"/>
                </a:highlight>
                <a:latin typeface="Segoe UI" panose="020B0502040204020203" pitchFamily="34" charset="0"/>
                <a:cs typeface="Segoe UI" panose="020B0502040204020203" pitchFamily="34" charset="0"/>
              </a:rPr>
              <a:t>BME VE TRANSPORT KİTAPLARI ANKOS ANLAŞMAMIZ DEVAM EDİYOR</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700" b="1" i="0" u="none" strike="noStrike" kern="1200" cap="none" spc="0" normalizeH="0" baseline="0" noProof="0" dirty="0">
              <a:ln>
                <a:noFill/>
              </a:ln>
              <a:solidFill>
                <a:schemeClr val="tx1"/>
              </a:solidFill>
              <a:effectLst/>
              <a:highlight>
                <a:srgbClr val="FF0000"/>
              </a:highlight>
              <a:uLnTx/>
              <a:uFillTx/>
              <a:latin typeface="Segoe UI" panose="020B0502040204020203" pitchFamily="34" charset="0"/>
              <a:ea typeface="+mn-ea"/>
              <a:cs typeface="Segoe UI" panose="020B0502040204020203" pitchFamily="34" charset="0"/>
            </a:endParaRPr>
          </a:p>
        </p:txBody>
      </p:sp>
      <p:sp>
        <p:nvSpPr>
          <p:cNvPr id="7" name="TextBox 6">
            <a:extLst>
              <a:ext uri="{FF2B5EF4-FFF2-40B4-BE49-F238E27FC236}">
                <a16:creationId xmlns:a16="http://schemas.microsoft.com/office/drawing/2014/main" id="{3FD5418A-3AD7-5440-9355-35BB3E005E10}"/>
              </a:ext>
            </a:extLst>
          </p:cNvPr>
          <p:cNvSpPr txBox="1"/>
          <p:nvPr/>
        </p:nvSpPr>
        <p:spPr>
          <a:xfrm>
            <a:off x="264594" y="4569741"/>
            <a:ext cx="2618747"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4400" b="1" i="0" u="none" strike="noStrike" kern="1200" cap="none" spc="0" normalizeH="0" baseline="0" noProof="0" dirty="0">
                <a:ln>
                  <a:noFill/>
                </a:ln>
                <a:solidFill>
                  <a:srgbClr val="3AB54A"/>
                </a:solidFill>
                <a:effectLst/>
                <a:uLnTx/>
                <a:uFillTx/>
                <a:latin typeface="Calibri Light" panose="020F0302020204030204" pitchFamily="34" charset="0"/>
                <a:ea typeface="+mn-ea"/>
                <a:cs typeface="+mn-cs"/>
              </a:rPr>
              <a:t>3. </a:t>
            </a:r>
            <a:r>
              <a:rPr kumimoji="0" lang="en-GB" sz="4400" b="1" i="0" u="none" strike="noStrike" kern="1200" cap="none" spc="0" normalizeH="0" baseline="0" noProof="0" dirty="0">
                <a:ln>
                  <a:noFill/>
                </a:ln>
                <a:solidFill>
                  <a:srgbClr val="3AB54A"/>
                </a:solidFill>
                <a:effectLst/>
                <a:uLnTx/>
                <a:uFillTx/>
                <a:latin typeface="Calibri Light" panose="020F0302020204030204" pitchFamily="34" charset="0"/>
                <a:ea typeface="+mn-ea"/>
                <a:cs typeface="+mn-cs"/>
              </a:rPr>
              <a:t>Case</a:t>
            </a:r>
            <a:endParaRPr kumimoji="0" lang="tr-TR" sz="4400" b="1" i="0" u="none" strike="noStrike" kern="1200" cap="none" spc="0" normalizeH="0" baseline="0" noProof="0" dirty="0">
              <a:ln>
                <a:noFill/>
              </a:ln>
              <a:solidFill>
                <a:srgbClr val="3AB54A"/>
              </a:solidFill>
              <a:effectLst/>
              <a:uLnTx/>
              <a:uFillTx/>
              <a:latin typeface="Calibri Light" panose="020F03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4400" b="1" i="0" u="none" strike="noStrike" kern="1200" cap="none" spc="0" normalizeH="0" baseline="0" noProof="0" dirty="0">
                <a:ln>
                  <a:noFill/>
                </a:ln>
                <a:solidFill>
                  <a:srgbClr val="3AB54A"/>
                </a:solidFill>
                <a:effectLst/>
                <a:uLnTx/>
                <a:uFillTx/>
                <a:latin typeface="Calibri Light" panose="020F0302020204030204" pitchFamily="34" charset="0"/>
                <a:ea typeface="+mn-ea"/>
                <a:cs typeface="+mn-cs"/>
              </a:rPr>
              <a:t>Studies</a:t>
            </a:r>
            <a:endParaRPr kumimoji="0" lang="en-GB" sz="4400" b="1" i="0" u="none" strike="noStrike" kern="1200" cap="none" spc="0" normalizeH="0" baseline="0" noProof="0" dirty="0">
              <a:ln>
                <a:noFill/>
              </a:ln>
              <a:solidFill>
                <a:srgbClr val="3AB54A"/>
              </a:solidFill>
              <a:effectLst/>
              <a:uLnTx/>
              <a:uFillTx/>
              <a:latin typeface="Calibri Light" panose="020F0302020204030204" pitchFamily="34" charset="0"/>
              <a:ea typeface="+mn-ea"/>
              <a:cs typeface="+mn-cs"/>
            </a:endParaRPr>
          </a:p>
        </p:txBody>
      </p:sp>
      <p:sp>
        <p:nvSpPr>
          <p:cNvPr id="8" name="Rectangle 7">
            <a:extLst>
              <a:ext uri="{FF2B5EF4-FFF2-40B4-BE49-F238E27FC236}">
                <a16:creationId xmlns:a16="http://schemas.microsoft.com/office/drawing/2014/main" id="{1B9D229C-AD09-5909-588A-361AA91028C8}"/>
              </a:ext>
            </a:extLst>
          </p:cNvPr>
          <p:cNvSpPr/>
          <p:nvPr/>
        </p:nvSpPr>
        <p:spPr>
          <a:xfrm>
            <a:off x="2703807" y="4626065"/>
            <a:ext cx="1921886" cy="157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3AB54A"/>
                </a:solidFill>
                <a:effectLst/>
                <a:uLnTx/>
                <a:uFillTx/>
                <a:latin typeface="Segoe UI" panose="020B0502040204020203" pitchFamily="34" charset="0"/>
                <a:ea typeface="+mn-ea"/>
                <a:cs typeface="Segoe UI" panose="020B0502040204020203" pitchFamily="34" charset="0"/>
              </a:rPr>
              <a:t>2,500 </a:t>
            </a:r>
            <a:r>
              <a:rPr kumimoji="0" lang="tr-TR" sz="3200" b="1" i="0" u="none" strike="noStrike" kern="1200" cap="none" spc="0" normalizeH="0" baseline="0" noProof="0" dirty="0">
                <a:ln>
                  <a:noFill/>
                </a:ln>
                <a:solidFill>
                  <a:srgbClr val="3AB54A"/>
                </a:solidFill>
                <a:effectLst/>
                <a:uLnTx/>
                <a:uFillTx/>
                <a:latin typeface="Segoe UI" panose="020B0502040204020203" pitchFamily="34" charset="0"/>
                <a:ea typeface="+mn-ea"/>
                <a:cs typeface="Segoe UI" panose="020B0502040204020203" pitchFamily="34" charset="0"/>
              </a:rPr>
              <a:t>vaka çalışması</a:t>
            </a:r>
            <a:endParaRPr kumimoji="0" lang="en-GB" sz="3200" b="1" i="0" u="none" strike="noStrike" kern="1200" cap="none" spc="0" normalizeH="0" baseline="0" noProof="0" dirty="0">
              <a:ln>
                <a:noFill/>
              </a:ln>
              <a:solidFill>
                <a:srgbClr val="3AB54A"/>
              </a:solidFill>
              <a:effectLst/>
              <a:uLnTx/>
              <a:uFillTx/>
              <a:latin typeface="Segoe UI" panose="020B0502040204020203" pitchFamily="34" charset="0"/>
              <a:ea typeface="+mn-ea"/>
              <a:cs typeface="Segoe UI" panose="020B0502040204020203" pitchFamily="34" charset="0"/>
            </a:endParaRPr>
          </a:p>
        </p:txBody>
      </p:sp>
      <p:sp>
        <p:nvSpPr>
          <p:cNvPr id="9" name="Rectangle 8">
            <a:extLst>
              <a:ext uri="{FF2B5EF4-FFF2-40B4-BE49-F238E27FC236}">
                <a16:creationId xmlns:a16="http://schemas.microsoft.com/office/drawing/2014/main" id="{2926E08F-3ECC-6594-14CA-B5BD40B61629}"/>
              </a:ext>
            </a:extLst>
          </p:cNvPr>
          <p:cNvSpPr/>
          <p:nvPr/>
        </p:nvSpPr>
        <p:spPr>
          <a:xfrm>
            <a:off x="4695500" y="4626065"/>
            <a:ext cx="7231906" cy="1574056"/>
          </a:xfrm>
          <a:prstGeom prst="rect">
            <a:avLst/>
          </a:prstGeom>
          <a:solidFill>
            <a:srgbClr val="91C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Emerging Markets Case Studies (EMCS), </a:t>
            </a:r>
            <a:endParaRPr kumimoji="0" lang="tr-TR"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The Case Journal (TCJ), </a:t>
            </a:r>
            <a:endParaRPr kumimoji="0" lang="tr-TR"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eCase Collection</a:t>
            </a:r>
            <a:endParaRPr kumimoji="0" lang="en-GB"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10" name="Rectangle 9">
            <a:extLst>
              <a:ext uri="{FF2B5EF4-FFF2-40B4-BE49-F238E27FC236}">
                <a16:creationId xmlns:a16="http://schemas.microsoft.com/office/drawing/2014/main" id="{CD4B84A4-AD8B-51C7-2A33-57E03624B95A}"/>
              </a:ext>
            </a:extLst>
          </p:cNvPr>
          <p:cNvSpPr/>
          <p:nvPr/>
        </p:nvSpPr>
        <p:spPr>
          <a:xfrm>
            <a:off x="2671718" y="2767335"/>
            <a:ext cx="1854312" cy="18024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srgbClr val="A2BC0C"/>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A2BC0C"/>
                </a:solidFill>
                <a:effectLst/>
                <a:uLnTx/>
                <a:uFillTx/>
                <a:latin typeface="Segoe UI" panose="020B0502040204020203" pitchFamily="34" charset="0"/>
                <a:ea typeface="+mn-ea"/>
                <a:cs typeface="Segoe UI" panose="020B0502040204020203" pitchFamily="34" charset="0"/>
              </a:rPr>
              <a:t>3,600 </a:t>
            </a:r>
            <a:r>
              <a:rPr kumimoji="0" lang="tr-TR" sz="3600" b="1" i="0" u="none" strike="noStrike" kern="1200" cap="none" spc="0" normalizeH="0" baseline="0" noProof="0" dirty="0">
                <a:ln>
                  <a:noFill/>
                </a:ln>
                <a:solidFill>
                  <a:srgbClr val="A2BC0C"/>
                </a:solidFill>
                <a:effectLst/>
                <a:uLnTx/>
                <a:uFillTx/>
                <a:latin typeface="Segoe UI" panose="020B0502040204020203" pitchFamily="34" charset="0"/>
                <a:ea typeface="+mn-ea"/>
                <a:cs typeface="Segoe UI" panose="020B0502040204020203" pitchFamily="34" charset="0"/>
              </a:rPr>
              <a:t>+ </a:t>
            </a:r>
            <a:r>
              <a:rPr lang="tr-TR" sz="3600" b="1" dirty="0">
                <a:solidFill>
                  <a:srgbClr val="A2BC0C"/>
                </a:solidFill>
                <a:latin typeface="Segoe UI" panose="020B0502040204020203" pitchFamily="34" charset="0"/>
                <a:cs typeface="Segoe UI" panose="020B0502040204020203" pitchFamily="34" charset="0"/>
              </a:rPr>
              <a:t>kitap</a:t>
            </a:r>
            <a:endParaRPr kumimoji="0" lang="en-GB" sz="3600" b="1" i="0" u="none" strike="noStrike" kern="1200" cap="none" spc="0" normalizeH="0" baseline="0" noProof="0" dirty="0">
              <a:ln>
                <a:noFill/>
              </a:ln>
              <a:solidFill>
                <a:srgbClr val="A2BC0C"/>
              </a:solidFill>
              <a:effectLst/>
              <a:uLnTx/>
              <a:uFillTx/>
              <a:latin typeface="Segoe UI" panose="020B0502040204020203" pitchFamily="34" charset="0"/>
              <a:ea typeface="+mn-ea"/>
              <a:cs typeface="Segoe UI" panose="020B0502040204020203" pitchFamily="34" charset="0"/>
            </a:endParaRPr>
          </a:p>
        </p:txBody>
      </p:sp>
      <p:sp>
        <p:nvSpPr>
          <p:cNvPr id="4" name="object 2">
            <a:extLst>
              <a:ext uri="{FF2B5EF4-FFF2-40B4-BE49-F238E27FC236}">
                <a16:creationId xmlns:a16="http://schemas.microsoft.com/office/drawing/2014/main" id="{8EAA6F6C-77A3-CC13-8405-40D86BCAFBF4}"/>
              </a:ext>
            </a:extLst>
          </p:cNvPr>
          <p:cNvSpPr txBox="1">
            <a:spLocks/>
          </p:cNvSpPr>
          <p:nvPr/>
        </p:nvSpPr>
        <p:spPr>
          <a:xfrm>
            <a:off x="639154" y="355470"/>
            <a:ext cx="8939744" cy="565626"/>
          </a:xfrm>
          <a:prstGeom prst="rect">
            <a:avLst/>
          </a:prstGeom>
        </p:spPr>
        <p:txBody>
          <a:bodyPr vert="horz" wrap="square" lIns="0" tIns="11516" rIns="0" bIns="0"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1516" algn="l" fontAlgn="auto">
              <a:lnSpc>
                <a:spcPct val="100000"/>
              </a:lnSpc>
              <a:spcBef>
                <a:spcPts val="91"/>
              </a:spcBef>
              <a:spcAft>
                <a:spcPts val="0"/>
              </a:spcAft>
            </a:pPr>
            <a:r>
              <a:rPr lang="tr-TR" sz="3600" spc="-5" dirty="0">
                <a:solidFill>
                  <a:srgbClr val="0C7277"/>
                </a:solidFill>
                <a:latin typeface="Georgia"/>
                <a:cs typeface="Museo Sans 100"/>
              </a:rPr>
              <a:t>Emerald ürünleri ve erişim bilgileri </a:t>
            </a:r>
            <a:endParaRPr lang="tr-TR" sz="3600" dirty="0">
              <a:latin typeface="Museo Sans 100"/>
              <a:cs typeface="Museo Sans 100"/>
            </a:endParaRPr>
          </a:p>
        </p:txBody>
      </p:sp>
      <p:pic>
        <p:nvPicPr>
          <p:cNvPr id="13" name="Picture 12">
            <a:extLst>
              <a:ext uri="{FF2B5EF4-FFF2-40B4-BE49-F238E27FC236}">
                <a16:creationId xmlns:a16="http://schemas.microsoft.com/office/drawing/2014/main" id="{1BB47575-41E5-E6F2-8033-CA9910F4A29A}"/>
              </a:ext>
            </a:extLst>
          </p:cNvPr>
          <p:cNvPicPr>
            <a:picLocks noChangeAspect="1"/>
          </p:cNvPicPr>
          <p:nvPr/>
        </p:nvPicPr>
        <p:blipFill>
          <a:blip r:embed="rId3"/>
          <a:stretch>
            <a:fillRect/>
          </a:stretch>
        </p:blipFill>
        <p:spPr>
          <a:xfrm>
            <a:off x="10297423" y="6227931"/>
            <a:ext cx="1365622" cy="475529"/>
          </a:xfrm>
          <a:prstGeom prst="rect">
            <a:avLst/>
          </a:prstGeom>
        </p:spPr>
      </p:pic>
    </p:spTree>
    <p:extLst>
      <p:ext uri="{BB962C8B-B14F-4D97-AF65-F5344CB8AC3E}">
        <p14:creationId xmlns:p14="http://schemas.microsoft.com/office/powerpoint/2010/main" val="3417892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9446" y="383004"/>
            <a:ext cx="10790845" cy="565626"/>
          </a:xfrm>
          <a:prstGeom prst="rect">
            <a:avLst/>
          </a:prstGeom>
        </p:spPr>
        <p:txBody>
          <a:bodyPr vert="horz" wrap="square" lIns="0" tIns="11516" rIns="0" bIns="0" rtlCol="0" anchor="ctr">
            <a:spAutoFit/>
          </a:bodyPr>
          <a:lstStyle/>
          <a:p>
            <a:pPr marL="11516">
              <a:lnSpc>
                <a:spcPct val="100000"/>
              </a:lnSpc>
              <a:spcBef>
                <a:spcPts val="91"/>
              </a:spcBef>
            </a:pPr>
            <a:r>
              <a:rPr lang="tr-TR" sz="3600" spc="-5" dirty="0">
                <a:solidFill>
                  <a:srgbClr val="0C7277"/>
                </a:solidFill>
                <a:latin typeface="Georgia"/>
                <a:cs typeface="Museo Sans 100"/>
              </a:rPr>
              <a:t>Emerald Kullanım ve geri dönüş istatistikleri </a:t>
            </a:r>
            <a:endParaRPr sz="3600"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sp>
        <p:nvSpPr>
          <p:cNvPr id="95" name="object 95"/>
          <p:cNvSpPr/>
          <p:nvPr/>
        </p:nvSpPr>
        <p:spPr>
          <a:xfrm flipV="1">
            <a:off x="813992" y="857095"/>
            <a:ext cx="7430369" cy="97663"/>
          </a:xfrm>
          <a:custGeom>
            <a:avLst/>
            <a:gdLst/>
            <a:ahLst/>
            <a:cxnLst/>
            <a:rect l="l" t="t" r="r" b="b"/>
            <a:pathLst>
              <a:path w="8964295">
                <a:moveTo>
                  <a:pt x="0" y="0"/>
                </a:moveTo>
                <a:lnTo>
                  <a:pt x="8964002" y="0"/>
                </a:lnTo>
              </a:path>
            </a:pathLst>
          </a:custGeom>
          <a:ln w="3175">
            <a:solidFill>
              <a:srgbClr val="47758B"/>
            </a:solidFill>
          </a:ln>
        </p:spPr>
        <p:txBody>
          <a:bodyPr wrap="square" lIns="0" tIns="0" rIns="0" bIns="0" rtlCol="0"/>
          <a:lstStyle/>
          <a:p>
            <a:endParaRPr sz="1632" dirty="0"/>
          </a:p>
        </p:txBody>
      </p:sp>
      <p:sp>
        <p:nvSpPr>
          <p:cNvPr id="38" name="Rectangle 37">
            <a:extLst>
              <a:ext uri="{FF2B5EF4-FFF2-40B4-BE49-F238E27FC236}">
                <a16:creationId xmlns:a16="http://schemas.microsoft.com/office/drawing/2014/main" id="{23F0B96A-B974-4E29-85C0-926387A444AB}"/>
              </a:ext>
            </a:extLst>
          </p:cNvPr>
          <p:cNvSpPr/>
          <p:nvPr/>
        </p:nvSpPr>
        <p:spPr>
          <a:xfrm>
            <a:off x="1029446" y="1168733"/>
            <a:ext cx="9903596" cy="3539430"/>
          </a:xfrm>
          <a:prstGeom prst="rect">
            <a:avLst/>
          </a:prstGeom>
        </p:spPr>
        <p:txBody>
          <a:bodyPr wrap="square">
            <a:spAutoFit/>
          </a:bodyPr>
          <a:lstStyle/>
          <a:p>
            <a:pPr marL="342900" indent="-342900">
              <a:buFont typeface="Arial" panose="020B0604020202020204" pitchFamily="34" charset="0"/>
              <a:buChar char="•"/>
            </a:pPr>
            <a:r>
              <a:rPr lang="tr-TR" sz="2800" dirty="0">
                <a:solidFill>
                  <a:srgbClr val="315F81"/>
                </a:solidFill>
              </a:rPr>
              <a:t>3 Aylık kullanımları düzenli olarak ULAKBIM’e sunuyoruz</a:t>
            </a:r>
          </a:p>
          <a:p>
            <a:pPr marL="342900" indent="-342900">
              <a:buFont typeface="Arial" panose="020B0604020202020204" pitchFamily="34" charset="0"/>
              <a:buChar char="•"/>
            </a:pPr>
            <a:endParaRPr lang="tr-TR" sz="2800" dirty="0">
              <a:solidFill>
                <a:srgbClr val="315F81"/>
              </a:solidFill>
            </a:endParaRPr>
          </a:p>
          <a:p>
            <a:pPr marL="342900" indent="-342900">
              <a:buFont typeface="Arial" panose="020B0604020202020204" pitchFamily="34" charset="0"/>
              <a:buChar char="•"/>
            </a:pPr>
            <a:r>
              <a:rPr lang="tr-TR" sz="2800" dirty="0">
                <a:solidFill>
                  <a:srgbClr val="315F81"/>
                </a:solidFill>
              </a:rPr>
              <a:t>İsteyen kurumlara COUNTER kullanım istatistiğini özel olarak sağlıyoruz. </a:t>
            </a:r>
          </a:p>
          <a:p>
            <a:pPr marL="342900" indent="-342900">
              <a:buFont typeface="Arial" panose="020B0604020202020204" pitchFamily="34" charset="0"/>
              <a:buChar char="•"/>
            </a:pPr>
            <a:endParaRPr lang="tr-TR" sz="2800" dirty="0">
              <a:solidFill>
                <a:srgbClr val="315F81"/>
              </a:solidFill>
            </a:endParaRPr>
          </a:p>
          <a:p>
            <a:pPr marL="342900" indent="-342900">
              <a:buFont typeface="Arial" panose="020B0604020202020204" pitchFamily="34" charset="0"/>
              <a:buChar char="•"/>
            </a:pPr>
            <a:r>
              <a:rPr lang="tr-TR" sz="2800" dirty="0">
                <a:solidFill>
                  <a:srgbClr val="315F81"/>
                </a:solidFill>
              </a:rPr>
              <a:t>Kitap geri dönüş - Access Denied raporları; kitap satın alma konusunda önemli bir gösterge. Sağlıklı karar almak için lütfen kurumunuzun istatistiklerini isteyin.</a:t>
            </a:r>
          </a:p>
        </p:txBody>
      </p:sp>
    </p:spTree>
    <p:extLst>
      <p:ext uri="{BB962C8B-B14F-4D97-AF65-F5344CB8AC3E}">
        <p14:creationId xmlns:p14="http://schemas.microsoft.com/office/powerpoint/2010/main" val="1682472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8936" y="380720"/>
            <a:ext cx="10790845" cy="565626"/>
          </a:xfrm>
          <a:prstGeom prst="rect">
            <a:avLst/>
          </a:prstGeom>
        </p:spPr>
        <p:txBody>
          <a:bodyPr vert="horz" wrap="square" lIns="0" tIns="11516" rIns="0" bIns="0" rtlCol="0" anchor="ctr">
            <a:spAutoFit/>
          </a:bodyPr>
          <a:lstStyle/>
          <a:p>
            <a:pPr marL="11516">
              <a:lnSpc>
                <a:spcPct val="100000"/>
              </a:lnSpc>
              <a:spcBef>
                <a:spcPts val="91"/>
              </a:spcBef>
            </a:pPr>
            <a:r>
              <a:rPr lang="tr-TR" sz="3600" spc="-5" dirty="0">
                <a:solidFill>
                  <a:srgbClr val="0C7277"/>
                </a:solidFill>
                <a:latin typeface="Georgia"/>
                <a:cs typeface="Museo Sans 100"/>
              </a:rPr>
              <a:t>ANKOS eBook Select EBA Modeli anlaşması</a:t>
            </a:r>
            <a:endParaRPr sz="3600"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sp>
        <p:nvSpPr>
          <p:cNvPr id="95" name="object 95"/>
          <p:cNvSpPr/>
          <p:nvPr/>
        </p:nvSpPr>
        <p:spPr>
          <a:xfrm flipV="1">
            <a:off x="813992" y="857094"/>
            <a:ext cx="8284695" cy="45719"/>
          </a:xfrm>
          <a:custGeom>
            <a:avLst/>
            <a:gdLst/>
            <a:ahLst/>
            <a:cxnLst/>
            <a:rect l="l" t="t" r="r" b="b"/>
            <a:pathLst>
              <a:path w="8964295">
                <a:moveTo>
                  <a:pt x="0" y="0"/>
                </a:moveTo>
                <a:lnTo>
                  <a:pt x="8964002" y="0"/>
                </a:lnTo>
              </a:path>
            </a:pathLst>
          </a:custGeom>
          <a:ln w="3175">
            <a:solidFill>
              <a:srgbClr val="47758B"/>
            </a:solidFill>
          </a:ln>
        </p:spPr>
        <p:txBody>
          <a:bodyPr wrap="square" lIns="0" tIns="0" rIns="0" bIns="0" rtlCol="0"/>
          <a:lstStyle/>
          <a:p>
            <a:endParaRPr sz="1632" dirty="0"/>
          </a:p>
        </p:txBody>
      </p:sp>
      <p:sp>
        <p:nvSpPr>
          <p:cNvPr id="38" name="Rectangle 37">
            <a:extLst>
              <a:ext uri="{FF2B5EF4-FFF2-40B4-BE49-F238E27FC236}">
                <a16:creationId xmlns:a16="http://schemas.microsoft.com/office/drawing/2014/main" id="{23F0B96A-B974-4E29-85C0-926387A444AB}"/>
              </a:ext>
            </a:extLst>
          </p:cNvPr>
          <p:cNvSpPr/>
          <p:nvPr/>
        </p:nvSpPr>
        <p:spPr>
          <a:xfrm>
            <a:off x="1029446" y="1168733"/>
            <a:ext cx="9471713" cy="4832092"/>
          </a:xfrm>
          <a:prstGeom prst="rect">
            <a:avLst/>
          </a:prstGeom>
        </p:spPr>
        <p:txBody>
          <a:bodyPr wrap="square">
            <a:spAutoFit/>
          </a:bodyPr>
          <a:lstStyle/>
          <a:p>
            <a:r>
              <a:rPr lang="tr-TR" sz="2800" dirty="0">
                <a:solidFill>
                  <a:srgbClr val="315F81"/>
                </a:solidFill>
              </a:rPr>
              <a:t>ANKOS eBook Select EBA modeli anlaşmamız devam ediyor:</a:t>
            </a:r>
          </a:p>
          <a:p>
            <a:pPr marL="342900" indent="-342900">
              <a:buFont typeface="Arial" panose="020B0604020202020204" pitchFamily="34" charset="0"/>
              <a:buChar char="•"/>
            </a:pPr>
            <a:r>
              <a:rPr lang="tr-TR" sz="2800" dirty="0">
                <a:solidFill>
                  <a:srgbClr val="315F81"/>
                </a:solidFill>
              </a:rPr>
              <a:t>İhtiyaç ve bütçenize göre 50, 75, 100, 150 veya 200 kitap satın almaya karar veriyorsunuz, anlaşma imzalıyoruz</a:t>
            </a:r>
          </a:p>
          <a:p>
            <a:pPr marL="342900" indent="-342900">
              <a:buFont typeface="Arial" panose="020B0604020202020204" pitchFamily="34" charset="0"/>
              <a:buChar char="•"/>
            </a:pPr>
            <a:r>
              <a:rPr lang="tr-TR" sz="2800" dirty="0">
                <a:solidFill>
                  <a:srgbClr val="315F81"/>
                </a:solidFill>
              </a:rPr>
              <a:t>Bütün kitapları 1 yıl erişime açıyoruz </a:t>
            </a:r>
          </a:p>
          <a:p>
            <a:pPr marL="342900" indent="-342900">
              <a:buFont typeface="Arial" panose="020B0604020202020204" pitchFamily="34" charset="0"/>
              <a:buChar char="•"/>
            </a:pPr>
            <a:r>
              <a:rPr lang="tr-TR" sz="2800" dirty="0">
                <a:solidFill>
                  <a:srgbClr val="315F81"/>
                </a:solidFill>
              </a:rPr>
              <a:t>Yıl sonunda almak istediğiniz kitaplara karar veriyorsunuz</a:t>
            </a:r>
          </a:p>
          <a:p>
            <a:pPr marL="342900" indent="-342900">
              <a:buFont typeface="Arial" panose="020B0604020202020204" pitchFamily="34" charset="0"/>
              <a:buChar char="•"/>
            </a:pPr>
            <a:r>
              <a:rPr lang="tr-TR" sz="2800" dirty="0">
                <a:solidFill>
                  <a:srgbClr val="315F81"/>
                </a:solidFill>
              </a:rPr>
              <a:t>Seçtiğiniz kitapları sürekli erişiminize açıyoruz </a:t>
            </a:r>
          </a:p>
          <a:p>
            <a:pPr marL="342900" indent="-342900">
              <a:buFont typeface="Arial" panose="020B0604020202020204" pitchFamily="34" charset="0"/>
              <a:buChar char="•"/>
            </a:pPr>
            <a:r>
              <a:rPr lang="tr-TR" sz="2800" dirty="0">
                <a:solidFill>
                  <a:srgbClr val="315F81"/>
                </a:solidFill>
              </a:rPr>
              <a:t>Katalog için MARC kayıtlarını sağlıyoruz. </a:t>
            </a:r>
          </a:p>
          <a:p>
            <a:pPr marL="342900" indent="-342900">
              <a:buFont typeface="Arial" panose="020B0604020202020204" pitchFamily="34" charset="0"/>
              <a:buChar char="•"/>
            </a:pPr>
            <a:endParaRPr lang="tr-TR" sz="2800" dirty="0">
              <a:solidFill>
                <a:srgbClr val="315F81"/>
              </a:solidFill>
            </a:endParaRPr>
          </a:p>
          <a:p>
            <a:r>
              <a:rPr lang="tr-TR" sz="2800" dirty="0">
                <a:solidFill>
                  <a:srgbClr val="315F81"/>
                </a:solidFill>
              </a:rPr>
              <a:t>Kitap konuları:</a:t>
            </a:r>
          </a:p>
          <a:p>
            <a:r>
              <a:rPr lang="tr-TR" sz="2800" b="1" dirty="0">
                <a:solidFill>
                  <a:srgbClr val="315F81"/>
                </a:solidFill>
              </a:rPr>
              <a:t>İşletme, yönetim, ekonomi, muhasebe, finans, pazarlama, turizm, kütüphanecilik, insan kaynakları, ulaştırma.</a:t>
            </a:r>
          </a:p>
        </p:txBody>
      </p:sp>
    </p:spTree>
    <p:extLst>
      <p:ext uri="{BB962C8B-B14F-4D97-AF65-F5344CB8AC3E}">
        <p14:creationId xmlns:p14="http://schemas.microsoft.com/office/powerpoint/2010/main" val="57766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7206" y="143493"/>
            <a:ext cx="10790845" cy="1119624"/>
          </a:xfrm>
          <a:prstGeom prst="rect">
            <a:avLst/>
          </a:prstGeom>
        </p:spPr>
        <p:txBody>
          <a:bodyPr vert="horz" wrap="square" lIns="0" tIns="11516" rIns="0" bIns="0" rtlCol="0" anchor="ctr">
            <a:spAutoFit/>
          </a:bodyPr>
          <a:lstStyle/>
          <a:p>
            <a:pPr marL="11516">
              <a:lnSpc>
                <a:spcPct val="100000"/>
              </a:lnSpc>
              <a:spcBef>
                <a:spcPts val="91"/>
              </a:spcBef>
            </a:pPr>
            <a:r>
              <a:rPr lang="tr-TR" sz="3600" spc="-5" dirty="0">
                <a:solidFill>
                  <a:srgbClr val="0C7277"/>
                </a:solidFill>
                <a:latin typeface="Georgia"/>
                <a:cs typeface="Museo Sans 100"/>
              </a:rPr>
              <a:t>Emerald BM Sürdürülebilir Kalkınma Amaçları</a:t>
            </a:r>
            <a:br>
              <a:rPr lang="tr-TR" sz="3600" spc="-5" dirty="0">
                <a:solidFill>
                  <a:srgbClr val="0C7277"/>
                </a:solidFill>
                <a:latin typeface="Georgia"/>
                <a:cs typeface="Museo Sans 100"/>
              </a:rPr>
            </a:br>
            <a:r>
              <a:rPr lang="tr-TR" sz="3600" spc="-5" dirty="0">
                <a:solidFill>
                  <a:srgbClr val="0C7277"/>
                </a:solidFill>
                <a:latin typeface="Georgia"/>
                <a:cs typeface="Museo Sans 100"/>
              </a:rPr>
              <a:t>kitap konu paketleri</a:t>
            </a:r>
            <a:endParaRPr sz="3600"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sp>
        <p:nvSpPr>
          <p:cNvPr id="12" name="TextBox 11">
            <a:extLst>
              <a:ext uri="{FF2B5EF4-FFF2-40B4-BE49-F238E27FC236}">
                <a16:creationId xmlns:a16="http://schemas.microsoft.com/office/drawing/2014/main" id="{949FA05F-B081-BC3C-E784-86B6A4626E1B}"/>
              </a:ext>
            </a:extLst>
          </p:cNvPr>
          <p:cNvSpPr txBox="1"/>
          <p:nvPr/>
        </p:nvSpPr>
        <p:spPr>
          <a:xfrm>
            <a:off x="587206" y="1452355"/>
            <a:ext cx="7174043" cy="5539978"/>
          </a:xfrm>
          <a:prstGeom prst="rect">
            <a:avLst/>
          </a:prstGeom>
          <a:noFill/>
        </p:spPr>
        <p:txBody>
          <a:bodyPr wrap="square" rtlCol="0">
            <a:spAutoFit/>
          </a:bodyPr>
          <a:lstStyle/>
          <a:p>
            <a:r>
              <a:rPr lang="tr-TR" sz="2400" dirty="0">
                <a:solidFill>
                  <a:srgbClr val="315F81"/>
                </a:solidFill>
              </a:rPr>
              <a:t>Sosyal bilimler alanında uzman bir yayınevi olarak, BM Sürdürülebilir Kalkınma Amaçlarına uyumlu yayınlar yapıyoruz. </a:t>
            </a:r>
          </a:p>
          <a:p>
            <a:endParaRPr lang="tr-TR" sz="2400" dirty="0">
              <a:solidFill>
                <a:srgbClr val="315F81"/>
              </a:solidFill>
            </a:endParaRPr>
          </a:p>
          <a:p>
            <a:r>
              <a:rPr lang="tr-TR" sz="2400" dirty="0">
                <a:solidFill>
                  <a:srgbClr val="315F81"/>
                </a:solidFill>
              </a:rPr>
              <a:t>Sürdürülebilir Kitap koleksiyonları oluşturduk.  Her biri 25 kitap içeren 4 ayrı eKitap koleksiyonu hazırladık. </a:t>
            </a:r>
          </a:p>
          <a:p>
            <a:endParaRPr lang="tr-TR" sz="2400" dirty="0">
              <a:solidFill>
                <a:srgbClr val="315F81"/>
              </a:solidFill>
            </a:endParaRPr>
          </a:p>
          <a:p>
            <a:r>
              <a:rPr lang="tr-TR" sz="2400" dirty="0">
                <a:solidFill>
                  <a:srgbClr val="315F81"/>
                </a:solidFill>
              </a:rPr>
              <a:t>Her paket kendi içinde ilgili amaçlara uygun yayınlar içeriyor. Bu koleksiyonlar eBook Select modelimize uygun, isterseniz içindeki yayınları değiştirebilir, koleksiyonları birleştirebilirsiniz. </a:t>
            </a:r>
          </a:p>
          <a:p>
            <a:endParaRPr lang="en-GB" sz="2400" dirty="0">
              <a:solidFill>
                <a:srgbClr val="315F81"/>
              </a:solidFill>
            </a:endParaRPr>
          </a:p>
          <a:p>
            <a:r>
              <a:rPr lang="tr-TR" sz="2400" dirty="0">
                <a:solidFill>
                  <a:srgbClr val="315F81"/>
                </a:solidFill>
              </a:rPr>
              <a:t>Bütçe ve ihtiyacınıza göre paket oluşturabilirsiniz: </a:t>
            </a:r>
            <a:r>
              <a:rPr lang="en-GB" sz="2400" dirty="0">
                <a:solidFill>
                  <a:srgbClr val="315F81"/>
                </a:solidFill>
              </a:rPr>
              <a:t>25, 50, 75, 100, 150 or 200</a:t>
            </a:r>
            <a:r>
              <a:rPr lang="tr-TR" sz="2400" dirty="0">
                <a:solidFill>
                  <a:srgbClr val="315F81"/>
                </a:solidFill>
              </a:rPr>
              <a:t>.</a:t>
            </a:r>
            <a:endParaRPr lang="en-GB" sz="2400" dirty="0">
              <a:solidFill>
                <a:srgbClr val="315F81"/>
              </a:solidFill>
            </a:endParaRPr>
          </a:p>
          <a:p>
            <a:endParaRPr lang="en-GB" dirty="0"/>
          </a:p>
        </p:txBody>
      </p:sp>
      <p:pic>
        <p:nvPicPr>
          <p:cNvPr id="13" name="Picture 12">
            <a:extLst>
              <a:ext uri="{FF2B5EF4-FFF2-40B4-BE49-F238E27FC236}">
                <a16:creationId xmlns:a16="http://schemas.microsoft.com/office/drawing/2014/main" id="{E185FDDE-5B6E-11D7-45BC-DCD378D3361B}"/>
              </a:ext>
            </a:extLst>
          </p:cNvPr>
          <p:cNvPicPr>
            <a:picLocks noChangeAspect="1"/>
          </p:cNvPicPr>
          <p:nvPr/>
        </p:nvPicPr>
        <p:blipFill>
          <a:blip r:embed="rId12"/>
          <a:stretch>
            <a:fillRect/>
          </a:stretch>
        </p:blipFill>
        <p:spPr>
          <a:xfrm>
            <a:off x="8445319" y="1240730"/>
            <a:ext cx="2806262" cy="2093903"/>
          </a:xfrm>
          <a:prstGeom prst="rect">
            <a:avLst/>
          </a:prstGeom>
        </p:spPr>
      </p:pic>
      <p:pic>
        <p:nvPicPr>
          <p:cNvPr id="14" name="Picture 13">
            <a:extLst>
              <a:ext uri="{FF2B5EF4-FFF2-40B4-BE49-F238E27FC236}">
                <a16:creationId xmlns:a16="http://schemas.microsoft.com/office/drawing/2014/main" id="{7C8BABAB-6FB8-ACA5-5AE4-641E30A485AC}"/>
              </a:ext>
            </a:extLst>
          </p:cNvPr>
          <p:cNvPicPr>
            <a:picLocks noChangeAspect="1"/>
          </p:cNvPicPr>
          <p:nvPr/>
        </p:nvPicPr>
        <p:blipFill>
          <a:blip r:embed="rId13"/>
          <a:stretch>
            <a:fillRect/>
          </a:stretch>
        </p:blipFill>
        <p:spPr>
          <a:xfrm>
            <a:off x="8264674" y="3636882"/>
            <a:ext cx="3384687" cy="2082884"/>
          </a:xfrm>
          <a:prstGeom prst="rect">
            <a:avLst/>
          </a:prstGeom>
        </p:spPr>
      </p:pic>
    </p:spTree>
    <p:extLst>
      <p:ext uri="{BB962C8B-B14F-4D97-AF65-F5344CB8AC3E}">
        <p14:creationId xmlns:p14="http://schemas.microsoft.com/office/powerpoint/2010/main" val="89048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2677" y="137663"/>
            <a:ext cx="10790845" cy="996513"/>
          </a:xfrm>
          <a:prstGeom prst="rect">
            <a:avLst/>
          </a:prstGeom>
        </p:spPr>
        <p:txBody>
          <a:bodyPr vert="horz" wrap="square" lIns="0" tIns="11516" rIns="0" bIns="0" rtlCol="0" anchor="ctr">
            <a:spAutoFit/>
          </a:bodyPr>
          <a:lstStyle/>
          <a:p>
            <a:pPr marL="11516">
              <a:lnSpc>
                <a:spcPct val="100000"/>
              </a:lnSpc>
              <a:spcBef>
                <a:spcPts val="91"/>
              </a:spcBef>
            </a:pPr>
            <a:r>
              <a:rPr lang="tr-TR" sz="3200" spc="-5" dirty="0">
                <a:solidFill>
                  <a:srgbClr val="0C7277"/>
                </a:solidFill>
                <a:latin typeface="Georgia"/>
                <a:cs typeface="Museo Sans 100"/>
              </a:rPr>
              <a:t>Emerald BM Sürdürülebilir Kalkınma Amaçları</a:t>
            </a:r>
            <a:br>
              <a:rPr lang="tr-TR" sz="3200" spc="-5" dirty="0">
                <a:solidFill>
                  <a:srgbClr val="0C7277"/>
                </a:solidFill>
                <a:latin typeface="Georgia"/>
                <a:cs typeface="Museo Sans 100"/>
              </a:rPr>
            </a:br>
            <a:r>
              <a:rPr lang="tr-TR" sz="3200" spc="-5" dirty="0">
                <a:solidFill>
                  <a:srgbClr val="0C7277"/>
                </a:solidFill>
                <a:latin typeface="Georgia"/>
                <a:cs typeface="Museo Sans 100"/>
              </a:rPr>
              <a:t>kitap konu paketleri</a:t>
            </a:r>
            <a:endParaRPr sz="3200"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pic>
        <p:nvPicPr>
          <p:cNvPr id="5" name="Picture 4">
            <a:extLst>
              <a:ext uri="{FF2B5EF4-FFF2-40B4-BE49-F238E27FC236}">
                <a16:creationId xmlns:a16="http://schemas.microsoft.com/office/drawing/2014/main" id="{C728C707-FD2E-DEB0-3513-59891619A8AF}"/>
              </a:ext>
            </a:extLst>
          </p:cNvPr>
          <p:cNvPicPr>
            <a:picLocks noChangeAspect="1"/>
          </p:cNvPicPr>
          <p:nvPr/>
        </p:nvPicPr>
        <p:blipFill>
          <a:blip r:embed="rId12"/>
          <a:stretch>
            <a:fillRect/>
          </a:stretch>
        </p:blipFill>
        <p:spPr>
          <a:xfrm>
            <a:off x="264389" y="1522631"/>
            <a:ext cx="5657850" cy="1895475"/>
          </a:xfrm>
          <a:prstGeom prst="rect">
            <a:avLst/>
          </a:prstGeom>
        </p:spPr>
      </p:pic>
      <p:pic>
        <p:nvPicPr>
          <p:cNvPr id="7" name="Picture 6">
            <a:extLst>
              <a:ext uri="{FF2B5EF4-FFF2-40B4-BE49-F238E27FC236}">
                <a16:creationId xmlns:a16="http://schemas.microsoft.com/office/drawing/2014/main" id="{FD639BBD-E7BC-2DA1-0EC9-B82256C1C135}"/>
              </a:ext>
            </a:extLst>
          </p:cNvPr>
          <p:cNvPicPr>
            <a:picLocks noChangeAspect="1"/>
          </p:cNvPicPr>
          <p:nvPr/>
        </p:nvPicPr>
        <p:blipFill>
          <a:blip r:embed="rId13"/>
          <a:stretch>
            <a:fillRect/>
          </a:stretch>
        </p:blipFill>
        <p:spPr>
          <a:xfrm>
            <a:off x="6258610" y="1538429"/>
            <a:ext cx="5657850" cy="1857375"/>
          </a:xfrm>
          <a:prstGeom prst="rect">
            <a:avLst/>
          </a:prstGeom>
        </p:spPr>
      </p:pic>
      <p:pic>
        <p:nvPicPr>
          <p:cNvPr id="9" name="Picture 8">
            <a:extLst>
              <a:ext uri="{FF2B5EF4-FFF2-40B4-BE49-F238E27FC236}">
                <a16:creationId xmlns:a16="http://schemas.microsoft.com/office/drawing/2014/main" id="{D945EE0D-159E-E8C9-B15C-D00786AC9371}"/>
              </a:ext>
            </a:extLst>
          </p:cNvPr>
          <p:cNvPicPr>
            <a:picLocks noChangeAspect="1"/>
          </p:cNvPicPr>
          <p:nvPr/>
        </p:nvPicPr>
        <p:blipFill>
          <a:blip r:embed="rId14"/>
          <a:stretch>
            <a:fillRect/>
          </a:stretch>
        </p:blipFill>
        <p:spPr>
          <a:xfrm>
            <a:off x="264389" y="3964255"/>
            <a:ext cx="5610225" cy="1847850"/>
          </a:xfrm>
          <a:prstGeom prst="rect">
            <a:avLst/>
          </a:prstGeom>
        </p:spPr>
      </p:pic>
      <p:pic>
        <p:nvPicPr>
          <p:cNvPr id="11" name="Picture 10">
            <a:extLst>
              <a:ext uri="{FF2B5EF4-FFF2-40B4-BE49-F238E27FC236}">
                <a16:creationId xmlns:a16="http://schemas.microsoft.com/office/drawing/2014/main" id="{F6977415-EB0C-7374-F19F-A301B5E8FC22}"/>
              </a:ext>
            </a:extLst>
          </p:cNvPr>
          <p:cNvPicPr>
            <a:picLocks noChangeAspect="1"/>
          </p:cNvPicPr>
          <p:nvPr/>
        </p:nvPicPr>
        <p:blipFill>
          <a:blip r:embed="rId15"/>
          <a:stretch>
            <a:fillRect/>
          </a:stretch>
        </p:blipFill>
        <p:spPr>
          <a:xfrm>
            <a:off x="6321491" y="3930094"/>
            <a:ext cx="5680161" cy="1847850"/>
          </a:xfrm>
          <a:prstGeom prst="rect">
            <a:avLst/>
          </a:prstGeom>
        </p:spPr>
      </p:pic>
      <p:sp>
        <p:nvSpPr>
          <p:cNvPr id="12" name="TextBox 11">
            <a:extLst>
              <a:ext uri="{FF2B5EF4-FFF2-40B4-BE49-F238E27FC236}">
                <a16:creationId xmlns:a16="http://schemas.microsoft.com/office/drawing/2014/main" id="{949FA05F-B081-BC3C-E784-86B6A4626E1B}"/>
              </a:ext>
            </a:extLst>
          </p:cNvPr>
          <p:cNvSpPr txBox="1"/>
          <p:nvPr/>
        </p:nvSpPr>
        <p:spPr>
          <a:xfrm>
            <a:off x="208350" y="1164134"/>
            <a:ext cx="11779405" cy="5693866"/>
          </a:xfrm>
          <a:prstGeom prst="rect">
            <a:avLst/>
          </a:prstGeom>
          <a:noFill/>
        </p:spPr>
        <p:txBody>
          <a:bodyPr wrap="square" rtlCol="0">
            <a:spAutoFit/>
          </a:bodyPr>
          <a:lstStyle/>
          <a:p>
            <a:r>
              <a:rPr lang="tr-TR" sz="2000" dirty="0">
                <a:solidFill>
                  <a:srgbClr val="315F81"/>
                </a:solidFill>
              </a:rPr>
              <a:t>Healthier Lives					       Responsible Management</a:t>
            </a:r>
          </a:p>
          <a:p>
            <a:endParaRPr lang="tr-TR" sz="2000" dirty="0">
              <a:solidFill>
                <a:srgbClr val="315F81"/>
              </a:solidFill>
            </a:endParaRPr>
          </a:p>
          <a:p>
            <a:endParaRPr lang="tr-TR" sz="2000" dirty="0">
              <a:solidFill>
                <a:srgbClr val="315F81"/>
              </a:solidFill>
            </a:endParaRPr>
          </a:p>
          <a:p>
            <a:endParaRPr lang="tr-TR" sz="2000" dirty="0">
              <a:solidFill>
                <a:srgbClr val="315F81"/>
              </a:solidFill>
            </a:endParaRPr>
          </a:p>
          <a:p>
            <a:endParaRPr lang="tr-TR" sz="2000" dirty="0">
              <a:solidFill>
                <a:srgbClr val="315F81"/>
              </a:solidFill>
            </a:endParaRPr>
          </a:p>
          <a:p>
            <a:endParaRPr lang="tr-TR" sz="2000" dirty="0">
              <a:solidFill>
                <a:srgbClr val="315F81"/>
              </a:solidFill>
            </a:endParaRPr>
          </a:p>
          <a:p>
            <a:endParaRPr lang="tr-TR" sz="2000" dirty="0">
              <a:solidFill>
                <a:srgbClr val="315F81"/>
              </a:solidFill>
            </a:endParaRPr>
          </a:p>
          <a:p>
            <a:endParaRPr lang="tr-TR" sz="2000" dirty="0">
              <a:solidFill>
                <a:srgbClr val="315F81"/>
              </a:solidFill>
            </a:endParaRPr>
          </a:p>
          <a:p>
            <a:r>
              <a:rPr lang="tr-TR" sz="2000" dirty="0">
                <a:solidFill>
                  <a:srgbClr val="315F81"/>
                </a:solidFill>
              </a:rPr>
              <a:t>Quality Education	 				          Fairer Society </a:t>
            </a:r>
          </a:p>
          <a:p>
            <a:endParaRPr lang="tr-TR" sz="2000" dirty="0"/>
          </a:p>
          <a:p>
            <a:endParaRPr lang="tr-TR" sz="2000" dirty="0"/>
          </a:p>
          <a:p>
            <a:endParaRPr lang="tr-TR" dirty="0"/>
          </a:p>
          <a:p>
            <a:endParaRPr lang="tr-TR" dirty="0"/>
          </a:p>
          <a:p>
            <a:endParaRPr lang="tr-TR" dirty="0"/>
          </a:p>
          <a:p>
            <a:endParaRPr lang="tr-TR" dirty="0"/>
          </a:p>
          <a:p>
            <a:endParaRPr lang="tr-TR" dirty="0"/>
          </a:p>
          <a:p>
            <a:endParaRPr lang="tr-TR" dirty="0"/>
          </a:p>
          <a:p>
            <a:endParaRPr lang="tr-TR" dirty="0"/>
          </a:p>
          <a:p>
            <a:r>
              <a:rPr lang="tr-TR" dirty="0"/>
              <a:t>	</a:t>
            </a:r>
            <a:endParaRPr lang="en-GB" dirty="0"/>
          </a:p>
        </p:txBody>
      </p:sp>
    </p:spTree>
    <p:extLst>
      <p:ext uri="{BB962C8B-B14F-4D97-AF65-F5344CB8AC3E}">
        <p14:creationId xmlns:p14="http://schemas.microsoft.com/office/powerpoint/2010/main" val="1813780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46AFA8-6958-4F7C-9F3C-F3ECAA98F401}"/>
              </a:ext>
            </a:extLst>
          </p:cNvPr>
          <p:cNvPicPr>
            <a:picLocks noChangeAspect="1"/>
          </p:cNvPicPr>
          <p:nvPr/>
        </p:nvPicPr>
        <p:blipFill>
          <a:blip r:embed="rId3"/>
          <a:stretch>
            <a:fillRect/>
          </a:stretch>
        </p:blipFill>
        <p:spPr>
          <a:xfrm>
            <a:off x="0" y="3471062"/>
            <a:ext cx="5695406" cy="2812171"/>
          </a:xfrm>
          <a:prstGeom prst="rect">
            <a:avLst/>
          </a:prstGeom>
        </p:spPr>
      </p:pic>
      <p:sp>
        <p:nvSpPr>
          <p:cNvPr id="6" name="Rectangle 5">
            <a:extLst>
              <a:ext uri="{FF2B5EF4-FFF2-40B4-BE49-F238E27FC236}">
                <a16:creationId xmlns:a16="http://schemas.microsoft.com/office/drawing/2014/main" id="{A10DE5DC-3C60-0944-9D4B-482A71429C8D}"/>
              </a:ext>
            </a:extLst>
          </p:cNvPr>
          <p:cNvSpPr/>
          <p:nvPr/>
        </p:nvSpPr>
        <p:spPr>
          <a:xfrm>
            <a:off x="0" y="932989"/>
            <a:ext cx="12191999" cy="5584367"/>
          </a:xfrm>
          <a:prstGeom prst="rect">
            <a:avLst/>
          </a:prstGeom>
          <a:ln w="15875">
            <a:solidFill>
              <a:schemeClr val="accent6">
                <a:lumMod val="75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4400" b="1" dirty="0">
                <a:solidFill>
                  <a:srgbClr val="00B050"/>
                </a:solidFill>
                <a:latin typeface="Georgia"/>
                <a:ea typeface="Georgia" charset="0"/>
                <a:cs typeface="Georgia" charset="0"/>
              </a:rPr>
              <a:t>Guide </a:t>
            </a:r>
            <a:r>
              <a:rPr kumimoji="0" lang="en-GB" sz="4400" b="1" i="0" u="none" strike="noStrike" kern="1200" cap="none" spc="0" normalizeH="0" baseline="0" noProof="0" dirty="0">
                <a:ln>
                  <a:noFill/>
                </a:ln>
                <a:solidFill>
                  <a:srgbClr val="00B050"/>
                </a:solidFill>
                <a:uLnTx/>
                <a:uFillTx/>
                <a:latin typeface="Georgia"/>
                <a:ea typeface="Georgia" charset="0"/>
                <a:cs typeface="Georgia" charset="0"/>
              </a:rPr>
              <a:t>to get Published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eorgia"/>
              <a:ea typeface="Georgia" charset="0"/>
              <a:cs typeface="Georg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Georgia"/>
              <a:ea typeface="Georgia" charset="0"/>
              <a:cs typeface="Georg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Georgia"/>
              <a:ea typeface="Georgia" charset="0"/>
              <a:cs typeface="Georg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eorgia"/>
                <a:ea typeface="Georgia" charset="0"/>
                <a:cs typeface="Georgia" charset="0"/>
              </a:rPr>
              <a:t>Structuring a publishable paper</a:t>
            </a:r>
          </a:p>
          <a:p>
            <a:pPr marL="0" marR="0" lvl="0" indent="0" algn="l" defTabSz="914400" rtl="0" eaLnBrk="1" fontAlgn="auto" latinLnBrk="0" hangingPunct="1">
              <a:lnSpc>
                <a:spcPct val="80000"/>
              </a:lnSpc>
              <a:spcBef>
                <a:spcPts val="938"/>
              </a:spcBef>
              <a:spcAft>
                <a:spcPts val="0"/>
              </a:spcAft>
              <a:buClrTx/>
              <a:buSz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kumimoji="0" lang="en-GB" sz="2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eorgia"/>
                <a:ea typeface="+mn-ea"/>
                <a:cs typeface="+mn-cs"/>
              </a:rPr>
              <a:t>         </a:t>
            </a:r>
          </a:p>
          <a:p>
            <a:pPr marL="0" marR="0" lvl="0" indent="0" algn="l" defTabSz="914400" rtl="0" eaLnBrk="1" fontAlgn="auto" latinLnBrk="0" hangingPunct="1">
              <a:lnSpc>
                <a:spcPct val="80000"/>
              </a:lnSpc>
              <a:spcBef>
                <a:spcPts val="938"/>
              </a:spcBef>
              <a:spcAft>
                <a:spcPts val="0"/>
              </a:spcAft>
              <a:buClrTx/>
              <a:buSz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kumimoji="0" lang="en-GB" sz="2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eorgia"/>
              <a:ea typeface="+mn-ea"/>
              <a:cs typeface="+mn-cs"/>
            </a:endParaRPr>
          </a:p>
          <a:p>
            <a:pPr marL="0" marR="0" lvl="0" indent="0" algn="l" defTabSz="914400" rtl="0" eaLnBrk="1" fontAlgn="auto" latinLnBrk="0" hangingPunct="1">
              <a:lnSpc>
                <a:spcPct val="80000"/>
              </a:lnSpc>
              <a:spcBef>
                <a:spcPts val="938"/>
              </a:spcBef>
              <a:spcAft>
                <a:spcPts val="0"/>
              </a:spcAft>
              <a:buClrTx/>
              <a:buSz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kumimoji="0" lang="en-GB" sz="2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eorgia"/>
                <a:ea typeface="+mn-ea"/>
                <a:cs typeface="+mn-cs"/>
              </a:rPr>
              <a:t>                                                                              </a:t>
            </a:r>
            <a:r>
              <a:rPr kumimoji="0" lang="en-GB" sz="2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eorgia"/>
                <a:ea typeface="+mn-ea"/>
                <a:cs typeface="+mn-cs"/>
              </a:rPr>
              <a:t>Mahynour Okda</a:t>
            </a:r>
          </a:p>
          <a:p>
            <a:pPr marL="0" marR="0" lvl="0" indent="0" algn="l" defTabSz="914400" rtl="0" eaLnBrk="1" fontAlgn="auto" latinLnBrk="0" hangingPunct="1">
              <a:lnSpc>
                <a:spcPct val="80000"/>
              </a:lnSpc>
              <a:spcBef>
                <a:spcPts val="938"/>
              </a:spcBef>
              <a:spcAft>
                <a:spcPts val="0"/>
              </a:spcAft>
              <a:buClrTx/>
              <a:buSz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kumimoji="0" lang="en-GB" sz="2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eorgia"/>
                <a:ea typeface="+mn-ea"/>
                <a:cs typeface="+mn-cs"/>
              </a:rPr>
              <a:t>                                                                   Regional Trainer </a:t>
            </a:r>
          </a:p>
          <a:p>
            <a:pPr marL="0" marR="0" lvl="0" indent="0" algn="l" defTabSz="914400" rtl="0" eaLnBrk="1" fontAlgn="auto" latinLnBrk="0" hangingPunct="1">
              <a:lnSpc>
                <a:spcPct val="80000"/>
              </a:lnSpc>
              <a:spcBef>
                <a:spcPts val="788"/>
              </a:spcBef>
              <a:spcAft>
                <a:spcPts val="0"/>
              </a:spcAft>
              <a:buClrTx/>
              <a:buSz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kumimoji="0" lang="en-US" sz="4400" b="0" i="0" u="none" strike="noStrike" kern="1200" cap="none" spc="0" normalizeH="0" baseline="0" noProof="0" dirty="0">
              <a:ln>
                <a:noFill/>
              </a:ln>
              <a:solidFill>
                <a:srgbClr val="00B050"/>
              </a:solidFill>
              <a:effectLst/>
              <a:uLnTx/>
              <a:uFillTx/>
              <a:latin typeface="Georgia" charset="0"/>
              <a:ea typeface="Georgia" charset="0"/>
              <a:cs typeface="Georgia"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5173" y="2745753"/>
            <a:ext cx="1619392" cy="2780282"/>
          </a:xfrm>
          <a:prstGeom prst="rect">
            <a:avLst/>
          </a:prstGeom>
          <a:ln>
            <a:noFill/>
          </a:ln>
          <a:effectLst>
            <a:glow rad="228600">
              <a:schemeClr val="accent5">
                <a:satMod val="175000"/>
                <a:alpha val="40000"/>
              </a:schemeClr>
            </a:glow>
            <a:outerShdw blurRad="50800" dist="38100" dir="5400000" algn="t"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2" name="Oval 1"/>
          <p:cNvSpPr/>
          <p:nvPr/>
        </p:nvSpPr>
        <p:spPr>
          <a:xfrm>
            <a:off x="4841216" y="1903163"/>
            <a:ext cx="3030583" cy="940526"/>
          </a:xfrm>
          <a:prstGeom prst="ellipse">
            <a:avLst/>
          </a:prstGeom>
          <a:solidFill>
            <a:srgbClr val="00B050"/>
          </a:solidFill>
          <a:ln>
            <a:noFill/>
          </a:ln>
          <a:effectLst>
            <a:glow rad="228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Georgia"/>
              <a:ea typeface="Georgia" charset="0"/>
              <a:cs typeface="Georg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Georgia"/>
                <a:ea typeface="Georgia" charset="0"/>
                <a:cs typeface="Georgia" charset="0"/>
              </a:rPr>
              <a:t>GGP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Verdana"/>
              <a:ea typeface="+mn-ea"/>
              <a:cs typeface="+mn-cs"/>
            </a:endParaRPr>
          </a:p>
        </p:txBody>
      </p:sp>
      <p:sp>
        <p:nvSpPr>
          <p:cNvPr id="5" name="TextBox 4">
            <a:extLst>
              <a:ext uri="{FF2B5EF4-FFF2-40B4-BE49-F238E27FC236}">
                <a16:creationId xmlns:a16="http://schemas.microsoft.com/office/drawing/2014/main" id="{E317637B-593D-41D3-218D-08C6D5029AB9}"/>
              </a:ext>
            </a:extLst>
          </p:cNvPr>
          <p:cNvSpPr txBox="1"/>
          <p:nvPr/>
        </p:nvSpPr>
        <p:spPr>
          <a:xfrm>
            <a:off x="413957" y="202442"/>
            <a:ext cx="10310648" cy="646331"/>
          </a:xfrm>
          <a:prstGeom prst="rect">
            <a:avLst/>
          </a:prstGeom>
          <a:noFill/>
        </p:spPr>
        <p:txBody>
          <a:bodyPr wrap="square" rtlCol="0">
            <a:spAutoFit/>
          </a:bodyPr>
          <a:lstStyle/>
          <a:p>
            <a:r>
              <a:rPr lang="en-GB" sz="3600" dirty="0">
                <a:solidFill>
                  <a:srgbClr val="315F81"/>
                </a:solidFill>
                <a:latin typeface="Georgia" panose="02040502050405020303" pitchFamily="18" charset="0"/>
              </a:rPr>
              <a:t>Emerald </a:t>
            </a:r>
            <a:r>
              <a:rPr lang="en-GB" sz="3600" dirty="0" err="1">
                <a:solidFill>
                  <a:srgbClr val="315F81"/>
                </a:solidFill>
                <a:latin typeface="Georgia" panose="02040502050405020303" pitchFamily="18" charset="0"/>
              </a:rPr>
              <a:t>yayın</a:t>
            </a:r>
            <a:r>
              <a:rPr lang="en-GB" sz="3600" dirty="0">
                <a:solidFill>
                  <a:srgbClr val="315F81"/>
                </a:solidFill>
                <a:latin typeface="Georgia" panose="02040502050405020303" pitchFamily="18" charset="0"/>
              </a:rPr>
              <a:t> </a:t>
            </a:r>
            <a:r>
              <a:rPr lang="en-GB" sz="3600" dirty="0" err="1">
                <a:solidFill>
                  <a:srgbClr val="315F81"/>
                </a:solidFill>
                <a:latin typeface="Georgia" panose="02040502050405020303" pitchFamily="18" charset="0"/>
              </a:rPr>
              <a:t>seminerleri</a:t>
            </a:r>
            <a:r>
              <a:rPr lang="en-GB" sz="3600" dirty="0">
                <a:solidFill>
                  <a:srgbClr val="315F81"/>
                </a:solidFill>
                <a:latin typeface="Georgia" panose="02040502050405020303" pitchFamily="18" charset="0"/>
              </a:rPr>
              <a:t> </a:t>
            </a:r>
            <a:r>
              <a:rPr lang="en-GB" sz="3600" dirty="0" err="1">
                <a:solidFill>
                  <a:srgbClr val="315F81"/>
                </a:solidFill>
                <a:latin typeface="Georgia" panose="02040502050405020303" pitchFamily="18" charset="0"/>
              </a:rPr>
              <a:t>devam</a:t>
            </a:r>
            <a:r>
              <a:rPr lang="en-GB" sz="3600" dirty="0">
                <a:solidFill>
                  <a:srgbClr val="315F81"/>
                </a:solidFill>
                <a:latin typeface="Georgia" panose="02040502050405020303" pitchFamily="18" charset="0"/>
              </a:rPr>
              <a:t> </a:t>
            </a:r>
            <a:r>
              <a:rPr lang="en-GB" sz="3600" dirty="0" err="1">
                <a:solidFill>
                  <a:srgbClr val="315F81"/>
                </a:solidFill>
                <a:latin typeface="Georgia" panose="02040502050405020303" pitchFamily="18" charset="0"/>
              </a:rPr>
              <a:t>ediyor</a:t>
            </a:r>
            <a:r>
              <a:rPr lang="en-GB" sz="3600" dirty="0">
                <a:solidFill>
                  <a:srgbClr val="315F81"/>
                </a:solidFill>
                <a:latin typeface="Georgia" panose="02040502050405020303" pitchFamily="18" charset="0"/>
              </a:rPr>
              <a:t> </a:t>
            </a:r>
          </a:p>
        </p:txBody>
      </p:sp>
    </p:spTree>
    <p:extLst>
      <p:ext uri="{BB962C8B-B14F-4D97-AF65-F5344CB8AC3E}">
        <p14:creationId xmlns:p14="http://schemas.microsoft.com/office/powerpoint/2010/main" val="1202919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lant&#10;&#10;Description automatically generated with medium confidence">
            <a:extLst>
              <a:ext uri="{FF2B5EF4-FFF2-40B4-BE49-F238E27FC236}">
                <a16:creationId xmlns:a16="http://schemas.microsoft.com/office/drawing/2014/main" id="{FB0C5ED8-879C-2241-84A8-52F4CA80876D}"/>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C3F8821-6CE2-21AF-7978-189F6199CBFA}"/>
              </a:ext>
            </a:extLst>
          </p:cNvPr>
          <p:cNvSpPr txBox="1"/>
          <p:nvPr/>
        </p:nvSpPr>
        <p:spPr>
          <a:xfrm>
            <a:off x="6568966" y="1909604"/>
            <a:ext cx="4519447" cy="2862322"/>
          </a:xfrm>
          <a:prstGeom prst="rect">
            <a:avLst/>
          </a:prstGeom>
          <a:noFill/>
        </p:spPr>
        <p:txBody>
          <a:bodyPr wrap="square">
            <a:spAutoFit/>
          </a:bodyPr>
          <a:lstStyle/>
          <a:p>
            <a:pPr algn="ctr"/>
            <a:r>
              <a:rPr lang="tr-TR" sz="3600" b="1" i="0" u="none" strike="noStrike" dirty="0">
                <a:solidFill>
                  <a:srgbClr val="FFFFFF"/>
                </a:solidFill>
                <a:effectLst/>
                <a:latin typeface="Calibri Light" panose="020F0302020204030204" pitchFamily="34" charset="0"/>
              </a:rPr>
              <a:t>Emerald </a:t>
            </a:r>
          </a:p>
          <a:p>
            <a:pPr algn="ctr"/>
            <a:r>
              <a:rPr lang="tr-TR" sz="3600" b="1" i="0" u="none" strike="noStrike" dirty="0">
                <a:solidFill>
                  <a:srgbClr val="FFFFFF"/>
                </a:solidFill>
                <a:effectLst/>
                <a:latin typeface="Calibri Light" panose="020F0302020204030204" pitchFamily="34" charset="0"/>
              </a:rPr>
              <a:t>Institute of Civil Engineers</a:t>
            </a:r>
            <a:endParaRPr lang="tr-TR" sz="3600" b="1" dirty="0">
              <a:solidFill>
                <a:srgbClr val="FFFFFF"/>
              </a:solidFill>
              <a:latin typeface="Calibri Light" panose="020F0302020204030204" pitchFamily="34" charset="0"/>
            </a:endParaRPr>
          </a:p>
          <a:p>
            <a:pPr algn="ctr"/>
            <a:r>
              <a:rPr lang="en-GB" sz="3600" b="1" i="0" u="none" strike="noStrike" dirty="0">
                <a:solidFill>
                  <a:srgbClr val="FFFFFF"/>
                </a:solidFill>
                <a:effectLst/>
                <a:latin typeface="Calibri Light" panose="020F0302020204030204" pitchFamily="34" charset="0"/>
              </a:rPr>
              <a:t> </a:t>
            </a:r>
            <a:r>
              <a:rPr lang="tr-TR" sz="3600" b="1" i="0" u="none" strike="noStrike" dirty="0">
                <a:solidFill>
                  <a:srgbClr val="FFFFFF"/>
                </a:solidFill>
                <a:effectLst/>
                <a:latin typeface="Calibri Light" panose="020F0302020204030204" pitchFamily="34" charset="0"/>
              </a:rPr>
              <a:t>Dergi ve kitaplarını satın aldı</a:t>
            </a:r>
            <a:endParaRPr lang="en-GB" sz="3600" b="1" dirty="0"/>
          </a:p>
        </p:txBody>
      </p:sp>
      <p:sp>
        <p:nvSpPr>
          <p:cNvPr id="6" name="Rectangle 5">
            <a:extLst>
              <a:ext uri="{FF2B5EF4-FFF2-40B4-BE49-F238E27FC236}">
                <a16:creationId xmlns:a16="http://schemas.microsoft.com/office/drawing/2014/main" id="{D3DEC2D7-89D0-8B09-51E9-A3C3DDE78416}"/>
              </a:ext>
            </a:extLst>
          </p:cNvPr>
          <p:cNvSpPr/>
          <p:nvPr/>
        </p:nvSpPr>
        <p:spPr>
          <a:xfrm>
            <a:off x="9801546" y="174661"/>
            <a:ext cx="2270589" cy="8938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94947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3583" y="289736"/>
            <a:ext cx="10790845" cy="504071"/>
          </a:xfrm>
          <a:prstGeom prst="rect">
            <a:avLst/>
          </a:prstGeom>
        </p:spPr>
        <p:txBody>
          <a:bodyPr vert="horz" wrap="square" lIns="0" tIns="11516" rIns="0" bIns="0" rtlCol="0" anchor="ctr">
            <a:spAutoFit/>
          </a:bodyPr>
          <a:lstStyle/>
          <a:p>
            <a:pPr marL="11516">
              <a:lnSpc>
                <a:spcPct val="100000"/>
              </a:lnSpc>
              <a:spcBef>
                <a:spcPts val="91"/>
              </a:spcBef>
            </a:pPr>
            <a:r>
              <a:rPr lang="tr-TR" sz="3200" b="1" spc="-5" dirty="0">
                <a:solidFill>
                  <a:srgbClr val="0C7277"/>
                </a:solidFill>
                <a:latin typeface="Georgia"/>
                <a:cs typeface="Museo Sans 100"/>
              </a:rPr>
              <a:t>Emerald ICE – Institute of Civil Engineers Yayınları</a:t>
            </a:r>
            <a:endParaRPr sz="3200" b="1"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sp>
        <p:nvSpPr>
          <p:cNvPr id="95" name="object 95"/>
          <p:cNvSpPr/>
          <p:nvPr/>
        </p:nvSpPr>
        <p:spPr>
          <a:xfrm flipV="1">
            <a:off x="813992" y="857095"/>
            <a:ext cx="7430369" cy="97663"/>
          </a:xfrm>
          <a:custGeom>
            <a:avLst/>
            <a:gdLst/>
            <a:ahLst/>
            <a:cxnLst/>
            <a:rect l="l" t="t" r="r" b="b"/>
            <a:pathLst>
              <a:path w="8964295">
                <a:moveTo>
                  <a:pt x="0" y="0"/>
                </a:moveTo>
                <a:lnTo>
                  <a:pt x="8964002" y="0"/>
                </a:lnTo>
              </a:path>
            </a:pathLst>
          </a:custGeom>
          <a:ln w="3175">
            <a:solidFill>
              <a:srgbClr val="47758B"/>
            </a:solidFill>
          </a:ln>
        </p:spPr>
        <p:txBody>
          <a:bodyPr wrap="square" lIns="0" tIns="0" rIns="0" bIns="0" rtlCol="0"/>
          <a:lstStyle/>
          <a:p>
            <a:endParaRPr sz="1632" dirty="0"/>
          </a:p>
        </p:txBody>
      </p:sp>
      <p:pic>
        <p:nvPicPr>
          <p:cNvPr id="3" name="Picture 2">
            <a:extLst>
              <a:ext uri="{FF2B5EF4-FFF2-40B4-BE49-F238E27FC236}">
                <a16:creationId xmlns:a16="http://schemas.microsoft.com/office/drawing/2014/main" id="{BF25D31A-D4F5-D109-1E5A-CBFA028D56FB}"/>
              </a:ext>
            </a:extLst>
          </p:cNvPr>
          <p:cNvPicPr>
            <a:picLocks noChangeAspect="1"/>
          </p:cNvPicPr>
          <p:nvPr/>
        </p:nvPicPr>
        <p:blipFill>
          <a:blip r:embed="rId12"/>
          <a:stretch>
            <a:fillRect/>
          </a:stretch>
        </p:blipFill>
        <p:spPr>
          <a:xfrm>
            <a:off x="8499768" y="794622"/>
            <a:ext cx="2878240" cy="1617786"/>
          </a:xfrm>
          <a:prstGeom prst="rect">
            <a:avLst/>
          </a:prstGeom>
        </p:spPr>
      </p:pic>
      <p:sp>
        <p:nvSpPr>
          <p:cNvPr id="5" name="TextBox 4">
            <a:extLst>
              <a:ext uri="{FF2B5EF4-FFF2-40B4-BE49-F238E27FC236}">
                <a16:creationId xmlns:a16="http://schemas.microsoft.com/office/drawing/2014/main" id="{2C6F0937-976D-F645-E931-95CE208D9853}"/>
              </a:ext>
            </a:extLst>
          </p:cNvPr>
          <p:cNvSpPr txBox="1"/>
          <p:nvPr/>
        </p:nvSpPr>
        <p:spPr>
          <a:xfrm>
            <a:off x="1029445" y="982535"/>
            <a:ext cx="6989947" cy="1938992"/>
          </a:xfrm>
          <a:prstGeom prst="rect">
            <a:avLst/>
          </a:prstGeom>
          <a:noFill/>
        </p:spPr>
        <p:txBody>
          <a:bodyPr wrap="square" rtlCol="0">
            <a:spAutoFit/>
          </a:bodyPr>
          <a:lstStyle/>
          <a:p>
            <a:r>
              <a:rPr lang="tr-TR" sz="2400" dirty="0">
                <a:solidFill>
                  <a:srgbClr val="315F81"/>
                </a:solidFill>
              </a:rPr>
              <a:t>Emerald Mayıs 2023’de ICE yayınlarını satın aldı</a:t>
            </a:r>
          </a:p>
          <a:p>
            <a:pPr marL="285750" indent="-285750">
              <a:buFont typeface="Arial" panose="020B0604020202020204" pitchFamily="34" charset="0"/>
              <a:buChar char="•"/>
            </a:pPr>
            <a:r>
              <a:rPr lang="tr-TR" sz="2400" dirty="0">
                <a:solidFill>
                  <a:srgbClr val="315F81"/>
                </a:solidFill>
              </a:rPr>
              <a:t>34 dergi: 29 Civil Engineering – 5 Engineering</a:t>
            </a:r>
          </a:p>
          <a:p>
            <a:pPr marL="285750" indent="-285750">
              <a:buFont typeface="Arial" panose="020B0604020202020204" pitchFamily="34" charset="0"/>
              <a:buChar char="•"/>
            </a:pPr>
            <a:r>
              <a:rPr lang="tr-TR" sz="2400" dirty="0">
                <a:solidFill>
                  <a:srgbClr val="315F81"/>
                </a:solidFill>
              </a:rPr>
              <a:t>1.600 + kitap</a:t>
            </a:r>
          </a:p>
          <a:p>
            <a:pPr marL="285750" indent="-285750">
              <a:buFont typeface="Arial" panose="020B0604020202020204" pitchFamily="34" charset="0"/>
              <a:buChar char="•"/>
            </a:pPr>
            <a:r>
              <a:rPr lang="tr-TR" sz="2400" dirty="0">
                <a:solidFill>
                  <a:srgbClr val="315F81"/>
                </a:solidFill>
              </a:rPr>
              <a:t>Yayınlar çok yakında Emerald Insight platformunda yer alacak</a:t>
            </a:r>
            <a:endParaRPr lang="en-GB" sz="2400" dirty="0">
              <a:solidFill>
                <a:srgbClr val="315F81"/>
              </a:solidFill>
            </a:endParaRPr>
          </a:p>
        </p:txBody>
      </p:sp>
      <p:sp>
        <p:nvSpPr>
          <p:cNvPr id="6" name="Freeform: Shape 5">
            <a:extLst>
              <a:ext uri="{FF2B5EF4-FFF2-40B4-BE49-F238E27FC236}">
                <a16:creationId xmlns:a16="http://schemas.microsoft.com/office/drawing/2014/main" id="{CBF3CC34-A974-6AFC-7049-22EBB0D9E89C}"/>
              </a:ext>
            </a:extLst>
          </p:cNvPr>
          <p:cNvSpPr>
            <a:spLocks/>
          </p:cNvSpPr>
          <p:nvPr/>
        </p:nvSpPr>
        <p:spPr bwMode="auto">
          <a:xfrm>
            <a:off x="646715" y="2546076"/>
            <a:ext cx="2697269" cy="1617786"/>
          </a:xfrm>
          <a:custGeom>
            <a:avLst/>
            <a:gdLst>
              <a:gd name="T0" fmla="*/ 1348567 w 2697155"/>
              <a:gd name="T1" fmla="*/ 0 h 1618293"/>
              <a:gd name="T2" fmla="*/ 2697130 w 2697155"/>
              <a:gd name="T3" fmla="*/ 809152 h 1618293"/>
              <a:gd name="T4" fmla="*/ 1348567 w 2697155"/>
              <a:gd name="T5" fmla="*/ 1618303 h 1618293"/>
              <a:gd name="T6" fmla="*/ 0 w 2697155"/>
              <a:gd name="T7" fmla="*/ 809152 h 1618293"/>
              <a:gd name="T8" fmla="*/ 0 w 2697155"/>
              <a:gd name="T9" fmla="*/ 0 h 1618293"/>
              <a:gd name="T10" fmla="*/ 2697130 w 2697155"/>
              <a:gd name="T11" fmla="*/ 0 h 1618293"/>
              <a:gd name="T12" fmla="*/ 2697130 w 2697155"/>
              <a:gd name="T13" fmla="*/ 1618303 h 1618293"/>
              <a:gd name="T14" fmla="*/ 0 w 2697155"/>
              <a:gd name="T15" fmla="*/ 1618303 h 1618293"/>
              <a:gd name="T16" fmla="*/ 0 w 2697155"/>
              <a:gd name="T17" fmla="*/ 0 h 1618293"/>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97155"/>
              <a:gd name="T28" fmla="*/ 0 h 1618293"/>
              <a:gd name="T29" fmla="*/ 2697155 w 2697155"/>
              <a:gd name="T30" fmla="*/ 1618293 h 16182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97155" h="1618293">
                <a:moveTo>
                  <a:pt x="0" y="0"/>
                </a:moveTo>
                <a:lnTo>
                  <a:pt x="2697155" y="0"/>
                </a:lnTo>
                <a:lnTo>
                  <a:pt x="2697155" y="1618293"/>
                </a:lnTo>
                <a:lnTo>
                  <a:pt x="0" y="1618293"/>
                </a:lnTo>
                <a:lnTo>
                  <a:pt x="0" y="0"/>
                </a:lnTo>
                <a:close/>
              </a:path>
            </a:pathLst>
          </a:custGeom>
          <a:solidFill>
            <a:srgbClr val="5B9BD5"/>
          </a:solidFill>
          <a:ln w="12701">
            <a:solidFill>
              <a:srgbClr val="FFFFFF"/>
            </a:solidFill>
            <a:miter lim="800000"/>
            <a:headEnd/>
            <a:tailEnd/>
          </a:ln>
        </p:spPr>
        <p:txBody>
          <a:bodyPr lIns="76196" tIns="76196" rIns="76196" bIns="76196" anchor="ctr" anchorCtr="1"/>
          <a:lstStyle>
            <a:lvl1pPr defTabSz="887413">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defTabSz="887413">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defTabSz="887413">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defTabSz="887413">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defTabSz="887413">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spcBef>
                <a:spcPct val="0"/>
              </a:spcBef>
              <a:spcAft>
                <a:spcPts val="800"/>
              </a:spcAft>
              <a:buSzTx/>
              <a:buNone/>
            </a:pPr>
            <a:r>
              <a:rPr lang="en-GB" altLang="en-US" sz="2000" b="1" dirty="0">
                <a:solidFill>
                  <a:srgbClr val="FFFFFF"/>
                </a:solidFill>
                <a:latin typeface="Calibri"/>
                <a:cs typeface="Calibri"/>
              </a:rPr>
              <a:t>Institution of Civil Engineers Society</a:t>
            </a:r>
            <a:r>
              <a:rPr lang="tr-TR" altLang="en-US" sz="2000" b="1" dirty="0">
                <a:solidFill>
                  <a:srgbClr val="FFFFFF"/>
                </a:solidFill>
                <a:latin typeface="Calibri"/>
                <a:cs typeface="Calibri"/>
              </a:rPr>
              <a:t>’nin 96.000 üyesini destekler</a:t>
            </a:r>
            <a:r>
              <a:rPr lang="en-GB" altLang="en-US" sz="2000" b="1" dirty="0">
                <a:solidFill>
                  <a:srgbClr val="FFFFFF"/>
                </a:solidFill>
                <a:latin typeface="Calibri"/>
                <a:cs typeface="Calibri"/>
              </a:rPr>
              <a:t> </a:t>
            </a:r>
            <a:endParaRPr lang="en-GB" altLang="en-US" sz="2000" b="1" dirty="0">
              <a:solidFill>
                <a:srgbClr val="FFFFFF"/>
              </a:solidFill>
              <a:cs typeface="Calibri"/>
            </a:endParaRPr>
          </a:p>
        </p:txBody>
      </p:sp>
      <p:sp>
        <p:nvSpPr>
          <p:cNvPr id="7" name="Freeform: Shape 6">
            <a:extLst>
              <a:ext uri="{FF2B5EF4-FFF2-40B4-BE49-F238E27FC236}">
                <a16:creationId xmlns:a16="http://schemas.microsoft.com/office/drawing/2014/main" id="{506A92E9-B3A7-555F-24D3-95D27DAF48CB}"/>
              </a:ext>
            </a:extLst>
          </p:cNvPr>
          <p:cNvSpPr>
            <a:spLocks/>
          </p:cNvSpPr>
          <p:nvPr/>
        </p:nvSpPr>
        <p:spPr bwMode="auto">
          <a:xfrm>
            <a:off x="3727599" y="2546076"/>
            <a:ext cx="2697269" cy="1617786"/>
          </a:xfrm>
          <a:custGeom>
            <a:avLst/>
            <a:gdLst>
              <a:gd name="T0" fmla="*/ 1348567 w 2697155"/>
              <a:gd name="T1" fmla="*/ 0 h 1618293"/>
              <a:gd name="T2" fmla="*/ 2697130 w 2697155"/>
              <a:gd name="T3" fmla="*/ 809152 h 1618293"/>
              <a:gd name="T4" fmla="*/ 1348567 w 2697155"/>
              <a:gd name="T5" fmla="*/ 1618303 h 1618293"/>
              <a:gd name="T6" fmla="*/ 0 w 2697155"/>
              <a:gd name="T7" fmla="*/ 809152 h 1618293"/>
              <a:gd name="T8" fmla="*/ 0 w 2697155"/>
              <a:gd name="T9" fmla="*/ 0 h 1618293"/>
              <a:gd name="T10" fmla="*/ 2697130 w 2697155"/>
              <a:gd name="T11" fmla="*/ 0 h 1618293"/>
              <a:gd name="T12" fmla="*/ 2697130 w 2697155"/>
              <a:gd name="T13" fmla="*/ 1618303 h 1618293"/>
              <a:gd name="T14" fmla="*/ 0 w 2697155"/>
              <a:gd name="T15" fmla="*/ 1618303 h 1618293"/>
              <a:gd name="T16" fmla="*/ 0 w 2697155"/>
              <a:gd name="T17" fmla="*/ 0 h 1618293"/>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97155"/>
              <a:gd name="T28" fmla="*/ 0 h 1618293"/>
              <a:gd name="T29" fmla="*/ 2697155 w 2697155"/>
              <a:gd name="T30" fmla="*/ 1618293 h 16182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97155" h="1618293">
                <a:moveTo>
                  <a:pt x="0" y="0"/>
                </a:moveTo>
                <a:lnTo>
                  <a:pt x="2697155" y="0"/>
                </a:lnTo>
                <a:lnTo>
                  <a:pt x="2697155" y="1618293"/>
                </a:lnTo>
                <a:lnTo>
                  <a:pt x="0" y="1618293"/>
                </a:lnTo>
                <a:lnTo>
                  <a:pt x="0" y="0"/>
                </a:lnTo>
                <a:close/>
              </a:path>
            </a:pathLst>
          </a:custGeom>
          <a:solidFill>
            <a:srgbClr val="56BCD0"/>
          </a:solidFill>
          <a:ln w="12701">
            <a:solidFill>
              <a:srgbClr val="FFFFFF"/>
            </a:solidFill>
            <a:miter lim="800000"/>
            <a:headEnd/>
            <a:tailEnd/>
          </a:ln>
        </p:spPr>
        <p:txBody>
          <a:bodyPr lIns="68580" tIns="68580" rIns="68580" bIns="68580" anchor="ctr" anchorCtr="1"/>
          <a:lstStyle>
            <a:lvl1pPr defTabSz="800100">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defTabSz="80010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defTabSz="8001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defTabSz="8001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defTabSz="8001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spcBef>
                <a:spcPct val="0"/>
              </a:spcBef>
              <a:spcAft>
                <a:spcPts val="800"/>
              </a:spcAft>
              <a:buSzTx/>
              <a:buNone/>
            </a:pPr>
            <a:r>
              <a:rPr lang="en-GB" altLang="en-US" sz="1800" b="1" dirty="0">
                <a:solidFill>
                  <a:srgbClr val="FFFFFF"/>
                </a:solidFill>
                <a:latin typeface="Calibri"/>
                <a:ea typeface="Calibri"/>
                <a:cs typeface="Calibri"/>
              </a:rPr>
              <a:t>3</a:t>
            </a:r>
            <a:r>
              <a:rPr lang="tr-TR" altLang="en-US" sz="1800" b="1" dirty="0">
                <a:solidFill>
                  <a:srgbClr val="FFFFFF"/>
                </a:solidFill>
                <a:latin typeface="Calibri"/>
                <a:ea typeface="Calibri"/>
                <a:cs typeface="Calibri"/>
              </a:rPr>
              <a:t>4</a:t>
            </a:r>
            <a:r>
              <a:rPr lang="en-GB" altLang="en-US" sz="1800" b="1" dirty="0">
                <a:solidFill>
                  <a:srgbClr val="FFFFFF"/>
                </a:solidFill>
                <a:latin typeface="Calibri"/>
                <a:ea typeface="Calibri"/>
                <a:cs typeface="Calibri"/>
              </a:rPr>
              <a:t> </a:t>
            </a:r>
            <a:r>
              <a:rPr lang="tr-TR" altLang="en-US" sz="1800" b="1" dirty="0">
                <a:solidFill>
                  <a:srgbClr val="FFFFFF"/>
                </a:solidFill>
                <a:latin typeface="Calibri"/>
                <a:ea typeface="Calibri"/>
                <a:cs typeface="Calibri"/>
              </a:rPr>
              <a:t>hakemli dergi, 1 tam OA dergi ve 5 Science dergisi</a:t>
            </a:r>
            <a:r>
              <a:rPr lang="en-GB" altLang="en-US" sz="1800" b="1" dirty="0">
                <a:solidFill>
                  <a:srgbClr val="FFFFFF"/>
                </a:solidFill>
                <a:latin typeface="Calibri"/>
                <a:ea typeface="Calibri"/>
                <a:cs typeface="Calibri"/>
              </a:rPr>
              <a:t>. </a:t>
            </a:r>
            <a:r>
              <a:rPr lang="tr-TR" altLang="en-US" sz="1800" b="1" dirty="0">
                <a:solidFill>
                  <a:srgbClr val="FFFFFF"/>
                </a:solidFill>
                <a:latin typeface="Calibri"/>
                <a:ea typeface="Calibri"/>
                <a:cs typeface="Calibri"/>
              </a:rPr>
              <a:t>Her sene 1.400 yeni makale yayınlıyor.</a:t>
            </a:r>
            <a:endParaRPr lang="en-US" altLang="en-US" sz="1800" b="1" dirty="0">
              <a:solidFill>
                <a:srgbClr val="FFFFFF"/>
              </a:solidFill>
              <a:latin typeface="Calibri"/>
              <a:ea typeface="Calibri"/>
              <a:cs typeface="Calibri"/>
            </a:endParaRPr>
          </a:p>
        </p:txBody>
      </p:sp>
      <p:sp>
        <p:nvSpPr>
          <p:cNvPr id="8" name="Freeform: Shape 7">
            <a:extLst>
              <a:ext uri="{FF2B5EF4-FFF2-40B4-BE49-F238E27FC236}">
                <a16:creationId xmlns:a16="http://schemas.microsoft.com/office/drawing/2014/main" id="{A31D7594-FB1E-0E46-8D94-A50BB0E2A922}"/>
              </a:ext>
            </a:extLst>
          </p:cNvPr>
          <p:cNvSpPr>
            <a:spLocks/>
          </p:cNvSpPr>
          <p:nvPr/>
        </p:nvSpPr>
        <p:spPr bwMode="auto">
          <a:xfrm>
            <a:off x="6808483" y="2583978"/>
            <a:ext cx="2697269" cy="1617786"/>
          </a:xfrm>
          <a:custGeom>
            <a:avLst/>
            <a:gdLst>
              <a:gd name="T0" fmla="*/ 1348567 w 2697155"/>
              <a:gd name="T1" fmla="*/ 0 h 1618293"/>
              <a:gd name="T2" fmla="*/ 2697130 w 2697155"/>
              <a:gd name="T3" fmla="*/ 809152 h 1618293"/>
              <a:gd name="T4" fmla="*/ 1348567 w 2697155"/>
              <a:gd name="T5" fmla="*/ 1618303 h 1618293"/>
              <a:gd name="T6" fmla="*/ 0 w 2697155"/>
              <a:gd name="T7" fmla="*/ 809152 h 1618293"/>
              <a:gd name="T8" fmla="*/ 0 w 2697155"/>
              <a:gd name="T9" fmla="*/ 0 h 1618293"/>
              <a:gd name="T10" fmla="*/ 2697130 w 2697155"/>
              <a:gd name="T11" fmla="*/ 0 h 1618293"/>
              <a:gd name="T12" fmla="*/ 2697130 w 2697155"/>
              <a:gd name="T13" fmla="*/ 1618303 h 1618293"/>
              <a:gd name="T14" fmla="*/ 0 w 2697155"/>
              <a:gd name="T15" fmla="*/ 1618303 h 1618293"/>
              <a:gd name="T16" fmla="*/ 0 w 2697155"/>
              <a:gd name="T17" fmla="*/ 0 h 1618293"/>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97155"/>
              <a:gd name="T28" fmla="*/ 0 h 1618293"/>
              <a:gd name="T29" fmla="*/ 2697155 w 2697155"/>
              <a:gd name="T30" fmla="*/ 1618293 h 16182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97155" h="1618293">
                <a:moveTo>
                  <a:pt x="0" y="0"/>
                </a:moveTo>
                <a:lnTo>
                  <a:pt x="2697155" y="0"/>
                </a:lnTo>
                <a:lnTo>
                  <a:pt x="2697155" y="1618293"/>
                </a:lnTo>
                <a:lnTo>
                  <a:pt x="0" y="1618293"/>
                </a:lnTo>
                <a:lnTo>
                  <a:pt x="0" y="0"/>
                </a:lnTo>
                <a:close/>
              </a:path>
            </a:pathLst>
          </a:custGeom>
          <a:solidFill>
            <a:srgbClr val="52CAB8"/>
          </a:solidFill>
          <a:ln w="12701">
            <a:solidFill>
              <a:srgbClr val="FFFFFF"/>
            </a:solidFill>
            <a:miter lim="800000"/>
            <a:headEnd/>
            <a:tailEnd/>
          </a:ln>
        </p:spPr>
        <p:txBody>
          <a:bodyPr lIns="68580" tIns="68580" rIns="68580" bIns="68580" anchor="ctr" anchorCtr="1"/>
          <a:lstStyle>
            <a:lvl1pPr defTabSz="800100">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defTabSz="80010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defTabSz="8001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defTabSz="8001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defTabSz="8001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defTabSz="8001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spcBef>
                <a:spcPct val="0"/>
              </a:spcBef>
              <a:spcAft>
                <a:spcPts val="800"/>
              </a:spcAft>
              <a:buSzTx/>
              <a:buFontTx/>
              <a:buNone/>
            </a:pPr>
            <a:r>
              <a:rPr lang="tr-TR" altLang="en-US" sz="1800" b="1" dirty="0">
                <a:solidFill>
                  <a:srgbClr val="FFFFFF"/>
                </a:solidFill>
              </a:rPr>
              <a:t>1836’ya kadar giden 36.000 makalenin arşivini içeriyor.</a:t>
            </a:r>
            <a:r>
              <a:rPr lang="en-GB" altLang="en-US" sz="1800" b="1" dirty="0">
                <a:solidFill>
                  <a:srgbClr val="FFFFFF"/>
                </a:solidFill>
              </a:rPr>
              <a:t> </a:t>
            </a:r>
            <a:r>
              <a:rPr lang="tr-TR" altLang="en-US" sz="1800" b="1" dirty="0">
                <a:solidFill>
                  <a:srgbClr val="FFFFFF"/>
                </a:solidFill>
              </a:rPr>
              <a:t>Bütün makaleler tamamen taranabilir, yüksek çözünürlüklü PDF</a:t>
            </a:r>
            <a:r>
              <a:rPr lang="en-GB" altLang="en-US" sz="1500" dirty="0">
                <a:solidFill>
                  <a:srgbClr val="FFFFFF"/>
                </a:solidFill>
              </a:rPr>
              <a:t>.</a:t>
            </a:r>
            <a:endParaRPr lang="en-US" altLang="en-US" sz="1500" dirty="0">
              <a:solidFill>
                <a:srgbClr val="FFFFFF"/>
              </a:solidFill>
            </a:endParaRPr>
          </a:p>
        </p:txBody>
      </p:sp>
      <p:sp>
        <p:nvSpPr>
          <p:cNvPr id="9" name="Freeform: Shape 9">
            <a:extLst>
              <a:ext uri="{FF2B5EF4-FFF2-40B4-BE49-F238E27FC236}">
                <a16:creationId xmlns:a16="http://schemas.microsoft.com/office/drawing/2014/main" id="{90760FFB-BA92-AFE7-DE77-8BC3667B8801}"/>
              </a:ext>
            </a:extLst>
          </p:cNvPr>
          <p:cNvSpPr>
            <a:spLocks/>
          </p:cNvSpPr>
          <p:nvPr/>
        </p:nvSpPr>
        <p:spPr bwMode="auto">
          <a:xfrm>
            <a:off x="646715" y="4367213"/>
            <a:ext cx="2697269" cy="1617786"/>
          </a:xfrm>
          <a:custGeom>
            <a:avLst/>
            <a:gdLst>
              <a:gd name="T0" fmla="*/ 1348567 w 2697155"/>
              <a:gd name="T1" fmla="*/ 0 h 1618293"/>
              <a:gd name="T2" fmla="*/ 2697130 w 2697155"/>
              <a:gd name="T3" fmla="*/ 809152 h 1618293"/>
              <a:gd name="T4" fmla="*/ 1348567 w 2697155"/>
              <a:gd name="T5" fmla="*/ 1618303 h 1618293"/>
              <a:gd name="T6" fmla="*/ 0 w 2697155"/>
              <a:gd name="T7" fmla="*/ 809152 h 1618293"/>
              <a:gd name="T8" fmla="*/ 0 w 2697155"/>
              <a:gd name="T9" fmla="*/ 0 h 1618293"/>
              <a:gd name="T10" fmla="*/ 2697130 w 2697155"/>
              <a:gd name="T11" fmla="*/ 0 h 1618293"/>
              <a:gd name="T12" fmla="*/ 2697130 w 2697155"/>
              <a:gd name="T13" fmla="*/ 1618303 h 1618293"/>
              <a:gd name="T14" fmla="*/ 0 w 2697155"/>
              <a:gd name="T15" fmla="*/ 1618303 h 1618293"/>
              <a:gd name="T16" fmla="*/ 0 w 2697155"/>
              <a:gd name="T17" fmla="*/ 0 h 1618293"/>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97155"/>
              <a:gd name="T28" fmla="*/ 0 h 1618293"/>
              <a:gd name="T29" fmla="*/ 2697155 w 2697155"/>
              <a:gd name="T30" fmla="*/ 1618293 h 16182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97155" h="1618293">
                <a:moveTo>
                  <a:pt x="0" y="0"/>
                </a:moveTo>
                <a:lnTo>
                  <a:pt x="2697155" y="0"/>
                </a:lnTo>
                <a:lnTo>
                  <a:pt x="2697155" y="1618293"/>
                </a:lnTo>
                <a:lnTo>
                  <a:pt x="0" y="1618293"/>
                </a:lnTo>
                <a:lnTo>
                  <a:pt x="0" y="0"/>
                </a:lnTo>
                <a:close/>
              </a:path>
            </a:pathLst>
          </a:custGeom>
          <a:solidFill>
            <a:srgbClr val="49BF64"/>
          </a:solidFill>
          <a:ln w="12701">
            <a:solidFill>
              <a:srgbClr val="FFFFFF"/>
            </a:solidFill>
            <a:miter lim="800000"/>
            <a:headEnd/>
            <a:tailEnd/>
          </a:ln>
        </p:spPr>
        <p:txBody>
          <a:bodyPr lIns="76196" tIns="76196" rIns="76196" bIns="76196" anchor="ctr" anchorCtr="1"/>
          <a:lstStyle>
            <a:lvl1pPr defTabSz="887413">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defTabSz="887413">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defTabSz="887413">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defTabSz="887413">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defTabSz="887413">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defTabSz="887413"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spcBef>
                <a:spcPct val="0"/>
              </a:spcBef>
              <a:spcAft>
                <a:spcPts val="800"/>
              </a:spcAft>
              <a:buSzTx/>
              <a:buNone/>
            </a:pPr>
            <a:r>
              <a:rPr lang="en-GB" altLang="en-US" sz="2000" b="1" dirty="0" err="1">
                <a:solidFill>
                  <a:srgbClr val="FFFFFF"/>
                </a:solidFill>
                <a:latin typeface="Calibri"/>
                <a:cs typeface="Calibri"/>
              </a:rPr>
              <a:t>Géotechnique</a:t>
            </a:r>
            <a:r>
              <a:rPr lang="en-GB" altLang="en-US" sz="2000" b="1" dirty="0">
                <a:solidFill>
                  <a:srgbClr val="FFFFFF"/>
                </a:solidFill>
                <a:latin typeface="Calibri"/>
                <a:cs typeface="Calibri"/>
              </a:rPr>
              <a:t> </a:t>
            </a:r>
            <a:r>
              <a:rPr lang="tr-TR" altLang="en-US" sz="2000" b="1" dirty="0">
                <a:solidFill>
                  <a:srgbClr val="FFFFFF"/>
                </a:solidFill>
                <a:latin typeface="Calibri"/>
                <a:cs typeface="Calibri"/>
              </a:rPr>
              <a:t>dergisi jeoteknik alanda en önde gelen yayın. </a:t>
            </a:r>
            <a:r>
              <a:rPr lang="en-GB" altLang="en-US" sz="2000" b="1" dirty="0">
                <a:solidFill>
                  <a:srgbClr val="FFFFFF"/>
                </a:solidFill>
                <a:latin typeface="Calibri"/>
                <a:cs typeface="Calibri"/>
              </a:rPr>
              <a:t>Q1</a:t>
            </a:r>
            <a:r>
              <a:rPr lang="tr-TR" altLang="en-US" sz="2000" b="1" dirty="0">
                <a:solidFill>
                  <a:srgbClr val="FFFFFF"/>
                </a:solidFill>
                <a:latin typeface="Calibri"/>
                <a:cs typeface="Calibri"/>
              </a:rPr>
              <a:t>’de yer alıyor</a:t>
            </a:r>
            <a:r>
              <a:rPr lang="en-GB" altLang="en-US" sz="2000" b="1" dirty="0">
                <a:solidFill>
                  <a:srgbClr val="FFFFFF"/>
                </a:solidFill>
                <a:latin typeface="Calibri"/>
                <a:cs typeface="Calibri"/>
              </a:rPr>
              <a:t> </a:t>
            </a:r>
            <a:endParaRPr lang="en-GB" altLang="en-US" sz="2000" b="1" dirty="0">
              <a:solidFill>
                <a:srgbClr val="FFFFFF"/>
              </a:solidFill>
            </a:endParaRPr>
          </a:p>
          <a:p>
            <a:pPr algn="ctr" eaLnBrk="1" hangingPunct="1">
              <a:spcBef>
                <a:spcPct val="0"/>
              </a:spcBef>
              <a:spcAft>
                <a:spcPts val="600"/>
              </a:spcAft>
              <a:buSzTx/>
              <a:buFontTx/>
              <a:buNone/>
            </a:pPr>
            <a:endParaRPr lang="en-US" altLang="en-US" sz="1500" dirty="0">
              <a:solidFill>
                <a:srgbClr val="FFFFFF"/>
              </a:solidFill>
            </a:endParaRPr>
          </a:p>
        </p:txBody>
      </p:sp>
      <p:sp>
        <p:nvSpPr>
          <p:cNvPr id="10" name="Freeform: Shape 10">
            <a:extLst>
              <a:ext uri="{FF2B5EF4-FFF2-40B4-BE49-F238E27FC236}">
                <a16:creationId xmlns:a16="http://schemas.microsoft.com/office/drawing/2014/main" id="{9AC108EF-55E5-C534-FDF0-6B7BE4A4C519}"/>
              </a:ext>
            </a:extLst>
          </p:cNvPr>
          <p:cNvSpPr>
            <a:spLocks/>
          </p:cNvSpPr>
          <p:nvPr/>
        </p:nvSpPr>
        <p:spPr bwMode="auto">
          <a:xfrm>
            <a:off x="3719663" y="4367213"/>
            <a:ext cx="2697269" cy="1617786"/>
          </a:xfrm>
          <a:custGeom>
            <a:avLst/>
            <a:gdLst>
              <a:gd name="T0" fmla="*/ 1348567 w 2697155"/>
              <a:gd name="T1" fmla="*/ 0 h 1618293"/>
              <a:gd name="T2" fmla="*/ 2697130 w 2697155"/>
              <a:gd name="T3" fmla="*/ 809152 h 1618293"/>
              <a:gd name="T4" fmla="*/ 1348567 w 2697155"/>
              <a:gd name="T5" fmla="*/ 1618303 h 1618293"/>
              <a:gd name="T6" fmla="*/ 0 w 2697155"/>
              <a:gd name="T7" fmla="*/ 809152 h 1618293"/>
              <a:gd name="T8" fmla="*/ 0 w 2697155"/>
              <a:gd name="T9" fmla="*/ 0 h 1618293"/>
              <a:gd name="T10" fmla="*/ 2697130 w 2697155"/>
              <a:gd name="T11" fmla="*/ 0 h 1618293"/>
              <a:gd name="T12" fmla="*/ 2697130 w 2697155"/>
              <a:gd name="T13" fmla="*/ 1618303 h 1618293"/>
              <a:gd name="T14" fmla="*/ 0 w 2697155"/>
              <a:gd name="T15" fmla="*/ 1618303 h 1618293"/>
              <a:gd name="T16" fmla="*/ 0 w 2697155"/>
              <a:gd name="T17" fmla="*/ 0 h 1618293"/>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97155"/>
              <a:gd name="T28" fmla="*/ 0 h 1618293"/>
              <a:gd name="T29" fmla="*/ 2697155 w 2697155"/>
              <a:gd name="T30" fmla="*/ 1618293 h 16182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97155" h="1618293">
                <a:moveTo>
                  <a:pt x="0" y="0"/>
                </a:moveTo>
                <a:lnTo>
                  <a:pt x="2697155" y="0"/>
                </a:lnTo>
                <a:lnTo>
                  <a:pt x="2697155" y="1618293"/>
                </a:lnTo>
                <a:lnTo>
                  <a:pt x="0" y="1618293"/>
                </a:lnTo>
                <a:lnTo>
                  <a:pt x="0" y="0"/>
                </a:lnTo>
                <a:close/>
              </a:path>
            </a:pathLst>
          </a:custGeom>
          <a:solidFill>
            <a:srgbClr val="50B846"/>
          </a:solidFill>
          <a:ln w="12701">
            <a:solidFill>
              <a:srgbClr val="FFFFFF"/>
            </a:solidFill>
            <a:miter lim="800000"/>
            <a:headEnd/>
            <a:tailEnd/>
          </a:ln>
        </p:spPr>
        <p:txBody>
          <a:bodyPr lIns="60963" tIns="60963" rIns="60963" bIns="60963" anchor="ctr" anchorCtr="1"/>
          <a:lstStyle>
            <a:lvl1pPr defTabSz="711200">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defTabSz="71120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defTabSz="7112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defTabSz="7112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defTabSz="7112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spcBef>
                <a:spcPct val="0"/>
              </a:spcBef>
              <a:spcAft>
                <a:spcPts val="700"/>
              </a:spcAft>
              <a:buSzTx/>
              <a:buFontTx/>
              <a:buNone/>
            </a:pPr>
            <a:r>
              <a:rPr lang="en-US" altLang="en-US" sz="2000" b="1" dirty="0">
                <a:solidFill>
                  <a:srgbClr val="FFFFFF"/>
                </a:solidFill>
              </a:rPr>
              <a:t>ICE Science </a:t>
            </a:r>
            <a:r>
              <a:rPr lang="tr-TR" altLang="en-US" sz="2000" b="1" dirty="0">
                <a:solidFill>
                  <a:srgbClr val="FFFFFF"/>
                </a:solidFill>
              </a:rPr>
              <a:t>interdisipliner </a:t>
            </a:r>
            <a:r>
              <a:rPr lang="en-US" altLang="en-US" sz="2000" b="1" dirty="0">
                <a:solidFill>
                  <a:srgbClr val="FFFFFF"/>
                </a:solidFill>
              </a:rPr>
              <a:t>materials </a:t>
            </a:r>
            <a:r>
              <a:rPr lang="tr-TR" altLang="en-US" sz="2000" b="1" dirty="0">
                <a:solidFill>
                  <a:srgbClr val="FFFFFF"/>
                </a:solidFill>
              </a:rPr>
              <a:t>dergi koleksiyonu - </a:t>
            </a:r>
            <a:r>
              <a:rPr lang="en-US" altLang="en-US" sz="2000" b="1" dirty="0">
                <a:solidFill>
                  <a:srgbClr val="FFFFFF"/>
                </a:solidFill>
              </a:rPr>
              <a:t> 5 </a:t>
            </a:r>
            <a:r>
              <a:rPr lang="tr-TR" altLang="en-US" sz="2000" b="1" dirty="0">
                <a:solidFill>
                  <a:srgbClr val="FFFFFF"/>
                </a:solidFill>
              </a:rPr>
              <a:t>dergi içerir</a:t>
            </a:r>
            <a:r>
              <a:rPr lang="en-US" altLang="en-US" sz="2000" b="1" dirty="0">
                <a:solidFill>
                  <a:srgbClr val="FFFFFF"/>
                </a:solidFill>
              </a:rPr>
              <a:t>..</a:t>
            </a:r>
          </a:p>
        </p:txBody>
      </p:sp>
      <p:sp>
        <p:nvSpPr>
          <p:cNvPr id="11" name="Freeform: Shape 11">
            <a:extLst>
              <a:ext uri="{FF2B5EF4-FFF2-40B4-BE49-F238E27FC236}">
                <a16:creationId xmlns:a16="http://schemas.microsoft.com/office/drawing/2014/main" id="{6FBCCF06-FCE1-DBD6-3760-BDEAA4D79B39}"/>
              </a:ext>
            </a:extLst>
          </p:cNvPr>
          <p:cNvSpPr>
            <a:spLocks/>
          </p:cNvSpPr>
          <p:nvPr/>
        </p:nvSpPr>
        <p:spPr bwMode="auto">
          <a:xfrm>
            <a:off x="6792611" y="4358561"/>
            <a:ext cx="3463004" cy="1617786"/>
          </a:xfrm>
          <a:custGeom>
            <a:avLst/>
            <a:gdLst>
              <a:gd name="T0" fmla="*/ 1731430 w 3462850"/>
              <a:gd name="T1" fmla="*/ 0 h 1618293"/>
              <a:gd name="T2" fmla="*/ 3462855 w 3462850"/>
              <a:gd name="T3" fmla="*/ 809152 h 1618293"/>
              <a:gd name="T4" fmla="*/ 1731430 w 3462850"/>
              <a:gd name="T5" fmla="*/ 1618303 h 1618293"/>
              <a:gd name="T6" fmla="*/ 0 w 3462850"/>
              <a:gd name="T7" fmla="*/ 809152 h 1618293"/>
              <a:gd name="T8" fmla="*/ 0 w 3462850"/>
              <a:gd name="T9" fmla="*/ 0 h 1618293"/>
              <a:gd name="T10" fmla="*/ 3462855 w 3462850"/>
              <a:gd name="T11" fmla="*/ 0 h 1618293"/>
              <a:gd name="T12" fmla="*/ 3462855 w 3462850"/>
              <a:gd name="T13" fmla="*/ 1618303 h 1618293"/>
              <a:gd name="T14" fmla="*/ 0 w 3462850"/>
              <a:gd name="T15" fmla="*/ 1618303 h 1618293"/>
              <a:gd name="T16" fmla="*/ 0 w 3462850"/>
              <a:gd name="T17" fmla="*/ 0 h 1618293"/>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3462850"/>
              <a:gd name="T28" fmla="*/ 0 h 1618293"/>
              <a:gd name="T29" fmla="*/ 3462850 w 3462850"/>
              <a:gd name="T30" fmla="*/ 1618293 h 16182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62850" h="1618293">
                <a:moveTo>
                  <a:pt x="0" y="0"/>
                </a:moveTo>
                <a:lnTo>
                  <a:pt x="3462850" y="0"/>
                </a:lnTo>
                <a:lnTo>
                  <a:pt x="3462850" y="1618293"/>
                </a:lnTo>
                <a:lnTo>
                  <a:pt x="0" y="1618293"/>
                </a:lnTo>
                <a:lnTo>
                  <a:pt x="0" y="0"/>
                </a:lnTo>
                <a:close/>
              </a:path>
            </a:pathLst>
          </a:custGeom>
          <a:solidFill>
            <a:srgbClr val="70AD47"/>
          </a:solidFill>
          <a:ln w="12701">
            <a:solidFill>
              <a:srgbClr val="FFFFFF"/>
            </a:solidFill>
            <a:miter lim="800000"/>
            <a:headEnd/>
            <a:tailEnd/>
          </a:ln>
        </p:spPr>
        <p:txBody>
          <a:bodyPr lIns="60963" tIns="60963" rIns="60963" bIns="60963" anchor="ctr" anchorCtr="1"/>
          <a:lstStyle>
            <a:lvl1pPr defTabSz="711200">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defTabSz="71120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defTabSz="7112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defTabSz="7112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defTabSz="7112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defTabSz="7112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spcBef>
                <a:spcPct val="0"/>
              </a:spcBef>
              <a:spcAft>
                <a:spcPts val="700"/>
              </a:spcAft>
              <a:buSzTx/>
              <a:buNone/>
            </a:pPr>
            <a:r>
              <a:rPr lang="tr-TR" altLang="en-US" sz="2000" b="1" dirty="0">
                <a:solidFill>
                  <a:srgbClr val="FFFFFF"/>
                </a:solidFill>
                <a:latin typeface="Calibri"/>
                <a:cs typeface="Calibri"/>
              </a:rPr>
              <a:t>Pek çok UN SDG amaçlarına uygun – inşaat mühendislerinin net sıfır 2030 hedeflerine ulaşmalarına yardımcı oluyor. </a:t>
            </a:r>
            <a:endParaRPr lang="en-GB" altLang="en-US" sz="2000" b="1" dirty="0">
              <a:solidFill>
                <a:srgbClr val="FFFFFF"/>
              </a:solidFill>
              <a:cs typeface="Calibri"/>
            </a:endParaRPr>
          </a:p>
        </p:txBody>
      </p:sp>
    </p:spTree>
    <p:extLst>
      <p:ext uri="{BB962C8B-B14F-4D97-AF65-F5344CB8AC3E}">
        <p14:creationId xmlns:p14="http://schemas.microsoft.com/office/powerpoint/2010/main" val="374788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52816" y="402072"/>
            <a:ext cx="10790845" cy="504071"/>
          </a:xfrm>
          <a:prstGeom prst="rect">
            <a:avLst/>
          </a:prstGeom>
        </p:spPr>
        <p:txBody>
          <a:bodyPr vert="horz" wrap="square" lIns="0" tIns="11516" rIns="0" bIns="0" rtlCol="0" anchor="ctr">
            <a:spAutoFit/>
          </a:bodyPr>
          <a:lstStyle/>
          <a:p>
            <a:pPr marL="11516">
              <a:lnSpc>
                <a:spcPct val="100000"/>
              </a:lnSpc>
              <a:spcBef>
                <a:spcPts val="91"/>
              </a:spcBef>
            </a:pPr>
            <a:r>
              <a:rPr lang="tr-TR" sz="3200" b="1" spc="-5" dirty="0">
                <a:solidFill>
                  <a:srgbClr val="0C7277"/>
                </a:solidFill>
                <a:latin typeface="Georgia"/>
                <a:cs typeface="Museo Sans 100"/>
              </a:rPr>
              <a:t>Emerald – Civil Engineering dergi listesi </a:t>
            </a:r>
            <a:endParaRPr sz="3200" b="1"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sp>
        <p:nvSpPr>
          <p:cNvPr id="95" name="object 95"/>
          <p:cNvSpPr/>
          <p:nvPr/>
        </p:nvSpPr>
        <p:spPr>
          <a:xfrm flipV="1">
            <a:off x="813992" y="857094"/>
            <a:ext cx="7793980" cy="149321"/>
          </a:xfrm>
          <a:custGeom>
            <a:avLst/>
            <a:gdLst/>
            <a:ahLst/>
            <a:cxnLst/>
            <a:rect l="l" t="t" r="r" b="b"/>
            <a:pathLst>
              <a:path w="8964295">
                <a:moveTo>
                  <a:pt x="0" y="0"/>
                </a:moveTo>
                <a:lnTo>
                  <a:pt x="8964002" y="0"/>
                </a:lnTo>
              </a:path>
            </a:pathLst>
          </a:custGeom>
          <a:ln w="3175">
            <a:solidFill>
              <a:srgbClr val="47758B"/>
            </a:solidFill>
          </a:ln>
        </p:spPr>
        <p:txBody>
          <a:bodyPr wrap="square" lIns="0" tIns="0" rIns="0" bIns="0" rtlCol="0"/>
          <a:lstStyle/>
          <a:p>
            <a:endParaRPr sz="1632" dirty="0"/>
          </a:p>
        </p:txBody>
      </p:sp>
      <p:sp>
        <p:nvSpPr>
          <p:cNvPr id="7" name="TextBox 6">
            <a:extLst>
              <a:ext uri="{FF2B5EF4-FFF2-40B4-BE49-F238E27FC236}">
                <a16:creationId xmlns:a16="http://schemas.microsoft.com/office/drawing/2014/main" id="{74F5A3B5-E8DF-EFB5-3289-AD3961B5DECE}"/>
              </a:ext>
            </a:extLst>
          </p:cNvPr>
          <p:cNvSpPr txBox="1"/>
          <p:nvPr/>
        </p:nvSpPr>
        <p:spPr>
          <a:xfrm>
            <a:off x="952816" y="1347657"/>
            <a:ext cx="4570781" cy="4524315"/>
          </a:xfrm>
          <a:prstGeom prst="rect">
            <a:avLst/>
          </a:prstGeom>
          <a:noFill/>
        </p:spPr>
        <p:txBody>
          <a:bodyPr wrap="square">
            <a:spAutoFit/>
          </a:bodyPr>
          <a:lstStyle/>
          <a:p>
            <a:r>
              <a:rPr lang="en-GB" dirty="0">
                <a:solidFill>
                  <a:srgbClr val="315F81"/>
                </a:solidFill>
              </a:rPr>
              <a:t>Advances in Cement Research</a:t>
            </a:r>
          </a:p>
          <a:p>
            <a:r>
              <a:rPr lang="en-GB" dirty="0">
                <a:solidFill>
                  <a:srgbClr val="315F81"/>
                </a:solidFill>
              </a:rPr>
              <a:t>Bridge Engineering </a:t>
            </a:r>
          </a:p>
          <a:p>
            <a:r>
              <a:rPr lang="en-GB" dirty="0">
                <a:solidFill>
                  <a:srgbClr val="315F81"/>
                </a:solidFill>
              </a:rPr>
              <a:t>Civil Engineering</a:t>
            </a:r>
          </a:p>
          <a:p>
            <a:r>
              <a:rPr lang="en-GB" dirty="0">
                <a:solidFill>
                  <a:srgbClr val="315F81"/>
                </a:solidFill>
              </a:rPr>
              <a:t>Construction Materials </a:t>
            </a:r>
            <a:endParaRPr lang="tr-TR" dirty="0">
              <a:solidFill>
                <a:srgbClr val="315F81"/>
              </a:solidFill>
            </a:endParaRPr>
          </a:p>
          <a:p>
            <a:r>
              <a:rPr lang="en-GB" dirty="0">
                <a:solidFill>
                  <a:srgbClr val="315F81"/>
                </a:solidFill>
              </a:rPr>
              <a:t>Dams and Reservoirs </a:t>
            </a:r>
            <a:endParaRPr lang="tr-TR" dirty="0">
              <a:solidFill>
                <a:srgbClr val="315F81"/>
              </a:solidFill>
            </a:endParaRPr>
          </a:p>
          <a:p>
            <a:r>
              <a:rPr lang="en-GB" dirty="0">
                <a:solidFill>
                  <a:srgbClr val="315F81"/>
                </a:solidFill>
              </a:rPr>
              <a:t>Energy </a:t>
            </a:r>
            <a:endParaRPr lang="tr-TR" dirty="0">
              <a:solidFill>
                <a:srgbClr val="315F81"/>
              </a:solidFill>
            </a:endParaRPr>
          </a:p>
          <a:p>
            <a:r>
              <a:rPr lang="en-GB" dirty="0">
                <a:solidFill>
                  <a:srgbClr val="315F81"/>
                </a:solidFill>
              </a:rPr>
              <a:t>Engineering and Computational Mechanics </a:t>
            </a:r>
            <a:endParaRPr lang="tr-TR" dirty="0">
              <a:solidFill>
                <a:srgbClr val="315F81"/>
              </a:solidFill>
            </a:endParaRPr>
          </a:p>
          <a:p>
            <a:r>
              <a:rPr lang="en-GB" dirty="0">
                <a:solidFill>
                  <a:srgbClr val="315F81"/>
                </a:solidFill>
              </a:rPr>
              <a:t>Engineering History and Heritage </a:t>
            </a:r>
            <a:endParaRPr lang="tr-TR" dirty="0">
              <a:solidFill>
                <a:srgbClr val="315F81"/>
              </a:solidFill>
            </a:endParaRPr>
          </a:p>
          <a:p>
            <a:r>
              <a:rPr lang="en-GB" dirty="0">
                <a:solidFill>
                  <a:srgbClr val="315F81"/>
                </a:solidFill>
              </a:rPr>
              <a:t>Engineering Sustainability</a:t>
            </a:r>
          </a:p>
          <a:p>
            <a:r>
              <a:rPr lang="en-GB" dirty="0">
                <a:solidFill>
                  <a:srgbClr val="315F81"/>
                </a:solidFill>
              </a:rPr>
              <a:t>Environmental Geotechnics</a:t>
            </a:r>
            <a:endParaRPr lang="tr-TR" dirty="0">
              <a:solidFill>
                <a:srgbClr val="315F81"/>
              </a:solidFill>
            </a:endParaRPr>
          </a:p>
          <a:p>
            <a:r>
              <a:rPr lang="en-GB" dirty="0">
                <a:solidFill>
                  <a:srgbClr val="315F81"/>
                </a:solidFill>
              </a:rPr>
              <a:t>Forensic Engineering</a:t>
            </a:r>
          </a:p>
          <a:p>
            <a:r>
              <a:rPr lang="en-GB" dirty="0">
                <a:solidFill>
                  <a:srgbClr val="315F81"/>
                </a:solidFill>
              </a:rPr>
              <a:t>Geosynthetics International</a:t>
            </a:r>
          </a:p>
          <a:p>
            <a:r>
              <a:rPr lang="en-GB" dirty="0">
                <a:solidFill>
                  <a:srgbClr val="315F81"/>
                </a:solidFill>
              </a:rPr>
              <a:t>Geotechnical Engineering</a:t>
            </a:r>
            <a:endParaRPr lang="tr-TR" dirty="0">
              <a:solidFill>
                <a:srgbClr val="315F81"/>
              </a:solidFill>
            </a:endParaRPr>
          </a:p>
          <a:p>
            <a:endParaRPr lang="en-GB" dirty="0"/>
          </a:p>
          <a:p>
            <a:endParaRPr lang="en-GB" dirty="0"/>
          </a:p>
          <a:p>
            <a:endParaRPr lang="en-GB" dirty="0"/>
          </a:p>
        </p:txBody>
      </p:sp>
      <p:sp>
        <p:nvSpPr>
          <p:cNvPr id="9" name="TextBox 8">
            <a:extLst>
              <a:ext uri="{FF2B5EF4-FFF2-40B4-BE49-F238E27FC236}">
                <a16:creationId xmlns:a16="http://schemas.microsoft.com/office/drawing/2014/main" id="{EAD04F4B-855B-B0EA-821F-4C331431FEBC}"/>
              </a:ext>
            </a:extLst>
          </p:cNvPr>
          <p:cNvSpPr txBox="1"/>
          <p:nvPr/>
        </p:nvSpPr>
        <p:spPr>
          <a:xfrm>
            <a:off x="5864772" y="1347658"/>
            <a:ext cx="5872153" cy="4524315"/>
          </a:xfrm>
          <a:prstGeom prst="rect">
            <a:avLst/>
          </a:prstGeom>
          <a:noFill/>
        </p:spPr>
        <p:txBody>
          <a:bodyPr wrap="square">
            <a:spAutoFit/>
          </a:bodyPr>
          <a:lstStyle/>
          <a:p>
            <a:r>
              <a:rPr lang="fr-FR" dirty="0">
                <a:solidFill>
                  <a:srgbClr val="315F81"/>
                </a:solidFill>
              </a:rPr>
              <a:t>Géotechnique</a:t>
            </a:r>
          </a:p>
          <a:p>
            <a:r>
              <a:rPr lang="fr-FR" dirty="0">
                <a:solidFill>
                  <a:srgbClr val="315F81"/>
                </a:solidFill>
              </a:rPr>
              <a:t>Géotechnique </a:t>
            </a:r>
            <a:r>
              <a:rPr lang="fr-FR" dirty="0" err="1">
                <a:solidFill>
                  <a:srgbClr val="315F81"/>
                </a:solidFill>
              </a:rPr>
              <a:t>Letters</a:t>
            </a:r>
            <a:endParaRPr lang="fr-FR" dirty="0">
              <a:solidFill>
                <a:srgbClr val="315F81"/>
              </a:solidFill>
            </a:endParaRPr>
          </a:p>
          <a:p>
            <a:r>
              <a:rPr lang="fr-FR" dirty="0">
                <a:solidFill>
                  <a:srgbClr val="315F81"/>
                </a:solidFill>
              </a:rPr>
              <a:t>Ground </a:t>
            </a:r>
            <a:r>
              <a:rPr lang="fr-FR" dirty="0" err="1">
                <a:solidFill>
                  <a:srgbClr val="315F81"/>
                </a:solidFill>
              </a:rPr>
              <a:t>Improvement</a:t>
            </a:r>
            <a:endParaRPr lang="fr-FR" dirty="0">
              <a:solidFill>
                <a:srgbClr val="315F81"/>
              </a:solidFill>
            </a:endParaRPr>
          </a:p>
          <a:p>
            <a:r>
              <a:rPr lang="en-GB" dirty="0">
                <a:solidFill>
                  <a:srgbClr val="315F81"/>
                </a:solidFill>
              </a:rPr>
              <a:t>Infrastructure Asset Management </a:t>
            </a:r>
          </a:p>
          <a:p>
            <a:r>
              <a:rPr lang="en-GB" dirty="0">
                <a:solidFill>
                  <a:srgbClr val="315F81"/>
                </a:solidFill>
              </a:rPr>
              <a:t>International Journal of Physical Modelling in Geotechnics</a:t>
            </a:r>
          </a:p>
          <a:p>
            <a:r>
              <a:rPr lang="en-GB" dirty="0">
                <a:solidFill>
                  <a:srgbClr val="315F81"/>
                </a:solidFill>
              </a:rPr>
              <a:t>Journal of Environmental Engineering and Science </a:t>
            </a:r>
          </a:p>
          <a:p>
            <a:r>
              <a:rPr lang="en-GB" dirty="0">
                <a:solidFill>
                  <a:srgbClr val="315F81"/>
                </a:solidFill>
              </a:rPr>
              <a:t>Magazine of Concrete Research </a:t>
            </a:r>
          </a:p>
          <a:p>
            <a:r>
              <a:rPr lang="en-GB" dirty="0">
                <a:solidFill>
                  <a:srgbClr val="315F81"/>
                </a:solidFill>
              </a:rPr>
              <a:t>Management, Procurement and Law </a:t>
            </a:r>
          </a:p>
          <a:p>
            <a:r>
              <a:rPr lang="en-GB" dirty="0">
                <a:solidFill>
                  <a:srgbClr val="315F81"/>
                </a:solidFill>
              </a:rPr>
              <a:t>Maritime Engineering</a:t>
            </a:r>
          </a:p>
          <a:p>
            <a:r>
              <a:rPr lang="en-GB" dirty="0">
                <a:solidFill>
                  <a:srgbClr val="315F81"/>
                </a:solidFill>
              </a:rPr>
              <a:t>Municipal Engineer</a:t>
            </a:r>
          </a:p>
          <a:p>
            <a:r>
              <a:rPr lang="en-GB" dirty="0">
                <a:solidFill>
                  <a:srgbClr val="315F81"/>
                </a:solidFill>
              </a:rPr>
              <a:t>Smart Infrastructure and Construction </a:t>
            </a:r>
          </a:p>
          <a:p>
            <a:r>
              <a:rPr lang="en-GB" dirty="0">
                <a:solidFill>
                  <a:srgbClr val="315F81"/>
                </a:solidFill>
              </a:rPr>
              <a:t>Structures and Buildings</a:t>
            </a:r>
          </a:p>
          <a:p>
            <a:r>
              <a:rPr lang="en-GB" dirty="0">
                <a:solidFill>
                  <a:srgbClr val="315F81"/>
                </a:solidFill>
              </a:rPr>
              <a:t>Transport</a:t>
            </a:r>
          </a:p>
          <a:p>
            <a:r>
              <a:rPr lang="en-GB" dirty="0">
                <a:solidFill>
                  <a:srgbClr val="315F81"/>
                </a:solidFill>
              </a:rPr>
              <a:t>Urban Design and Planning</a:t>
            </a:r>
          </a:p>
          <a:p>
            <a:r>
              <a:rPr lang="en-GB" dirty="0">
                <a:solidFill>
                  <a:srgbClr val="315F81"/>
                </a:solidFill>
              </a:rPr>
              <a:t>Waste and Resource Management </a:t>
            </a:r>
          </a:p>
          <a:p>
            <a:r>
              <a:rPr lang="en-GB" dirty="0">
                <a:solidFill>
                  <a:srgbClr val="315F81"/>
                </a:solidFill>
              </a:rPr>
              <a:t>Water Management</a:t>
            </a:r>
          </a:p>
        </p:txBody>
      </p:sp>
      <p:pic>
        <p:nvPicPr>
          <p:cNvPr id="10" name="Picture 9">
            <a:extLst>
              <a:ext uri="{FF2B5EF4-FFF2-40B4-BE49-F238E27FC236}">
                <a16:creationId xmlns:a16="http://schemas.microsoft.com/office/drawing/2014/main" id="{E280B34B-2C78-B914-93A8-CE1B5C20FD63}"/>
              </a:ext>
            </a:extLst>
          </p:cNvPr>
          <p:cNvPicPr>
            <a:picLocks noChangeAspect="1"/>
          </p:cNvPicPr>
          <p:nvPr/>
        </p:nvPicPr>
        <p:blipFill>
          <a:blip r:embed="rId12"/>
          <a:stretch>
            <a:fillRect/>
          </a:stretch>
        </p:blipFill>
        <p:spPr>
          <a:xfrm>
            <a:off x="9889216" y="3297403"/>
            <a:ext cx="1854445" cy="2683407"/>
          </a:xfrm>
          <a:prstGeom prst="rect">
            <a:avLst/>
          </a:prstGeom>
        </p:spPr>
      </p:pic>
      <p:pic>
        <p:nvPicPr>
          <p:cNvPr id="11" name="Picture 10">
            <a:extLst>
              <a:ext uri="{FF2B5EF4-FFF2-40B4-BE49-F238E27FC236}">
                <a16:creationId xmlns:a16="http://schemas.microsoft.com/office/drawing/2014/main" id="{BAF92EB0-BCCF-4036-FF24-E9B83B8C070D}"/>
              </a:ext>
            </a:extLst>
          </p:cNvPr>
          <p:cNvPicPr>
            <a:picLocks noChangeAspect="1"/>
          </p:cNvPicPr>
          <p:nvPr/>
        </p:nvPicPr>
        <p:blipFill>
          <a:blip r:embed="rId13"/>
          <a:stretch>
            <a:fillRect/>
          </a:stretch>
        </p:blipFill>
        <p:spPr>
          <a:xfrm>
            <a:off x="3844928" y="3758763"/>
            <a:ext cx="1950745" cy="2722914"/>
          </a:xfrm>
          <a:prstGeom prst="rect">
            <a:avLst/>
          </a:prstGeom>
        </p:spPr>
      </p:pic>
    </p:spTree>
    <p:extLst>
      <p:ext uri="{BB962C8B-B14F-4D97-AF65-F5344CB8AC3E}">
        <p14:creationId xmlns:p14="http://schemas.microsoft.com/office/powerpoint/2010/main" val="2859471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 text, software, computer&#10;&#10;Description automatically generated">
            <a:extLst>
              <a:ext uri="{FF2B5EF4-FFF2-40B4-BE49-F238E27FC236}">
                <a16:creationId xmlns:a16="http://schemas.microsoft.com/office/drawing/2014/main" id="{6DC0130B-90D3-5943-8773-AC0B40DCD2FE}"/>
              </a:ext>
            </a:extLst>
          </p:cNvPr>
          <p:cNvPicPr>
            <a:picLocks noGrp="1" noChangeAspect="1"/>
          </p:cNvPicPr>
          <p:nvPr>
            <p:ph idx="1"/>
          </p:nvPr>
        </p:nvPicPr>
        <p:blipFill>
          <a:blip r:embed="rId3"/>
          <a:stretch>
            <a:fillRect/>
          </a:stretch>
        </p:blipFill>
        <p:spPr>
          <a:xfrm>
            <a:off x="0" y="0"/>
            <a:ext cx="12192000" cy="6858000"/>
          </a:xfrm>
        </p:spPr>
      </p:pic>
      <p:pic>
        <p:nvPicPr>
          <p:cNvPr id="4" name="Picture 3" descr="A picture containing text, screenshot, number, font&#10;&#10;Description automatically generated">
            <a:extLst>
              <a:ext uri="{FF2B5EF4-FFF2-40B4-BE49-F238E27FC236}">
                <a16:creationId xmlns:a16="http://schemas.microsoft.com/office/drawing/2014/main" id="{D04920B0-0927-9B3C-A10D-E7CF576503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321" y="910240"/>
            <a:ext cx="10609672" cy="5161787"/>
          </a:xfrm>
          <a:prstGeom prst="rect">
            <a:avLst/>
          </a:prstGeom>
        </p:spPr>
      </p:pic>
      <p:sp>
        <p:nvSpPr>
          <p:cNvPr id="3" name="Rectangle 2">
            <a:extLst>
              <a:ext uri="{FF2B5EF4-FFF2-40B4-BE49-F238E27FC236}">
                <a16:creationId xmlns:a16="http://schemas.microsoft.com/office/drawing/2014/main" id="{5CF1D78B-CFF5-D8AC-210D-0F48E957701B}"/>
              </a:ext>
            </a:extLst>
          </p:cNvPr>
          <p:cNvSpPr/>
          <p:nvPr/>
        </p:nvSpPr>
        <p:spPr>
          <a:xfrm>
            <a:off x="9750175" y="148298"/>
            <a:ext cx="2363056" cy="856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0D579E4D-0734-5538-B4BD-559CA856FAA9}"/>
              </a:ext>
            </a:extLst>
          </p:cNvPr>
          <p:cNvSpPr txBox="1">
            <a:spLocks noGrp="1"/>
          </p:cNvSpPr>
          <p:nvPr>
            <p:ph type="title"/>
          </p:nvPr>
        </p:nvSpPr>
        <p:spPr>
          <a:xfrm>
            <a:off x="445321" y="355497"/>
            <a:ext cx="11298340" cy="442516"/>
          </a:xfrm>
          <a:prstGeom prst="rect">
            <a:avLst/>
          </a:prstGeom>
        </p:spPr>
        <p:txBody>
          <a:bodyPr vert="horz" wrap="square" lIns="0" tIns="11516" rIns="0" bIns="0" rtlCol="0" anchor="ctr">
            <a:spAutoFit/>
          </a:bodyPr>
          <a:lstStyle/>
          <a:p>
            <a:pPr marL="11516">
              <a:lnSpc>
                <a:spcPct val="100000"/>
              </a:lnSpc>
              <a:spcBef>
                <a:spcPts val="91"/>
              </a:spcBef>
            </a:pPr>
            <a:r>
              <a:rPr lang="tr-TR" sz="2800" b="1" spc="-5" dirty="0">
                <a:solidFill>
                  <a:srgbClr val="0C7277"/>
                </a:solidFill>
                <a:latin typeface="Georgia"/>
                <a:cs typeface="Museo Sans 100"/>
              </a:rPr>
              <a:t>Emerald – Civil Engineering dergilerin konuya göre dağılımı </a:t>
            </a:r>
            <a:endParaRPr sz="2800" b="1" dirty="0">
              <a:latin typeface="Museo Sans 100"/>
              <a:cs typeface="Museo Sans 100"/>
            </a:endParaRPr>
          </a:p>
        </p:txBody>
      </p:sp>
    </p:spTree>
    <p:extLst>
      <p:ext uri="{BB962C8B-B14F-4D97-AF65-F5344CB8AC3E}">
        <p14:creationId xmlns:p14="http://schemas.microsoft.com/office/powerpoint/2010/main" val="4097851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Content Placeholder 8" descr="A picture containing screenshot, text, software, computer&#10;&#10;Description automatically generated">
            <a:extLst>
              <a:ext uri="{FF2B5EF4-FFF2-40B4-BE49-F238E27FC236}">
                <a16:creationId xmlns:a16="http://schemas.microsoft.com/office/drawing/2014/main" id="{F583358C-A0F7-0033-1CE7-048222A480AA}"/>
              </a:ext>
            </a:extLst>
          </p:cNvPr>
          <p:cNvPicPr>
            <a:picLocks noChangeAspect="1"/>
          </p:cNvPicPr>
          <p:nvPr/>
        </p:nvPicPr>
        <p:blipFill>
          <a:blip r:embed="rId3"/>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descr="A picture containing text, screenshot, font&#10;&#10;Description automatically generated">
            <a:extLst>
              <a:ext uri="{FF2B5EF4-FFF2-40B4-BE49-F238E27FC236}">
                <a16:creationId xmlns:a16="http://schemas.microsoft.com/office/drawing/2014/main" id="{C13025EC-1C60-54C9-BE27-50D3AAEE59A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19918" y="1253331"/>
            <a:ext cx="9436853" cy="4351338"/>
          </a:xfrm>
        </p:spPr>
      </p:pic>
      <p:sp>
        <p:nvSpPr>
          <p:cNvPr id="4" name="object 2">
            <a:extLst>
              <a:ext uri="{FF2B5EF4-FFF2-40B4-BE49-F238E27FC236}">
                <a16:creationId xmlns:a16="http://schemas.microsoft.com/office/drawing/2014/main" id="{8FF031C9-306A-5137-51BE-B59FE18F20E9}"/>
              </a:ext>
            </a:extLst>
          </p:cNvPr>
          <p:cNvSpPr txBox="1">
            <a:spLocks noGrp="1"/>
          </p:cNvSpPr>
          <p:nvPr>
            <p:ph type="title"/>
          </p:nvPr>
        </p:nvSpPr>
        <p:spPr>
          <a:xfrm>
            <a:off x="952816" y="485857"/>
            <a:ext cx="8779763" cy="442516"/>
          </a:xfrm>
          <a:prstGeom prst="rect">
            <a:avLst/>
          </a:prstGeom>
        </p:spPr>
        <p:txBody>
          <a:bodyPr vert="horz" wrap="square" lIns="0" tIns="11516" rIns="0" bIns="0" rtlCol="0" anchor="ctr">
            <a:spAutoFit/>
          </a:bodyPr>
          <a:lstStyle/>
          <a:p>
            <a:pPr marL="11516">
              <a:lnSpc>
                <a:spcPct val="100000"/>
              </a:lnSpc>
              <a:spcBef>
                <a:spcPts val="91"/>
              </a:spcBef>
            </a:pPr>
            <a:r>
              <a:rPr lang="tr-TR" sz="2800" b="1" spc="-5" dirty="0">
                <a:solidFill>
                  <a:srgbClr val="0C7277"/>
                </a:solidFill>
                <a:latin typeface="Georgia"/>
                <a:cs typeface="Museo Sans 100"/>
              </a:rPr>
              <a:t>Emerald – Civil Engineering öne çıkan dergiler</a:t>
            </a:r>
            <a:endParaRPr sz="2800" b="1" dirty="0">
              <a:latin typeface="Museo Sans 100"/>
              <a:cs typeface="Museo Sans 100"/>
            </a:endParaRPr>
          </a:p>
        </p:txBody>
      </p:sp>
      <p:sp>
        <p:nvSpPr>
          <p:cNvPr id="5" name="TextBox 4">
            <a:extLst>
              <a:ext uri="{FF2B5EF4-FFF2-40B4-BE49-F238E27FC236}">
                <a16:creationId xmlns:a16="http://schemas.microsoft.com/office/drawing/2014/main" id="{4D0BF708-8116-B05C-4109-E0A2DB6F7B2D}"/>
              </a:ext>
            </a:extLst>
          </p:cNvPr>
          <p:cNvSpPr txBox="1"/>
          <p:nvPr/>
        </p:nvSpPr>
        <p:spPr>
          <a:xfrm>
            <a:off x="9837683" y="283779"/>
            <a:ext cx="2175641" cy="722881"/>
          </a:xfrm>
          <a:prstGeom prst="rect">
            <a:avLst/>
          </a:prstGeom>
          <a:solidFill>
            <a:schemeClr val="bg1"/>
          </a:solidFill>
        </p:spPr>
        <p:txBody>
          <a:bodyPr wrap="square" rtlCol="0">
            <a:spAutoFit/>
          </a:bodyPr>
          <a:lstStyle/>
          <a:p>
            <a:endParaRPr lang="en-GB"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Content Placeholder 8" descr="A picture containing screenshot, text, software, computer&#10;&#10;Description automatically generated">
            <a:extLst>
              <a:ext uri="{FF2B5EF4-FFF2-40B4-BE49-F238E27FC236}">
                <a16:creationId xmlns:a16="http://schemas.microsoft.com/office/drawing/2014/main" id="{F583358C-A0F7-0033-1CE7-048222A480AA}"/>
              </a:ext>
            </a:extLst>
          </p:cNvPr>
          <p:cNvPicPr>
            <a:picLocks noChangeAspect="1"/>
          </p:cNvPicPr>
          <p:nvPr/>
        </p:nvPicPr>
        <p:blipFill>
          <a:blip r:embed="rId3"/>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bject 2">
            <a:extLst>
              <a:ext uri="{FF2B5EF4-FFF2-40B4-BE49-F238E27FC236}">
                <a16:creationId xmlns:a16="http://schemas.microsoft.com/office/drawing/2014/main" id="{8FF031C9-306A-5137-51BE-B59FE18F20E9}"/>
              </a:ext>
            </a:extLst>
          </p:cNvPr>
          <p:cNvSpPr txBox="1">
            <a:spLocks noGrp="1"/>
          </p:cNvSpPr>
          <p:nvPr>
            <p:ph type="title"/>
          </p:nvPr>
        </p:nvSpPr>
        <p:spPr>
          <a:xfrm>
            <a:off x="427299" y="132783"/>
            <a:ext cx="8779763" cy="504071"/>
          </a:xfrm>
          <a:prstGeom prst="rect">
            <a:avLst/>
          </a:prstGeom>
        </p:spPr>
        <p:txBody>
          <a:bodyPr vert="horz" wrap="square" lIns="0" tIns="11516" rIns="0" bIns="0" rtlCol="0" anchor="ctr">
            <a:spAutoFit/>
          </a:bodyPr>
          <a:lstStyle/>
          <a:p>
            <a:pPr marL="11516">
              <a:lnSpc>
                <a:spcPct val="100000"/>
              </a:lnSpc>
              <a:spcBef>
                <a:spcPts val="91"/>
              </a:spcBef>
            </a:pPr>
            <a:r>
              <a:rPr lang="tr-TR" sz="3200" spc="-5" dirty="0">
                <a:solidFill>
                  <a:srgbClr val="0C7277"/>
                </a:solidFill>
                <a:latin typeface="Georgia"/>
                <a:cs typeface="Museo Sans 100"/>
              </a:rPr>
              <a:t>Emerald – Civil Engineering öne çıkan dergiler</a:t>
            </a:r>
            <a:endParaRPr sz="3200" dirty="0">
              <a:latin typeface="Museo Sans 100"/>
              <a:cs typeface="Museo Sans 100"/>
            </a:endParaRPr>
          </a:p>
        </p:txBody>
      </p:sp>
      <p:sp>
        <p:nvSpPr>
          <p:cNvPr id="5" name="TextBox 4">
            <a:extLst>
              <a:ext uri="{FF2B5EF4-FFF2-40B4-BE49-F238E27FC236}">
                <a16:creationId xmlns:a16="http://schemas.microsoft.com/office/drawing/2014/main" id="{4D0BF708-8116-B05C-4109-E0A2DB6F7B2D}"/>
              </a:ext>
            </a:extLst>
          </p:cNvPr>
          <p:cNvSpPr txBox="1"/>
          <p:nvPr/>
        </p:nvSpPr>
        <p:spPr>
          <a:xfrm>
            <a:off x="9837683" y="283779"/>
            <a:ext cx="2175641" cy="722881"/>
          </a:xfrm>
          <a:prstGeom prst="rect">
            <a:avLst/>
          </a:prstGeom>
          <a:solidFill>
            <a:schemeClr val="bg1"/>
          </a:solidFill>
        </p:spPr>
        <p:txBody>
          <a:bodyPr wrap="square" rtlCol="0">
            <a:spAutoFit/>
          </a:bodyPr>
          <a:lstStyle/>
          <a:p>
            <a:endParaRPr lang="en-GB" dirty="0"/>
          </a:p>
        </p:txBody>
      </p:sp>
      <p:pic>
        <p:nvPicPr>
          <p:cNvPr id="7" name="Picture 6">
            <a:extLst>
              <a:ext uri="{FF2B5EF4-FFF2-40B4-BE49-F238E27FC236}">
                <a16:creationId xmlns:a16="http://schemas.microsoft.com/office/drawing/2014/main" id="{DC8329BE-CD98-1ED8-A957-69E9A6905613}"/>
              </a:ext>
            </a:extLst>
          </p:cNvPr>
          <p:cNvPicPr>
            <a:picLocks noChangeAspect="1"/>
          </p:cNvPicPr>
          <p:nvPr/>
        </p:nvPicPr>
        <p:blipFill>
          <a:blip r:embed="rId4"/>
          <a:stretch>
            <a:fillRect/>
          </a:stretch>
        </p:blipFill>
        <p:spPr>
          <a:xfrm>
            <a:off x="427299" y="1088409"/>
            <a:ext cx="3090940" cy="4468755"/>
          </a:xfrm>
          <a:prstGeom prst="rect">
            <a:avLst/>
          </a:prstGeom>
        </p:spPr>
      </p:pic>
      <p:sp>
        <p:nvSpPr>
          <p:cNvPr id="8" name="Content Placeholder 2">
            <a:extLst>
              <a:ext uri="{FF2B5EF4-FFF2-40B4-BE49-F238E27FC236}">
                <a16:creationId xmlns:a16="http://schemas.microsoft.com/office/drawing/2014/main" id="{55CEA4D5-6DB9-D7B9-F209-08553A6FD518}"/>
              </a:ext>
            </a:extLst>
          </p:cNvPr>
          <p:cNvSpPr txBox="1">
            <a:spLocks noGrp="1" noChangeArrowheads="1"/>
          </p:cNvSpPr>
          <p:nvPr>
            <p:ph idx="1"/>
          </p:nvPr>
        </p:nvSpPr>
        <p:spPr>
          <a:xfrm>
            <a:off x="3724820" y="1088409"/>
            <a:ext cx="8288504" cy="6549088"/>
          </a:xfrm>
        </p:spPr>
        <p:txBody>
          <a:bodyPr/>
          <a:lstStyle/>
          <a:p>
            <a:pPr algn="l" rtl="0" fontAlgn="base">
              <a:buFont typeface="Arial" panose="020B0604020202020204" pitchFamily="34" charset="0"/>
              <a:buChar char="•"/>
            </a:pPr>
            <a:r>
              <a:rPr lang="tr-TR" sz="3200" dirty="0">
                <a:solidFill>
                  <a:srgbClr val="315F81"/>
                </a:solidFill>
                <a:ea typeface="Calibri"/>
                <a:cs typeface="Calibri"/>
              </a:rPr>
              <a:t>Dünyanın önde gelen </a:t>
            </a:r>
            <a:r>
              <a:rPr lang="en-GB" sz="3200" i="0" u="none" strike="noStrike" dirty="0">
                <a:solidFill>
                  <a:srgbClr val="315F81"/>
                </a:solidFill>
                <a:effectLst/>
                <a:ea typeface="Calibri"/>
                <a:cs typeface="Calibri"/>
              </a:rPr>
              <a:t>geotechnics </a:t>
            </a:r>
            <a:r>
              <a:rPr lang="tr-TR" sz="3200" i="0" u="none" strike="noStrike" dirty="0">
                <a:solidFill>
                  <a:srgbClr val="315F81"/>
                </a:solidFill>
                <a:effectLst/>
                <a:ea typeface="Calibri"/>
                <a:cs typeface="Calibri"/>
              </a:rPr>
              <a:t>dergisi, </a:t>
            </a:r>
            <a:r>
              <a:rPr lang="en-GB" sz="3200" i="0" u="none" strike="noStrike" dirty="0">
                <a:solidFill>
                  <a:srgbClr val="315F81"/>
                </a:solidFill>
                <a:effectLst/>
                <a:ea typeface="Calibri"/>
                <a:cs typeface="Calibri"/>
              </a:rPr>
              <a:t>1948</a:t>
            </a:r>
            <a:r>
              <a:rPr lang="tr-TR" sz="3200" i="0" u="none" strike="noStrike" dirty="0">
                <a:solidFill>
                  <a:srgbClr val="315F81"/>
                </a:solidFill>
                <a:effectLst/>
                <a:ea typeface="Calibri"/>
                <a:cs typeface="Calibri"/>
              </a:rPr>
              <a:t> </a:t>
            </a:r>
            <a:endParaRPr lang="en-GB" sz="3200" i="0" dirty="0">
              <a:solidFill>
                <a:srgbClr val="315F81"/>
              </a:solidFill>
              <a:effectLst/>
              <a:ea typeface="Calibri"/>
              <a:cs typeface="Calibri"/>
            </a:endParaRPr>
          </a:p>
          <a:p>
            <a:pPr algn="l" rtl="0" fontAlgn="base">
              <a:buFont typeface="Arial" panose="020B0604020202020204" pitchFamily="34" charset="0"/>
              <a:buChar char="•"/>
            </a:pPr>
            <a:r>
              <a:rPr lang="en-GB" sz="3200" i="0" u="none" strike="noStrike" dirty="0">
                <a:solidFill>
                  <a:srgbClr val="315F81"/>
                </a:solidFill>
                <a:effectLst/>
                <a:ea typeface="Calibri"/>
                <a:cs typeface="Calibri"/>
              </a:rPr>
              <a:t>soil and rock mechanics, engineering geology and environmental geotechnics</a:t>
            </a:r>
            <a:r>
              <a:rPr lang="en-US" sz="3200" i="0" dirty="0">
                <a:solidFill>
                  <a:srgbClr val="315F81"/>
                </a:solidFill>
                <a:effectLst/>
                <a:ea typeface="Calibri"/>
                <a:cs typeface="Calibri"/>
              </a:rPr>
              <a:t>​</a:t>
            </a:r>
          </a:p>
          <a:p>
            <a:r>
              <a:rPr lang="tr-TR" sz="3200" dirty="0">
                <a:solidFill>
                  <a:srgbClr val="315F81"/>
                </a:solidFill>
                <a:ea typeface="Calibri"/>
                <a:cs typeface="Calibri"/>
              </a:rPr>
              <a:t>Makale kabul standardı çok yüksek</a:t>
            </a:r>
          </a:p>
          <a:p>
            <a:r>
              <a:rPr lang="en-GB" sz="3200" i="0" dirty="0">
                <a:solidFill>
                  <a:srgbClr val="315F81"/>
                </a:solidFill>
                <a:effectLst/>
                <a:ea typeface="Calibri"/>
                <a:cs typeface="Calibri"/>
              </a:rPr>
              <a:t>Impact Factor 5.8 (two year); 6.3 (five year); SJR 2.042; cited half-life &gt;10.0</a:t>
            </a:r>
          </a:p>
          <a:p>
            <a:r>
              <a:rPr lang="en-GB" sz="3200" i="0" u="none" strike="noStrike" dirty="0">
                <a:solidFill>
                  <a:srgbClr val="315F81"/>
                </a:solidFill>
                <a:effectLst/>
                <a:ea typeface="Calibri"/>
                <a:cs typeface="Calibri"/>
              </a:rPr>
              <a:t>Citation H index</a:t>
            </a:r>
            <a:r>
              <a:rPr lang="tr-TR" sz="3200" i="0" u="none" strike="noStrike" dirty="0">
                <a:solidFill>
                  <a:srgbClr val="315F81"/>
                </a:solidFill>
                <a:effectLst/>
                <a:ea typeface="Calibri"/>
                <a:cs typeface="Calibri"/>
              </a:rPr>
              <a:t>: </a:t>
            </a:r>
            <a:r>
              <a:rPr lang="en-GB" sz="3200" i="0" u="none" strike="noStrike" dirty="0">
                <a:solidFill>
                  <a:srgbClr val="315F81"/>
                </a:solidFill>
                <a:effectLst/>
                <a:ea typeface="Calibri"/>
                <a:cs typeface="Calibri"/>
              </a:rPr>
              <a:t> 157 * (</a:t>
            </a:r>
            <a:r>
              <a:rPr lang="en-GB" sz="3200" i="0" u="none" strike="noStrike" dirty="0" err="1">
                <a:solidFill>
                  <a:srgbClr val="315F81"/>
                </a:solidFill>
                <a:effectLst/>
                <a:ea typeface="Calibri"/>
                <a:cs typeface="Calibri"/>
              </a:rPr>
              <a:t>Scimago</a:t>
            </a:r>
            <a:r>
              <a:rPr lang="en-GB" sz="3200" i="0" u="none" strike="noStrike" dirty="0">
                <a:solidFill>
                  <a:srgbClr val="315F81"/>
                </a:solidFill>
                <a:effectLst/>
                <a:ea typeface="Calibri"/>
                <a:cs typeface="Calibri"/>
              </a:rPr>
              <a:t> 2023)</a:t>
            </a:r>
            <a:r>
              <a:rPr lang="en-GB" sz="3200" i="0" dirty="0">
                <a:solidFill>
                  <a:srgbClr val="315F81"/>
                </a:solidFill>
                <a:effectLst/>
                <a:ea typeface="Calibri"/>
                <a:cs typeface="Calibri"/>
              </a:rPr>
              <a:t>​</a:t>
            </a:r>
            <a:r>
              <a:rPr lang="en-GB" sz="3200" dirty="0">
                <a:solidFill>
                  <a:srgbClr val="315F81"/>
                </a:solidFill>
                <a:ea typeface="Calibri"/>
                <a:cs typeface="Calibri"/>
              </a:rPr>
              <a:t> Q1 IF Journal (2022)</a:t>
            </a:r>
            <a:endParaRPr lang="en-GB" sz="3200" i="0" dirty="0">
              <a:solidFill>
                <a:srgbClr val="315F81"/>
              </a:solidFill>
              <a:effectLst/>
              <a:ea typeface="Calibri"/>
              <a:cs typeface="Calibri"/>
            </a:endParaRPr>
          </a:p>
          <a:p>
            <a:pPr eaLnBrk="1" hangingPunct="1">
              <a:spcBef>
                <a:spcPct val="0"/>
              </a:spcBef>
              <a:buSzTx/>
              <a:buFontTx/>
              <a:buNone/>
            </a:pPr>
            <a:endParaRPr lang="en-GB" altLang="en-US" sz="3200" dirty="0">
              <a:solidFill>
                <a:srgbClr val="315F81"/>
              </a:solidFill>
              <a:latin typeface="Calibri" panose="020F0502020204030204" pitchFamily="34" charset="0"/>
              <a:ea typeface="Calibri"/>
              <a:cs typeface="Calibri"/>
            </a:endParaRPr>
          </a:p>
          <a:p>
            <a:pPr hangingPunct="1"/>
            <a:endParaRPr lang="en-GB" altLang="en-US" dirty="0">
              <a:latin typeface="Calibri" panose="020F0502020204030204" pitchFamily="34" charset="0"/>
            </a:endParaRPr>
          </a:p>
        </p:txBody>
      </p:sp>
    </p:spTree>
    <p:extLst>
      <p:ext uri="{BB962C8B-B14F-4D97-AF65-F5344CB8AC3E}">
        <p14:creationId xmlns:p14="http://schemas.microsoft.com/office/powerpoint/2010/main" val="302569932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 text, software, computer&#10;&#10;Description automatically generated">
            <a:extLst>
              <a:ext uri="{FF2B5EF4-FFF2-40B4-BE49-F238E27FC236}">
                <a16:creationId xmlns:a16="http://schemas.microsoft.com/office/drawing/2014/main" id="{6DC0130B-90D3-5943-8773-AC0B40DCD2FE}"/>
              </a:ext>
            </a:extLst>
          </p:cNvPr>
          <p:cNvPicPr>
            <a:picLocks noGrp="1" noChangeAspect="1"/>
          </p:cNvPicPr>
          <p:nvPr>
            <p:ph idx="1"/>
          </p:nvPr>
        </p:nvPicPr>
        <p:blipFill>
          <a:blip r:embed="rId3"/>
          <a:stretch>
            <a:fillRect/>
          </a:stretch>
        </p:blipFill>
        <p:spPr>
          <a:xfrm>
            <a:off x="0" y="0"/>
            <a:ext cx="12192000" cy="6858000"/>
          </a:xfrm>
        </p:spPr>
      </p:pic>
      <p:sp>
        <p:nvSpPr>
          <p:cNvPr id="3" name="Rectangle 2">
            <a:extLst>
              <a:ext uri="{FF2B5EF4-FFF2-40B4-BE49-F238E27FC236}">
                <a16:creationId xmlns:a16="http://schemas.microsoft.com/office/drawing/2014/main" id="{5CF1D78B-CFF5-D8AC-210D-0F48E957701B}"/>
              </a:ext>
            </a:extLst>
          </p:cNvPr>
          <p:cNvSpPr/>
          <p:nvPr/>
        </p:nvSpPr>
        <p:spPr>
          <a:xfrm>
            <a:off x="9750175" y="148298"/>
            <a:ext cx="2363056" cy="856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0D579E4D-0734-5538-B4BD-559CA856FAA9}"/>
              </a:ext>
            </a:extLst>
          </p:cNvPr>
          <p:cNvSpPr txBox="1">
            <a:spLocks noGrp="1"/>
          </p:cNvSpPr>
          <p:nvPr>
            <p:ph type="title"/>
          </p:nvPr>
        </p:nvSpPr>
        <p:spPr>
          <a:xfrm>
            <a:off x="445321" y="355497"/>
            <a:ext cx="11298340" cy="442516"/>
          </a:xfrm>
          <a:prstGeom prst="rect">
            <a:avLst/>
          </a:prstGeom>
        </p:spPr>
        <p:txBody>
          <a:bodyPr vert="horz" wrap="square" lIns="0" tIns="11516" rIns="0" bIns="0" rtlCol="0" anchor="ctr">
            <a:spAutoFit/>
          </a:bodyPr>
          <a:lstStyle/>
          <a:p>
            <a:pPr marL="11516">
              <a:lnSpc>
                <a:spcPct val="100000"/>
              </a:lnSpc>
              <a:spcBef>
                <a:spcPts val="91"/>
              </a:spcBef>
            </a:pPr>
            <a:r>
              <a:rPr lang="tr-TR" sz="2800" b="1" spc="-5" dirty="0">
                <a:solidFill>
                  <a:srgbClr val="0C7277"/>
                </a:solidFill>
                <a:latin typeface="Georgia"/>
                <a:cs typeface="Museo Sans 100"/>
              </a:rPr>
              <a:t>Civil Engineering dergilerinde TR adresli yazarlar_2023</a:t>
            </a:r>
            <a:endParaRPr sz="2800" b="1" dirty="0">
              <a:latin typeface="Museo Sans 100"/>
              <a:cs typeface="Museo Sans 100"/>
            </a:endParaRPr>
          </a:p>
        </p:txBody>
      </p:sp>
      <p:graphicFrame>
        <p:nvGraphicFramePr>
          <p:cNvPr id="5" name="Object 4">
            <a:extLst>
              <a:ext uri="{FF2B5EF4-FFF2-40B4-BE49-F238E27FC236}">
                <a16:creationId xmlns:a16="http://schemas.microsoft.com/office/drawing/2014/main" id="{A09B861B-7DE7-A040-2BBF-2B026C0B1F84}"/>
              </a:ext>
            </a:extLst>
          </p:cNvPr>
          <p:cNvGraphicFramePr>
            <a:graphicFrameLocks noChangeAspect="1"/>
          </p:cNvGraphicFramePr>
          <p:nvPr>
            <p:extLst>
              <p:ext uri="{D42A27DB-BD31-4B8C-83A1-F6EECF244321}">
                <p14:modId xmlns:p14="http://schemas.microsoft.com/office/powerpoint/2010/main" val="3759104928"/>
              </p:ext>
            </p:extLst>
          </p:nvPr>
        </p:nvGraphicFramePr>
        <p:xfrm>
          <a:off x="303253" y="1005212"/>
          <a:ext cx="11522135" cy="5011275"/>
        </p:xfrm>
        <a:graphic>
          <a:graphicData uri="http://schemas.openxmlformats.org/presentationml/2006/ole">
            <mc:AlternateContent xmlns:mc="http://schemas.openxmlformats.org/markup-compatibility/2006">
              <mc:Choice xmlns:v="urn:schemas-microsoft-com:vml" Requires="v">
                <p:oleObj name="Worksheet" r:id="rId4" imgW="7708744" imgH="3352939" progId="Excel.Sheet.12">
                  <p:embed/>
                </p:oleObj>
              </mc:Choice>
              <mc:Fallback>
                <p:oleObj name="Worksheet" r:id="rId4" imgW="7708744" imgH="3352939" progId="Excel.Sheet.12">
                  <p:embed/>
                  <p:pic>
                    <p:nvPicPr>
                      <p:cNvPr id="5" name="Object 4">
                        <a:extLst>
                          <a:ext uri="{FF2B5EF4-FFF2-40B4-BE49-F238E27FC236}">
                            <a16:creationId xmlns:a16="http://schemas.microsoft.com/office/drawing/2014/main" id="{A09B861B-7DE7-A040-2BBF-2B026C0B1F84}"/>
                          </a:ext>
                        </a:extLst>
                      </p:cNvPr>
                      <p:cNvPicPr/>
                      <p:nvPr/>
                    </p:nvPicPr>
                    <p:blipFill>
                      <a:blip r:embed="rId5"/>
                      <a:stretch>
                        <a:fillRect/>
                      </a:stretch>
                    </p:blipFill>
                    <p:spPr>
                      <a:xfrm>
                        <a:off x="303253" y="1005212"/>
                        <a:ext cx="11522135" cy="5011275"/>
                      </a:xfrm>
                      <a:prstGeom prst="rect">
                        <a:avLst/>
                      </a:prstGeom>
                    </p:spPr>
                  </p:pic>
                </p:oleObj>
              </mc:Fallback>
            </mc:AlternateContent>
          </a:graphicData>
        </a:graphic>
      </p:graphicFrame>
    </p:spTree>
    <p:extLst>
      <p:ext uri="{BB962C8B-B14F-4D97-AF65-F5344CB8AC3E}">
        <p14:creationId xmlns:p14="http://schemas.microsoft.com/office/powerpoint/2010/main" val="3470701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 text, software, computer&#10;&#10;Description automatically generated">
            <a:extLst>
              <a:ext uri="{FF2B5EF4-FFF2-40B4-BE49-F238E27FC236}">
                <a16:creationId xmlns:a16="http://schemas.microsoft.com/office/drawing/2014/main" id="{6DC0130B-90D3-5943-8773-AC0B40DCD2FE}"/>
              </a:ext>
            </a:extLst>
          </p:cNvPr>
          <p:cNvPicPr>
            <a:picLocks noGrp="1" noChangeAspect="1"/>
          </p:cNvPicPr>
          <p:nvPr>
            <p:ph idx="1"/>
          </p:nvPr>
        </p:nvPicPr>
        <p:blipFill>
          <a:blip r:embed="rId3"/>
          <a:stretch>
            <a:fillRect/>
          </a:stretch>
        </p:blipFill>
        <p:spPr>
          <a:xfrm>
            <a:off x="0" y="0"/>
            <a:ext cx="12192000" cy="6858000"/>
          </a:xfrm>
        </p:spPr>
      </p:pic>
      <p:sp>
        <p:nvSpPr>
          <p:cNvPr id="3" name="Rectangle 2">
            <a:extLst>
              <a:ext uri="{FF2B5EF4-FFF2-40B4-BE49-F238E27FC236}">
                <a16:creationId xmlns:a16="http://schemas.microsoft.com/office/drawing/2014/main" id="{5CF1D78B-CFF5-D8AC-210D-0F48E957701B}"/>
              </a:ext>
            </a:extLst>
          </p:cNvPr>
          <p:cNvSpPr/>
          <p:nvPr/>
        </p:nvSpPr>
        <p:spPr>
          <a:xfrm>
            <a:off x="9750175" y="148298"/>
            <a:ext cx="2363056" cy="856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0D579E4D-0734-5538-B4BD-559CA856FAA9}"/>
              </a:ext>
            </a:extLst>
          </p:cNvPr>
          <p:cNvSpPr txBox="1">
            <a:spLocks noGrp="1"/>
          </p:cNvSpPr>
          <p:nvPr>
            <p:ph type="title"/>
          </p:nvPr>
        </p:nvSpPr>
        <p:spPr>
          <a:xfrm>
            <a:off x="445321" y="324720"/>
            <a:ext cx="11298340" cy="504071"/>
          </a:xfrm>
          <a:prstGeom prst="rect">
            <a:avLst/>
          </a:prstGeom>
        </p:spPr>
        <p:txBody>
          <a:bodyPr vert="horz" wrap="square" lIns="0" tIns="11516" rIns="0" bIns="0" rtlCol="0" anchor="ctr">
            <a:spAutoFit/>
          </a:bodyPr>
          <a:lstStyle/>
          <a:p>
            <a:pPr marL="11516">
              <a:lnSpc>
                <a:spcPct val="100000"/>
              </a:lnSpc>
              <a:spcBef>
                <a:spcPts val="91"/>
              </a:spcBef>
            </a:pPr>
            <a:r>
              <a:rPr lang="tr-TR" sz="3200" b="1" spc="-5" dirty="0">
                <a:solidFill>
                  <a:srgbClr val="0C7277"/>
                </a:solidFill>
                <a:latin typeface="Georgia"/>
                <a:cs typeface="Museo Sans 100"/>
              </a:rPr>
              <a:t>Civil Engineering – Abonelik seçenekleri </a:t>
            </a:r>
            <a:endParaRPr sz="3200" b="1" dirty="0">
              <a:latin typeface="Museo Sans 100"/>
              <a:cs typeface="Museo Sans 100"/>
            </a:endParaRPr>
          </a:p>
        </p:txBody>
      </p:sp>
      <p:sp>
        <p:nvSpPr>
          <p:cNvPr id="2" name="Rectangle 3">
            <a:extLst>
              <a:ext uri="{FF2B5EF4-FFF2-40B4-BE49-F238E27FC236}">
                <a16:creationId xmlns:a16="http://schemas.microsoft.com/office/drawing/2014/main" id="{2D857178-2EC5-E8AA-1B9A-70959384A1AA}"/>
              </a:ext>
            </a:extLst>
          </p:cNvPr>
          <p:cNvSpPr>
            <a:spLocks noChangeArrowheads="1"/>
          </p:cNvSpPr>
          <p:nvPr/>
        </p:nvSpPr>
        <p:spPr bwMode="auto">
          <a:xfrm>
            <a:off x="838200" y="1825625"/>
            <a:ext cx="8831263" cy="1468438"/>
          </a:xfrm>
          <a:prstGeom prst="rect">
            <a:avLst/>
          </a:prstGeom>
          <a:solidFill>
            <a:srgbClr val="4472C4"/>
          </a:solidFill>
          <a:ln w="12701">
            <a:solidFill>
              <a:srgbClr val="2F528F"/>
            </a:solidFill>
            <a:miter lim="800000"/>
            <a:headEnd/>
            <a:tailEnd/>
          </a:ln>
        </p:spPr>
        <p:txBody>
          <a:bodyPr lIns="91440" tIns="45720" rIns="91440" bIns="45720" anchor="ctr" anchorCtr="1"/>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0"/>
              </a:spcBef>
              <a:buSzTx/>
              <a:buNone/>
            </a:pPr>
            <a:r>
              <a:rPr lang="en-GB" altLang="en-US" sz="1800" dirty="0">
                <a:solidFill>
                  <a:srgbClr val="FFFFFF"/>
                </a:solidFill>
                <a:latin typeface="Calibri"/>
                <a:cs typeface="Calibri"/>
              </a:rPr>
              <a:t> </a:t>
            </a:r>
            <a:r>
              <a:rPr lang="en-GB" altLang="en-US" sz="2400" b="1" dirty="0">
                <a:solidFill>
                  <a:srgbClr val="FFFFFF"/>
                </a:solidFill>
                <a:latin typeface="Calibri"/>
                <a:cs typeface="Calibri"/>
              </a:rPr>
              <a:t>ICE Publishing Complete Journals Collection </a:t>
            </a:r>
            <a:r>
              <a:rPr lang="en-GB" altLang="en-US" sz="2400" dirty="0">
                <a:solidFill>
                  <a:srgbClr val="FFFFFF"/>
                </a:solidFill>
                <a:latin typeface="Calibri"/>
                <a:cs typeface="Calibri"/>
              </a:rPr>
              <a:t>– </a:t>
            </a:r>
            <a:r>
              <a:rPr lang="tr-TR" altLang="en-US" sz="2400" dirty="0">
                <a:solidFill>
                  <a:srgbClr val="FFFFFF"/>
                </a:solidFill>
                <a:latin typeface="Calibri"/>
                <a:cs typeface="Calibri"/>
              </a:rPr>
              <a:t>29 dergiye abonelik, abone olunan yıla AIP erişimi ve abonelik süresince </a:t>
            </a:r>
            <a:r>
              <a:rPr lang="tr-TR" altLang="en-US" sz="2400" b="1" dirty="0">
                <a:solidFill>
                  <a:srgbClr val="FFFFFF"/>
                </a:solidFill>
                <a:latin typeface="Calibri"/>
                <a:cs typeface="Calibri"/>
              </a:rPr>
              <a:t>1836</a:t>
            </a:r>
            <a:r>
              <a:rPr lang="tr-TR" altLang="en-US" sz="2400" dirty="0">
                <a:solidFill>
                  <a:srgbClr val="FFFFFF"/>
                </a:solidFill>
                <a:latin typeface="Calibri"/>
                <a:cs typeface="Calibri"/>
              </a:rPr>
              <a:t> yılına kadar giden arşive erişim</a:t>
            </a:r>
            <a:endParaRPr lang="en-GB" altLang="en-US" sz="2400" b="1" u="sng" dirty="0">
              <a:solidFill>
                <a:srgbClr val="FFFFFF"/>
              </a:solidFill>
            </a:endParaRPr>
          </a:p>
        </p:txBody>
      </p:sp>
      <p:sp>
        <p:nvSpPr>
          <p:cNvPr id="5" name="Rectangle 4">
            <a:extLst>
              <a:ext uri="{FF2B5EF4-FFF2-40B4-BE49-F238E27FC236}">
                <a16:creationId xmlns:a16="http://schemas.microsoft.com/office/drawing/2014/main" id="{9584D369-968B-7C67-97A8-7EAC712B4EBE}"/>
              </a:ext>
            </a:extLst>
          </p:cNvPr>
          <p:cNvSpPr>
            <a:spLocks noChangeArrowheads="1"/>
          </p:cNvSpPr>
          <p:nvPr/>
        </p:nvSpPr>
        <p:spPr bwMode="auto">
          <a:xfrm>
            <a:off x="838200" y="3429000"/>
            <a:ext cx="8831263" cy="1436688"/>
          </a:xfrm>
          <a:prstGeom prst="rect">
            <a:avLst/>
          </a:prstGeom>
          <a:solidFill>
            <a:srgbClr val="4472C4"/>
          </a:solidFill>
          <a:ln w="12701">
            <a:solidFill>
              <a:srgbClr val="2F528F"/>
            </a:solidFill>
            <a:miter lim="800000"/>
            <a:headEnd/>
            <a:tailEnd/>
          </a:ln>
        </p:spPr>
        <p:txBody>
          <a:bodyPr lIns="91440" tIns="45720" rIns="91440" bIns="45720" anchor="ctr" anchorCtr="1"/>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0"/>
              </a:spcBef>
              <a:buSzTx/>
              <a:buNone/>
            </a:pPr>
            <a:r>
              <a:rPr lang="en-GB" altLang="en-US" sz="2400" b="1" dirty="0">
                <a:solidFill>
                  <a:srgbClr val="FFFFFF"/>
                </a:solidFill>
                <a:latin typeface="Calibri"/>
                <a:cs typeface="Calibri"/>
              </a:rPr>
              <a:t>ICE Publishing Current Journals Collection</a:t>
            </a:r>
            <a:r>
              <a:rPr lang="tr-TR" altLang="en-US" sz="2400" b="1" dirty="0">
                <a:solidFill>
                  <a:srgbClr val="FFFFFF"/>
                </a:solidFill>
                <a:latin typeface="Calibri"/>
                <a:cs typeface="Calibri"/>
              </a:rPr>
              <a:t> - </a:t>
            </a:r>
            <a:r>
              <a:rPr lang="en-GB" altLang="en-US" sz="2400" b="1" dirty="0">
                <a:solidFill>
                  <a:srgbClr val="FFFFFF"/>
                </a:solidFill>
                <a:latin typeface="Calibri"/>
                <a:cs typeface="Calibri"/>
              </a:rPr>
              <a:t> </a:t>
            </a:r>
            <a:r>
              <a:rPr lang="tr-TR" altLang="en-US" sz="2400" dirty="0">
                <a:solidFill>
                  <a:srgbClr val="FFFFFF"/>
                </a:solidFill>
                <a:latin typeface="Calibri"/>
                <a:cs typeface="Calibri"/>
              </a:rPr>
              <a:t>29 dergiye abonelik, abone olunan yila AIP erişim hakkı ve abonelik süresine </a:t>
            </a:r>
            <a:r>
              <a:rPr lang="tr-TR" altLang="en-US" sz="2400" b="1" dirty="0">
                <a:solidFill>
                  <a:srgbClr val="FFFFFF"/>
                </a:solidFill>
                <a:latin typeface="Calibri"/>
                <a:cs typeface="Calibri"/>
              </a:rPr>
              <a:t>2003</a:t>
            </a:r>
            <a:r>
              <a:rPr lang="tr-TR" altLang="en-US" sz="2400" dirty="0">
                <a:solidFill>
                  <a:srgbClr val="FFFFFF"/>
                </a:solidFill>
                <a:latin typeface="Calibri"/>
                <a:cs typeface="Calibri"/>
              </a:rPr>
              <a:t> yılına kadar olan arşive erişim </a:t>
            </a:r>
            <a:endParaRPr lang="en-GB" altLang="en-US" sz="2400" b="1" u="sng" dirty="0">
              <a:solidFill>
                <a:srgbClr val="FFFFFF"/>
              </a:solidFill>
            </a:endParaRPr>
          </a:p>
        </p:txBody>
      </p:sp>
      <p:sp>
        <p:nvSpPr>
          <p:cNvPr id="7" name="Rectangle 5">
            <a:extLst>
              <a:ext uri="{FF2B5EF4-FFF2-40B4-BE49-F238E27FC236}">
                <a16:creationId xmlns:a16="http://schemas.microsoft.com/office/drawing/2014/main" id="{9FBA4803-18B3-5C8C-C701-3CE30E29022A}"/>
              </a:ext>
            </a:extLst>
          </p:cNvPr>
          <p:cNvSpPr>
            <a:spLocks noChangeArrowheads="1"/>
          </p:cNvSpPr>
          <p:nvPr/>
        </p:nvSpPr>
        <p:spPr bwMode="auto">
          <a:xfrm>
            <a:off x="9717779" y="2780834"/>
            <a:ext cx="2451100" cy="1120775"/>
          </a:xfrm>
          <a:prstGeom prst="rect">
            <a:avLst/>
          </a:prstGeom>
          <a:solidFill>
            <a:srgbClr val="70AD47"/>
          </a:solidFill>
          <a:ln w="12701">
            <a:solidFill>
              <a:srgbClr val="2F528F"/>
            </a:solidFill>
            <a:miter lim="800000"/>
            <a:headEnd/>
            <a:tailEnd/>
          </a:ln>
        </p:spPr>
        <p:txBody>
          <a:bodyPr lIns="91440" tIns="45720" rIns="91440" bIns="45720" anchor="ctr" anchorCtr="1"/>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algn="ctr" eaLnBrk="1" hangingPunct="1">
              <a:lnSpc>
                <a:spcPct val="100000"/>
              </a:lnSpc>
              <a:spcBef>
                <a:spcPct val="0"/>
              </a:spcBef>
              <a:buSzTx/>
              <a:buFontTx/>
              <a:buNone/>
            </a:pPr>
            <a:r>
              <a:rPr lang="en-GB" altLang="en-US" sz="2000" dirty="0">
                <a:solidFill>
                  <a:srgbClr val="FFFFFF"/>
                </a:solidFill>
                <a:latin typeface="Calibri"/>
                <a:cs typeface="Calibri"/>
              </a:rPr>
              <a:t>The Science collection – 5 </a:t>
            </a:r>
            <a:r>
              <a:rPr lang="tr-TR" altLang="en-US" sz="2000" dirty="0">
                <a:solidFill>
                  <a:srgbClr val="FFFFFF"/>
                </a:solidFill>
                <a:latin typeface="Calibri"/>
                <a:cs typeface="Calibri"/>
              </a:rPr>
              <a:t>dergi, 2012’ye kadar gidiyor</a:t>
            </a:r>
            <a:endParaRPr lang="en-GB" altLang="en-US" sz="2000" u="sng" dirty="0">
              <a:solidFill>
                <a:srgbClr val="FFFFFF"/>
              </a:solidFill>
            </a:endParaRPr>
          </a:p>
        </p:txBody>
      </p:sp>
    </p:spTree>
    <p:extLst>
      <p:ext uri="{BB962C8B-B14F-4D97-AF65-F5344CB8AC3E}">
        <p14:creationId xmlns:p14="http://schemas.microsoft.com/office/powerpoint/2010/main" val="255482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lant&#10;&#10;Description automatically generated with medium confidence">
            <a:extLst>
              <a:ext uri="{FF2B5EF4-FFF2-40B4-BE49-F238E27FC236}">
                <a16:creationId xmlns:a16="http://schemas.microsoft.com/office/drawing/2014/main" id="{FB0C5ED8-879C-2241-84A8-52F4CA80876D}"/>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9DCA84E-2B07-C634-0350-CE958E3DB314}"/>
              </a:ext>
            </a:extLst>
          </p:cNvPr>
          <p:cNvSpPr txBox="1"/>
          <p:nvPr/>
        </p:nvSpPr>
        <p:spPr>
          <a:xfrm>
            <a:off x="6537960" y="2461677"/>
            <a:ext cx="4526280" cy="830997"/>
          </a:xfrm>
          <a:prstGeom prst="rect">
            <a:avLst/>
          </a:prstGeom>
          <a:noFill/>
        </p:spPr>
        <p:txBody>
          <a:bodyPr wrap="square" rtlCol="0">
            <a:spAutoFit/>
          </a:bodyPr>
          <a:lstStyle/>
          <a:p>
            <a:pPr algn="ctr"/>
            <a:r>
              <a:rPr lang="en-GB" sz="4800" b="1" dirty="0">
                <a:solidFill>
                  <a:schemeClr val="bg1"/>
                </a:solidFill>
              </a:rPr>
              <a:t>ICE </a:t>
            </a:r>
            <a:r>
              <a:rPr lang="tr-TR" sz="4800" b="1" dirty="0">
                <a:solidFill>
                  <a:schemeClr val="bg1"/>
                </a:solidFill>
              </a:rPr>
              <a:t>- </a:t>
            </a:r>
            <a:r>
              <a:rPr lang="en-GB" sz="4800" b="1" dirty="0">
                <a:solidFill>
                  <a:schemeClr val="bg1"/>
                </a:solidFill>
              </a:rPr>
              <a:t>eBooks</a:t>
            </a:r>
          </a:p>
        </p:txBody>
      </p:sp>
      <p:sp>
        <p:nvSpPr>
          <p:cNvPr id="3" name="Rectangle 2">
            <a:extLst>
              <a:ext uri="{FF2B5EF4-FFF2-40B4-BE49-F238E27FC236}">
                <a16:creationId xmlns:a16="http://schemas.microsoft.com/office/drawing/2014/main" id="{9367C458-577E-14B0-AB2C-9FC3F32952B2}"/>
              </a:ext>
            </a:extLst>
          </p:cNvPr>
          <p:cNvSpPr/>
          <p:nvPr/>
        </p:nvSpPr>
        <p:spPr>
          <a:xfrm>
            <a:off x="9879980" y="200722"/>
            <a:ext cx="2185640" cy="7694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6941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 text, software, computer&#10;&#10;Description automatically generated">
            <a:extLst>
              <a:ext uri="{FF2B5EF4-FFF2-40B4-BE49-F238E27FC236}">
                <a16:creationId xmlns:a16="http://schemas.microsoft.com/office/drawing/2014/main" id="{6DC0130B-90D3-5943-8773-AC0B40DCD2FE}"/>
              </a:ext>
            </a:extLst>
          </p:cNvPr>
          <p:cNvPicPr>
            <a:picLocks noGrp="1" noChangeAspect="1"/>
          </p:cNvPicPr>
          <p:nvPr>
            <p:ph idx="1"/>
          </p:nvPr>
        </p:nvPicPr>
        <p:blipFill>
          <a:blip r:embed="rId3"/>
          <a:stretch>
            <a:fillRect/>
          </a:stretch>
        </p:blipFill>
        <p:spPr>
          <a:xfrm>
            <a:off x="0" y="0"/>
            <a:ext cx="12192000" cy="6858000"/>
          </a:xfrm>
        </p:spPr>
      </p:pic>
      <p:sp>
        <p:nvSpPr>
          <p:cNvPr id="2" name="TextBox 1">
            <a:extLst>
              <a:ext uri="{FF2B5EF4-FFF2-40B4-BE49-F238E27FC236}">
                <a16:creationId xmlns:a16="http://schemas.microsoft.com/office/drawing/2014/main" id="{50694B08-584A-F7D0-A783-788CDC8E2FED}"/>
              </a:ext>
            </a:extLst>
          </p:cNvPr>
          <p:cNvSpPr txBox="1"/>
          <p:nvPr/>
        </p:nvSpPr>
        <p:spPr>
          <a:xfrm>
            <a:off x="404683" y="106589"/>
            <a:ext cx="7997911" cy="584775"/>
          </a:xfrm>
          <a:prstGeom prst="rect">
            <a:avLst/>
          </a:prstGeom>
          <a:noFill/>
        </p:spPr>
        <p:txBody>
          <a:bodyPr wrap="square">
            <a:spAutoFit/>
          </a:bodyPr>
          <a:lstStyle/>
          <a:p>
            <a:r>
              <a:rPr lang="en-GB" sz="3200" b="0" i="0" dirty="0">
                <a:solidFill>
                  <a:srgbClr val="315F81"/>
                </a:solidFill>
                <a:effectLst/>
                <a:latin typeface="Calibri" panose="020F0502020204030204" pitchFamily="34" charset="0"/>
              </a:rPr>
              <a:t>ICE Complete eBook Collection</a:t>
            </a:r>
            <a:endParaRPr lang="en-GB" sz="3200" dirty="0">
              <a:solidFill>
                <a:srgbClr val="315F81"/>
              </a:solidFill>
            </a:endParaRPr>
          </a:p>
        </p:txBody>
      </p:sp>
      <p:pic>
        <p:nvPicPr>
          <p:cNvPr id="3" name="Picture 2">
            <a:extLst>
              <a:ext uri="{FF2B5EF4-FFF2-40B4-BE49-F238E27FC236}">
                <a16:creationId xmlns:a16="http://schemas.microsoft.com/office/drawing/2014/main" id="{E052C909-C16A-9258-0704-E8ECCCF78AEE}"/>
              </a:ext>
            </a:extLst>
          </p:cNvPr>
          <p:cNvPicPr>
            <a:picLocks noChangeAspect="1"/>
          </p:cNvPicPr>
          <p:nvPr/>
        </p:nvPicPr>
        <p:blipFill>
          <a:blip r:embed="rId4"/>
          <a:stretch>
            <a:fillRect/>
          </a:stretch>
        </p:blipFill>
        <p:spPr>
          <a:xfrm>
            <a:off x="1678971" y="2648675"/>
            <a:ext cx="1176523" cy="1637527"/>
          </a:xfrm>
          <a:prstGeom prst="rect">
            <a:avLst/>
          </a:prstGeom>
        </p:spPr>
      </p:pic>
      <p:pic>
        <p:nvPicPr>
          <p:cNvPr id="4" name="Picture 3">
            <a:extLst>
              <a:ext uri="{FF2B5EF4-FFF2-40B4-BE49-F238E27FC236}">
                <a16:creationId xmlns:a16="http://schemas.microsoft.com/office/drawing/2014/main" id="{68B1F30E-0FFF-EB56-A69B-41011387557F}"/>
              </a:ext>
            </a:extLst>
          </p:cNvPr>
          <p:cNvPicPr>
            <a:picLocks noChangeAspect="1"/>
          </p:cNvPicPr>
          <p:nvPr/>
        </p:nvPicPr>
        <p:blipFill>
          <a:blip r:embed="rId5"/>
          <a:stretch>
            <a:fillRect/>
          </a:stretch>
        </p:blipFill>
        <p:spPr>
          <a:xfrm>
            <a:off x="2840385" y="787698"/>
            <a:ext cx="1225579" cy="1761126"/>
          </a:xfrm>
          <a:prstGeom prst="rect">
            <a:avLst/>
          </a:prstGeom>
        </p:spPr>
      </p:pic>
      <p:pic>
        <p:nvPicPr>
          <p:cNvPr id="5" name="Picture 4">
            <a:extLst>
              <a:ext uri="{FF2B5EF4-FFF2-40B4-BE49-F238E27FC236}">
                <a16:creationId xmlns:a16="http://schemas.microsoft.com/office/drawing/2014/main" id="{1463E3A8-48AB-7E82-8219-7537EDA59312}"/>
              </a:ext>
            </a:extLst>
          </p:cNvPr>
          <p:cNvPicPr>
            <a:picLocks noChangeAspect="1"/>
          </p:cNvPicPr>
          <p:nvPr/>
        </p:nvPicPr>
        <p:blipFill>
          <a:blip r:embed="rId6"/>
          <a:stretch>
            <a:fillRect/>
          </a:stretch>
        </p:blipFill>
        <p:spPr>
          <a:xfrm>
            <a:off x="404683" y="2648676"/>
            <a:ext cx="1167586" cy="1637527"/>
          </a:xfrm>
          <a:prstGeom prst="rect">
            <a:avLst/>
          </a:prstGeom>
        </p:spPr>
      </p:pic>
      <p:pic>
        <p:nvPicPr>
          <p:cNvPr id="6" name="Picture 5">
            <a:extLst>
              <a:ext uri="{FF2B5EF4-FFF2-40B4-BE49-F238E27FC236}">
                <a16:creationId xmlns:a16="http://schemas.microsoft.com/office/drawing/2014/main" id="{37B43F48-C369-C4B5-DD97-72C9FC6825E6}"/>
              </a:ext>
            </a:extLst>
          </p:cNvPr>
          <p:cNvPicPr>
            <a:picLocks noChangeAspect="1"/>
          </p:cNvPicPr>
          <p:nvPr/>
        </p:nvPicPr>
        <p:blipFill>
          <a:blip r:embed="rId7"/>
          <a:stretch>
            <a:fillRect/>
          </a:stretch>
        </p:blipFill>
        <p:spPr>
          <a:xfrm>
            <a:off x="1678971" y="787699"/>
            <a:ext cx="1079400" cy="1761126"/>
          </a:xfrm>
          <a:prstGeom prst="rect">
            <a:avLst/>
          </a:prstGeom>
        </p:spPr>
      </p:pic>
      <p:pic>
        <p:nvPicPr>
          <p:cNvPr id="7" name="Picture 6">
            <a:extLst>
              <a:ext uri="{FF2B5EF4-FFF2-40B4-BE49-F238E27FC236}">
                <a16:creationId xmlns:a16="http://schemas.microsoft.com/office/drawing/2014/main" id="{FD42EE84-A5C2-86AD-E76D-B8BB4E60E88E}"/>
              </a:ext>
            </a:extLst>
          </p:cNvPr>
          <p:cNvPicPr>
            <a:picLocks noChangeAspect="1"/>
          </p:cNvPicPr>
          <p:nvPr/>
        </p:nvPicPr>
        <p:blipFill>
          <a:blip r:embed="rId8"/>
          <a:stretch>
            <a:fillRect/>
          </a:stretch>
        </p:blipFill>
        <p:spPr>
          <a:xfrm>
            <a:off x="404683" y="787698"/>
            <a:ext cx="1196334" cy="1761126"/>
          </a:xfrm>
          <a:prstGeom prst="rect">
            <a:avLst/>
          </a:prstGeom>
        </p:spPr>
      </p:pic>
      <p:pic>
        <p:nvPicPr>
          <p:cNvPr id="8" name="Picture 7">
            <a:extLst>
              <a:ext uri="{FF2B5EF4-FFF2-40B4-BE49-F238E27FC236}">
                <a16:creationId xmlns:a16="http://schemas.microsoft.com/office/drawing/2014/main" id="{F9E9C661-9035-4464-BDC6-FEAD308DB508}"/>
              </a:ext>
            </a:extLst>
          </p:cNvPr>
          <p:cNvPicPr>
            <a:picLocks noChangeAspect="1"/>
          </p:cNvPicPr>
          <p:nvPr/>
        </p:nvPicPr>
        <p:blipFill>
          <a:blip r:embed="rId9"/>
          <a:stretch>
            <a:fillRect/>
          </a:stretch>
        </p:blipFill>
        <p:spPr>
          <a:xfrm>
            <a:off x="404683" y="4386055"/>
            <a:ext cx="1196334" cy="1696496"/>
          </a:xfrm>
          <a:prstGeom prst="rect">
            <a:avLst/>
          </a:prstGeom>
        </p:spPr>
      </p:pic>
      <p:pic>
        <p:nvPicPr>
          <p:cNvPr id="10" name="Picture 9">
            <a:extLst>
              <a:ext uri="{FF2B5EF4-FFF2-40B4-BE49-F238E27FC236}">
                <a16:creationId xmlns:a16="http://schemas.microsoft.com/office/drawing/2014/main" id="{C8849EF1-8AF4-1D68-41BF-8DD941837A6B}"/>
              </a:ext>
            </a:extLst>
          </p:cNvPr>
          <p:cNvPicPr>
            <a:picLocks noChangeAspect="1"/>
          </p:cNvPicPr>
          <p:nvPr/>
        </p:nvPicPr>
        <p:blipFill>
          <a:blip r:embed="rId10"/>
          <a:stretch>
            <a:fillRect/>
          </a:stretch>
        </p:blipFill>
        <p:spPr>
          <a:xfrm>
            <a:off x="2915117" y="2648676"/>
            <a:ext cx="1175323" cy="1637528"/>
          </a:xfrm>
          <a:prstGeom prst="rect">
            <a:avLst/>
          </a:prstGeom>
        </p:spPr>
      </p:pic>
      <p:pic>
        <p:nvPicPr>
          <p:cNvPr id="11" name="Picture 10">
            <a:extLst>
              <a:ext uri="{FF2B5EF4-FFF2-40B4-BE49-F238E27FC236}">
                <a16:creationId xmlns:a16="http://schemas.microsoft.com/office/drawing/2014/main" id="{D5010667-4373-1216-BBAE-5EEF6B027D48}"/>
              </a:ext>
            </a:extLst>
          </p:cNvPr>
          <p:cNvPicPr>
            <a:picLocks noChangeAspect="1"/>
          </p:cNvPicPr>
          <p:nvPr/>
        </p:nvPicPr>
        <p:blipFill>
          <a:blip r:embed="rId11"/>
          <a:stretch>
            <a:fillRect/>
          </a:stretch>
        </p:blipFill>
        <p:spPr>
          <a:xfrm>
            <a:off x="1700165" y="4376527"/>
            <a:ext cx="1077256" cy="1717511"/>
          </a:xfrm>
          <a:prstGeom prst="rect">
            <a:avLst/>
          </a:prstGeom>
        </p:spPr>
      </p:pic>
      <p:pic>
        <p:nvPicPr>
          <p:cNvPr id="12" name="Picture 11">
            <a:extLst>
              <a:ext uri="{FF2B5EF4-FFF2-40B4-BE49-F238E27FC236}">
                <a16:creationId xmlns:a16="http://schemas.microsoft.com/office/drawing/2014/main" id="{93D5B318-FED1-BF1E-D9E9-9168B9891960}"/>
              </a:ext>
            </a:extLst>
          </p:cNvPr>
          <p:cNvPicPr>
            <a:picLocks noChangeAspect="1"/>
          </p:cNvPicPr>
          <p:nvPr/>
        </p:nvPicPr>
        <p:blipFill>
          <a:blip r:embed="rId12"/>
          <a:stretch>
            <a:fillRect/>
          </a:stretch>
        </p:blipFill>
        <p:spPr>
          <a:xfrm>
            <a:off x="2915117" y="4376527"/>
            <a:ext cx="1094343" cy="1717511"/>
          </a:xfrm>
          <a:prstGeom prst="rect">
            <a:avLst/>
          </a:prstGeom>
        </p:spPr>
      </p:pic>
      <p:sp>
        <p:nvSpPr>
          <p:cNvPr id="13" name="TextBox 12">
            <a:extLst>
              <a:ext uri="{FF2B5EF4-FFF2-40B4-BE49-F238E27FC236}">
                <a16:creationId xmlns:a16="http://schemas.microsoft.com/office/drawing/2014/main" id="{AE7F2502-4379-13A1-0F2B-1214D1F4D774}"/>
              </a:ext>
            </a:extLst>
          </p:cNvPr>
          <p:cNvSpPr txBox="1"/>
          <p:nvPr/>
        </p:nvSpPr>
        <p:spPr>
          <a:xfrm>
            <a:off x="4228135" y="808463"/>
            <a:ext cx="7559181"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tr-TR" sz="2400" dirty="0">
                <a:solidFill>
                  <a:srgbClr val="315F81"/>
                </a:solidFill>
              </a:rPr>
              <a:t>1838 yılına kadar geri giden </a:t>
            </a:r>
            <a:r>
              <a:rPr lang="en-GB" sz="2400" dirty="0">
                <a:solidFill>
                  <a:srgbClr val="315F81"/>
                </a:solidFill>
              </a:rPr>
              <a:t>ICE Publishing Complete eBook Collection</a:t>
            </a:r>
            <a:r>
              <a:rPr lang="tr-TR" sz="2400" dirty="0">
                <a:solidFill>
                  <a:srgbClr val="315F81"/>
                </a:solidFill>
              </a:rPr>
              <a:t>, dünyanın en kapsamlı inşaat mühendisliği kitap koleksiyonu.</a:t>
            </a:r>
            <a:endParaRPr lang="en-GB" sz="2400" dirty="0">
              <a:solidFill>
                <a:srgbClr val="315F81"/>
              </a:solidFill>
            </a:endParaRPr>
          </a:p>
          <a:p>
            <a:pPr marL="342900" indent="-342900">
              <a:buFont typeface="Arial" panose="020B0604020202020204" pitchFamily="34" charset="0"/>
              <a:buChar char="•"/>
            </a:pPr>
            <a:r>
              <a:rPr lang="en-GB" sz="2400" dirty="0">
                <a:solidFill>
                  <a:srgbClr val="315F81"/>
                </a:solidFill>
              </a:rPr>
              <a:t>1,</a:t>
            </a:r>
            <a:r>
              <a:rPr lang="tr-TR" sz="2400" dirty="0">
                <a:solidFill>
                  <a:srgbClr val="315F81"/>
                </a:solidFill>
              </a:rPr>
              <a:t>6</a:t>
            </a:r>
            <a:r>
              <a:rPr lang="en-GB" sz="2400" dirty="0">
                <a:solidFill>
                  <a:srgbClr val="315F81"/>
                </a:solidFill>
              </a:rPr>
              <a:t>00+ </a:t>
            </a:r>
            <a:r>
              <a:rPr lang="tr-TR" sz="2400" dirty="0">
                <a:solidFill>
                  <a:srgbClr val="315F81"/>
                </a:solidFill>
              </a:rPr>
              <a:t>kitap; akademi ve uygulama alanlarını kapsar</a:t>
            </a:r>
            <a:endParaRPr lang="en-GB" sz="2400" dirty="0">
              <a:solidFill>
                <a:srgbClr val="315F81"/>
              </a:solidFill>
              <a:cs typeface="Calibri"/>
            </a:endParaRPr>
          </a:p>
          <a:p>
            <a:pPr marL="342900" indent="-342900">
              <a:buFont typeface="Arial" panose="020B0604020202020204" pitchFamily="34" charset="0"/>
              <a:buChar char="•"/>
            </a:pPr>
            <a:r>
              <a:rPr lang="tr-TR" sz="2400" dirty="0">
                <a:solidFill>
                  <a:srgbClr val="315F81"/>
                </a:solidFill>
              </a:rPr>
              <a:t>Satın alma, ebook select ve EBA aboneli mevcut</a:t>
            </a:r>
          </a:p>
          <a:p>
            <a:pPr marL="342900" indent="-342900">
              <a:buFont typeface="Arial" panose="020B0604020202020204" pitchFamily="34" charset="0"/>
              <a:buChar char="•"/>
            </a:pPr>
            <a:r>
              <a:rPr lang="tr-TR" sz="2400" dirty="0">
                <a:solidFill>
                  <a:srgbClr val="315F81"/>
                </a:solidFill>
                <a:cs typeface="Calibri"/>
              </a:rPr>
              <a:t>Bütün inşaat mühendisliği alt konularını kapsar: </a:t>
            </a:r>
          </a:p>
          <a:p>
            <a:pPr marL="342900" indent="-342900">
              <a:buFont typeface="Arial" panose="020B0604020202020204" pitchFamily="34" charset="0"/>
              <a:buChar char="•"/>
            </a:pPr>
            <a:endParaRPr lang="tr-TR" sz="2400" dirty="0">
              <a:solidFill>
                <a:srgbClr val="315F81"/>
              </a:solidFill>
              <a:cs typeface="Calibri"/>
            </a:endParaRPr>
          </a:p>
          <a:p>
            <a:endParaRPr lang="en-GB" dirty="0">
              <a:cs typeface="Calibri"/>
            </a:endParaRPr>
          </a:p>
        </p:txBody>
      </p:sp>
      <p:sp>
        <p:nvSpPr>
          <p:cNvPr id="14" name="TextBox 13">
            <a:extLst>
              <a:ext uri="{FF2B5EF4-FFF2-40B4-BE49-F238E27FC236}">
                <a16:creationId xmlns:a16="http://schemas.microsoft.com/office/drawing/2014/main" id="{9A6D2D12-BAB0-F0E1-47E7-F229AB6422E0}"/>
              </a:ext>
            </a:extLst>
          </p:cNvPr>
          <p:cNvSpPr txBox="1"/>
          <p:nvPr/>
        </p:nvSpPr>
        <p:spPr>
          <a:xfrm>
            <a:off x="9816662" y="241738"/>
            <a:ext cx="2091559" cy="584775"/>
          </a:xfrm>
          <a:prstGeom prst="rect">
            <a:avLst/>
          </a:prstGeom>
          <a:solidFill>
            <a:schemeClr val="bg1"/>
          </a:solidFill>
          <a:ln>
            <a:no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A0FC2A66-63A0-6ED8-1A3B-2F7EB2A8780E}"/>
              </a:ext>
            </a:extLst>
          </p:cNvPr>
          <p:cNvSpPr txBox="1"/>
          <p:nvPr/>
        </p:nvSpPr>
        <p:spPr>
          <a:xfrm>
            <a:off x="4516135" y="3004162"/>
            <a:ext cx="7813560" cy="3416320"/>
          </a:xfrm>
          <a:prstGeom prst="rect">
            <a:avLst/>
          </a:prstGeom>
          <a:noFill/>
        </p:spPr>
        <p:txBody>
          <a:bodyPr wrap="square" numCol="2" rtlCol="0">
            <a:spAutoFit/>
          </a:bodyPr>
          <a:lstStyle/>
          <a:p>
            <a:r>
              <a:rPr lang="en-GB" sz="2400" dirty="0">
                <a:solidFill>
                  <a:srgbClr val="315F81"/>
                </a:solidFill>
              </a:rPr>
              <a:t>Contracts, Finance and Law</a:t>
            </a:r>
          </a:p>
          <a:p>
            <a:r>
              <a:rPr lang="en-GB" sz="2400" dirty="0">
                <a:solidFill>
                  <a:srgbClr val="315F81"/>
                </a:solidFill>
              </a:rPr>
              <a:t>Energy</a:t>
            </a:r>
          </a:p>
          <a:p>
            <a:r>
              <a:rPr lang="en-GB" sz="2400" dirty="0">
                <a:solidFill>
                  <a:srgbClr val="315F81"/>
                </a:solidFill>
              </a:rPr>
              <a:t>Engineering History</a:t>
            </a:r>
          </a:p>
          <a:p>
            <a:r>
              <a:rPr lang="en-GB" sz="2400" dirty="0">
                <a:solidFill>
                  <a:srgbClr val="315F81"/>
                </a:solidFill>
              </a:rPr>
              <a:t>Environment</a:t>
            </a:r>
          </a:p>
          <a:p>
            <a:r>
              <a:rPr lang="en-GB" sz="2400" dirty="0">
                <a:solidFill>
                  <a:srgbClr val="315F81"/>
                </a:solidFill>
              </a:rPr>
              <a:t>Eurocodes</a:t>
            </a:r>
          </a:p>
          <a:p>
            <a:r>
              <a:rPr lang="en-GB" sz="2400" dirty="0">
                <a:solidFill>
                  <a:srgbClr val="315F81"/>
                </a:solidFill>
              </a:rPr>
              <a:t>Ground Engineering</a:t>
            </a:r>
          </a:p>
          <a:p>
            <a:r>
              <a:rPr lang="en-GB" sz="2400" dirty="0">
                <a:solidFill>
                  <a:srgbClr val="315F81"/>
                </a:solidFill>
              </a:rPr>
              <a:t>Management </a:t>
            </a:r>
          </a:p>
          <a:p>
            <a:r>
              <a:rPr lang="en-GB" sz="2400" dirty="0">
                <a:solidFill>
                  <a:srgbClr val="315F81"/>
                </a:solidFill>
              </a:rPr>
              <a:t>Structures and Buildings</a:t>
            </a:r>
          </a:p>
          <a:p>
            <a:r>
              <a:rPr lang="en-GB" sz="2400" dirty="0">
                <a:solidFill>
                  <a:srgbClr val="315F81"/>
                </a:solidFill>
              </a:rPr>
              <a:t>Transport </a:t>
            </a:r>
          </a:p>
          <a:p>
            <a:r>
              <a:rPr lang="en-GB" sz="2400" dirty="0">
                <a:solidFill>
                  <a:srgbClr val="315F81"/>
                </a:solidFill>
              </a:rPr>
              <a:t>Water and Waste Water</a:t>
            </a:r>
          </a:p>
        </p:txBody>
      </p:sp>
    </p:spTree>
    <p:extLst>
      <p:ext uri="{BB962C8B-B14F-4D97-AF65-F5344CB8AC3E}">
        <p14:creationId xmlns:p14="http://schemas.microsoft.com/office/powerpoint/2010/main" val="2730622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 text, software, computer&#10;&#10;Description automatically generated">
            <a:extLst>
              <a:ext uri="{FF2B5EF4-FFF2-40B4-BE49-F238E27FC236}">
                <a16:creationId xmlns:a16="http://schemas.microsoft.com/office/drawing/2014/main" id="{6DC0130B-90D3-5943-8773-AC0B40DCD2FE}"/>
              </a:ext>
            </a:extLst>
          </p:cNvPr>
          <p:cNvPicPr>
            <a:picLocks noGrp="1" noChangeAspect="1"/>
          </p:cNvPicPr>
          <p:nvPr>
            <p:ph idx="1"/>
          </p:nvPr>
        </p:nvPicPr>
        <p:blipFill>
          <a:blip r:embed="rId2"/>
          <a:stretch>
            <a:fillRect/>
          </a:stretch>
        </p:blipFill>
        <p:spPr>
          <a:xfrm>
            <a:off x="0" y="0"/>
            <a:ext cx="12192000" cy="6858000"/>
          </a:xfrm>
        </p:spPr>
      </p:pic>
      <p:sp>
        <p:nvSpPr>
          <p:cNvPr id="2" name="TextBox 1">
            <a:extLst>
              <a:ext uri="{FF2B5EF4-FFF2-40B4-BE49-F238E27FC236}">
                <a16:creationId xmlns:a16="http://schemas.microsoft.com/office/drawing/2014/main" id="{8FA8CA26-350F-651E-4E9E-C40A9C9EFF5C}"/>
              </a:ext>
            </a:extLst>
          </p:cNvPr>
          <p:cNvSpPr txBox="1"/>
          <p:nvPr/>
        </p:nvSpPr>
        <p:spPr>
          <a:xfrm>
            <a:off x="441753" y="160808"/>
            <a:ext cx="9395929" cy="584775"/>
          </a:xfrm>
          <a:prstGeom prst="rect">
            <a:avLst/>
          </a:prstGeom>
          <a:noFill/>
        </p:spPr>
        <p:txBody>
          <a:bodyPr wrap="square">
            <a:spAutoFit/>
          </a:bodyPr>
          <a:lstStyle/>
          <a:p>
            <a:r>
              <a:rPr lang="en-GB" sz="3200" b="0" i="0" dirty="0">
                <a:solidFill>
                  <a:srgbClr val="315F81"/>
                </a:solidFill>
                <a:effectLst/>
                <a:latin typeface="Calibri" panose="020F0502020204030204" pitchFamily="34" charset="0"/>
              </a:rPr>
              <a:t>ICE Publishing </a:t>
            </a:r>
            <a:r>
              <a:rPr lang="tr-TR" sz="3200" b="0" i="0" dirty="0">
                <a:solidFill>
                  <a:srgbClr val="315F81"/>
                </a:solidFill>
                <a:effectLst/>
                <a:latin typeface="Calibri" panose="020F0502020204030204" pitchFamily="34" charset="0"/>
              </a:rPr>
              <a:t>Kitap erişim modelleri - </a:t>
            </a:r>
            <a:r>
              <a:rPr lang="en-GB" sz="3200" b="1" i="0" dirty="0">
                <a:solidFill>
                  <a:srgbClr val="315F81"/>
                </a:solidFill>
                <a:effectLst/>
                <a:latin typeface="Calibri" panose="020F0502020204030204" pitchFamily="34" charset="0"/>
              </a:rPr>
              <a:t>eBook Select</a:t>
            </a:r>
            <a:endParaRPr lang="en-GB" sz="3200" b="1" dirty="0">
              <a:solidFill>
                <a:srgbClr val="315F81"/>
              </a:solidFill>
            </a:endParaRPr>
          </a:p>
        </p:txBody>
      </p:sp>
      <p:pic>
        <p:nvPicPr>
          <p:cNvPr id="3" name="Picture 2">
            <a:extLst>
              <a:ext uri="{FF2B5EF4-FFF2-40B4-BE49-F238E27FC236}">
                <a16:creationId xmlns:a16="http://schemas.microsoft.com/office/drawing/2014/main" id="{D4E25EC8-94B8-7B29-2D10-226D26865139}"/>
              </a:ext>
            </a:extLst>
          </p:cNvPr>
          <p:cNvPicPr>
            <a:picLocks noChangeAspect="1"/>
          </p:cNvPicPr>
          <p:nvPr/>
        </p:nvPicPr>
        <p:blipFill>
          <a:blip r:embed="rId3"/>
          <a:stretch>
            <a:fillRect/>
          </a:stretch>
        </p:blipFill>
        <p:spPr>
          <a:xfrm>
            <a:off x="441754" y="1404164"/>
            <a:ext cx="4766350" cy="1863683"/>
          </a:xfrm>
          <a:prstGeom prst="rect">
            <a:avLst/>
          </a:prstGeom>
        </p:spPr>
      </p:pic>
      <p:pic>
        <p:nvPicPr>
          <p:cNvPr id="4" name="Picture 3">
            <a:extLst>
              <a:ext uri="{FF2B5EF4-FFF2-40B4-BE49-F238E27FC236}">
                <a16:creationId xmlns:a16="http://schemas.microsoft.com/office/drawing/2014/main" id="{210F32C5-1BFB-D796-629C-BDD0CB78D507}"/>
              </a:ext>
            </a:extLst>
          </p:cNvPr>
          <p:cNvPicPr>
            <a:picLocks noChangeAspect="1"/>
          </p:cNvPicPr>
          <p:nvPr/>
        </p:nvPicPr>
        <p:blipFill>
          <a:blip r:embed="rId4"/>
          <a:stretch>
            <a:fillRect/>
          </a:stretch>
        </p:blipFill>
        <p:spPr>
          <a:xfrm>
            <a:off x="441754" y="3363678"/>
            <a:ext cx="4766350" cy="1822363"/>
          </a:xfrm>
          <a:prstGeom prst="rect">
            <a:avLst/>
          </a:prstGeom>
        </p:spPr>
      </p:pic>
      <p:sp>
        <p:nvSpPr>
          <p:cNvPr id="5" name="TextBox 4">
            <a:extLst>
              <a:ext uri="{FF2B5EF4-FFF2-40B4-BE49-F238E27FC236}">
                <a16:creationId xmlns:a16="http://schemas.microsoft.com/office/drawing/2014/main" id="{8C9F7C20-8656-E32B-01D9-CBAEB0BAFBFD}"/>
              </a:ext>
            </a:extLst>
          </p:cNvPr>
          <p:cNvSpPr txBox="1"/>
          <p:nvPr/>
        </p:nvSpPr>
        <p:spPr>
          <a:xfrm>
            <a:off x="5420140" y="839023"/>
            <a:ext cx="6611612" cy="4893647"/>
          </a:xfrm>
          <a:prstGeom prst="rect">
            <a:avLst/>
          </a:prstGeom>
          <a:noFill/>
        </p:spPr>
        <p:txBody>
          <a:bodyPr wrap="square">
            <a:spAutoFit/>
          </a:bodyPr>
          <a:lstStyle/>
          <a:p>
            <a:pPr marL="342900" indent="-342900" algn="l" rtl="0" fontAlgn="base">
              <a:buFont typeface="Arial" panose="020B0604020202020204" pitchFamily="34" charset="0"/>
              <a:buChar char="•"/>
            </a:pPr>
            <a:r>
              <a:rPr lang="tr-TR" sz="2400" b="0" i="0" u="none" strike="noStrike" dirty="0">
                <a:solidFill>
                  <a:srgbClr val="315F81"/>
                </a:solidFill>
                <a:effectLst/>
              </a:rPr>
              <a:t>Mevcut bütün kitaplar içinden kitap seçimine izin veren bir model. </a:t>
            </a:r>
          </a:p>
          <a:p>
            <a:pPr marL="342900" indent="-342900" algn="l" rtl="0" fontAlgn="base">
              <a:buFont typeface="Arial" panose="020B0604020202020204" pitchFamily="34" charset="0"/>
              <a:buChar char="•"/>
            </a:pPr>
            <a:endParaRPr lang="tr-TR" sz="2400" dirty="0">
              <a:solidFill>
                <a:srgbClr val="315F81"/>
              </a:solidFill>
            </a:endParaRPr>
          </a:p>
          <a:p>
            <a:pPr marL="342900" indent="-342900" algn="l" rtl="0" fontAlgn="base">
              <a:buFont typeface="Arial" panose="020B0604020202020204" pitchFamily="34" charset="0"/>
              <a:buChar char="•"/>
            </a:pPr>
            <a:r>
              <a:rPr lang="tr-TR" sz="2400" b="0" i="0" u="none" strike="noStrike" dirty="0">
                <a:solidFill>
                  <a:srgbClr val="315F81"/>
                </a:solidFill>
                <a:effectLst/>
              </a:rPr>
              <a:t>Kitap paketleri:</a:t>
            </a:r>
            <a:r>
              <a:rPr lang="en-GB" sz="2400" b="0" i="0" u="none" strike="noStrike" dirty="0">
                <a:solidFill>
                  <a:srgbClr val="315F81"/>
                </a:solidFill>
                <a:effectLst/>
              </a:rPr>
              <a:t> </a:t>
            </a:r>
            <a:r>
              <a:rPr lang="en-GB" sz="2400" b="1" i="0" u="none" strike="noStrike" dirty="0">
                <a:solidFill>
                  <a:srgbClr val="315F81"/>
                </a:solidFill>
                <a:effectLst/>
              </a:rPr>
              <a:t>25, 50, 75, 100, 150 </a:t>
            </a:r>
            <a:r>
              <a:rPr lang="tr-TR" sz="2400" b="1" dirty="0">
                <a:solidFill>
                  <a:srgbClr val="315F81"/>
                </a:solidFill>
              </a:rPr>
              <a:t>veya</a:t>
            </a:r>
            <a:r>
              <a:rPr lang="en-GB" sz="2400" b="1" i="0" u="none" strike="noStrike" dirty="0">
                <a:solidFill>
                  <a:srgbClr val="315F81"/>
                </a:solidFill>
                <a:effectLst/>
              </a:rPr>
              <a:t> 200 </a:t>
            </a:r>
            <a:endParaRPr lang="en-GB" sz="2400" b="0" i="0" dirty="0">
              <a:solidFill>
                <a:srgbClr val="315F81"/>
              </a:solidFill>
              <a:effectLst/>
            </a:endParaRPr>
          </a:p>
          <a:p>
            <a:pPr marL="342900" indent="-342900" algn="l" rtl="0" fontAlgn="base">
              <a:buFont typeface="Arial" panose="020B0604020202020204" pitchFamily="34" charset="0"/>
              <a:buChar char="•"/>
            </a:pPr>
            <a:endParaRPr lang="tr-TR" sz="2400" b="0" i="0" dirty="0">
              <a:solidFill>
                <a:srgbClr val="315F81"/>
              </a:solidFill>
              <a:effectLst/>
            </a:endParaRPr>
          </a:p>
          <a:p>
            <a:pPr marL="342900" indent="-342900" algn="l" rtl="0" fontAlgn="base">
              <a:buFont typeface="Arial" panose="020B0604020202020204" pitchFamily="34" charset="0"/>
              <a:buChar char="•"/>
            </a:pPr>
            <a:r>
              <a:rPr lang="tr-TR" sz="2400" b="0" i="0" u="none" strike="noStrike" dirty="0">
                <a:solidFill>
                  <a:srgbClr val="315F81"/>
                </a:solidFill>
                <a:effectLst/>
              </a:rPr>
              <a:t>Seçilen kitaplara sürekli erişim hakkı</a:t>
            </a:r>
            <a:endParaRPr lang="en-US" sz="2400" b="0" i="0" dirty="0">
              <a:solidFill>
                <a:srgbClr val="315F81"/>
              </a:solidFill>
              <a:effectLst/>
            </a:endParaRPr>
          </a:p>
          <a:p>
            <a:pPr marL="342900" indent="-342900" algn="l" rtl="0" fontAlgn="base">
              <a:buFont typeface="Arial" panose="020B0604020202020204" pitchFamily="34" charset="0"/>
              <a:buChar char="•"/>
            </a:pPr>
            <a:endParaRPr lang="tr-TR" sz="2400" b="0" i="0" dirty="0">
              <a:solidFill>
                <a:srgbClr val="315F81"/>
              </a:solidFill>
              <a:effectLst/>
            </a:endParaRPr>
          </a:p>
          <a:p>
            <a:pPr marL="342900" indent="-342900" algn="l" rtl="0" fontAlgn="base">
              <a:buFont typeface="Arial" panose="020B0604020202020204" pitchFamily="34" charset="0"/>
              <a:buChar char="•"/>
            </a:pPr>
            <a:r>
              <a:rPr lang="en-GB" sz="2400" b="0" i="0" dirty="0">
                <a:solidFill>
                  <a:srgbClr val="315F81"/>
                </a:solidFill>
                <a:effectLst/>
              </a:rPr>
              <a:t>​</a:t>
            </a:r>
            <a:r>
              <a:rPr lang="tr-TR" sz="2400" b="0" i="0" dirty="0">
                <a:solidFill>
                  <a:srgbClr val="315F81"/>
                </a:solidFill>
                <a:effectLst/>
              </a:rPr>
              <a:t>Çoklu kullanıcı, indirme sınırı veya ambargo yok</a:t>
            </a:r>
          </a:p>
          <a:p>
            <a:pPr marL="342900" indent="-342900" algn="l" rtl="0" fontAlgn="base">
              <a:buFont typeface="Arial" panose="020B0604020202020204" pitchFamily="34" charset="0"/>
              <a:buChar char="•"/>
            </a:pPr>
            <a:endParaRPr lang="tr-TR" sz="2400" dirty="0">
              <a:solidFill>
                <a:srgbClr val="315F81"/>
              </a:solidFill>
            </a:endParaRPr>
          </a:p>
          <a:p>
            <a:pPr marL="342900" indent="-342900" algn="l" rtl="0" fontAlgn="base">
              <a:buFont typeface="Arial" panose="020B0604020202020204" pitchFamily="34" charset="0"/>
              <a:buChar char="•"/>
            </a:pPr>
            <a:r>
              <a:rPr lang="tr-TR" sz="2400" dirty="0">
                <a:solidFill>
                  <a:srgbClr val="315F81"/>
                </a:solidFill>
              </a:rPr>
              <a:t>Herhangi bir </a:t>
            </a:r>
            <a:r>
              <a:rPr lang="tr-TR" sz="2400" b="1" dirty="0">
                <a:solidFill>
                  <a:srgbClr val="315F81"/>
                </a:solidFill>
              </a:rPr>
              <a:t>Aggregator - derleyici</a:t>
            </a:r>
            <a:r>
              <a:rPr lang="tr-TR" sz="2400" dirty="0">
                <a:solidFill>
                  <a:srgbClr val="315F81"/>
                </a:solidFill>
              </a:rPr>
              <a:t> üzerinden sağlanmıyor, sadece Emerald üzerinden erişim mevcut. </a:t>
            </a:r>
          </a:p>
          <a:p>
            <a:pPr marL="342900" indent="-342900" algn="l" rtl="0" fontAlgn="base">
              <a:buFont typeface="Arial" panose="020B0604020202020204" pitchFamily="34" charset="0"/>
              <a:buChar char="•"/>
            </a:pPr>
            <a:endParaRPr lang="tr-TR" sz="2400" dirty="0">
              <a:solidFill>
                <a:srgbClr val="315F81"/>
              </a:solidFill>
            </a:endParaRPr>
          </a:p>
        </p:txBody>
      </p:sp>
      <p:sp>
        <p:nvSpPr>
          <p:cNvPr id="6" name="TextBox 5">
            <a:extLst>
              <a:ext uri="{FF2B5EF4-FFF2-40B4-BE49-F238E27FC236}">
                <a16:creationId xmlns:a16="http://schemas.microsoft.com/office/drawing/2014/main" id="{4D4378FB-D137-AFDD-A6AC-7CDAAE70F11A}"/>
              </a:ext>
            </a:extLst>
          </p:cNvPr>
          <p:cNvSpPr txBox="1"/>
          <p:nvPr/>
        </p:nvSpPr>
        <p:spPr>
          <a:xfrm>
            <a:off x="9837683" y="160808"/>
            <a:ext cx="2194068" cy="797483"/>
          </a:xfrm>
          <a:prstGeom prst="rect">
            <a:avLst/>
          </a:prstGeom>
          <a:solidFill>
            <a:schemeClr val="bg1"/>
          </a:solidFill>
          <a:ln>
            <a:noFill/>
          </a:ln>
        </p:spPr>
        <p:txBody>
          <a:bodyPr wrap="square" rtlCol="0">
            <a:spAutoFit/>
          </a:bodyPr>
          <a:lstStyle/>
          <a:p>
            <a:endParaRPr lang="en-GB" dirty="0"/>
          </a:p>
        </p:txBody>
      </p:sp>
    </p:spTree>
    <p:extLst>
      <p:ext uri="{BB962C8B-B14F-4D97-AF65-F5344CB8AC3E}">
        <p14:creationId xmlns:p14="http://schemas.microsoft.com/office/powerpoint/2010/main" val="1524180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 text, software, computer&#10;&#10;Description automatically generated">
            <a:extLst>
              <a:ext uri="{FF2B5EF4-FFF2-40B4-BE49-F238E27FC236}">
                <a16:creationId xmlns:a16="http://schemas.microsoft.com/office/drawing/2014/main" id="{6DC0130B-90D3-5943-8773-AC0B40DCD2FE}"/>
              </a:ext>
            </a:extLst>
          </p:cNvPr>
          <p:cNvPicPr>
            <a:picLocks noGrp="1" noChangeAspect="1"/>
          </p:cNvPicPr>
          <p:nvPr>
            <p:ph idx="1"/>
          </p:nvPr>
        </p:nvPicPr>
        <p:blipFill>
          <a:blip r:embed="rId2"/>
          <a:stretch>
            <a:fillRect/>
          </a:stretch>
        </p:blipFill>
        <p:spPr>
          <a:xfrm>
            <a:off x="0" y="0"/>
            <a:ext cx="12192000" cy="6858000"/>
          </a:xfrm>
        </p:spPr>
      </p:pic>
      <p:pic>
        <p:nvPicPr>
          <p:cNvPr id="3" name="Picture 2">
            <a:extLst>
              <a:ext uri="{FF2B5EF4-FFF2-40B4-BE49-F238E27FC236}">
                <a16:creationId xmlns:a16="http://schemas.microsoft.com/office/drawing/2014/main" id="{7875C88E-9D1A-3969-EBA2-B80A23209B5F}"/>
              </a:ext>
            </a:extLst>
          </p:cNvPr>
          <p:cNvPicPr>
            <a:picLocks noChangeAspect="1"/>
          </p:cNvPicPr>
          <p:nvPr/>
        </p:nvPicPr>
        <p:blipFill>
          <a:blip r:embed="rId3"/>
          <a:stretch>
            <a:fillRect/>
          </a:stretch>
        </p:blipFill>
        <p:spPr>
          <a:xfrm>
            <a:off x="244043" y="1423212"/>
            <a:ext cx="5135752" cy="1863683"/>
          </a:xfrm>
          <a:prstGeom prst="rect">
            <a:avLst/>
          </a:prstGeom>
        </p:spPr>
      </p:pic>
      <p:pic>
        <p:nvPicPr>
          <p:cNvPr id="4" name="Picture 3">
            <a:extLst>
              <a:ext uri="{FF2B5EF4-FFF2-40B4-BE49-F238E27FC236}">
                <a16:creationId xmlns:a16="http://schemas.microsoft.com/office/drawing/2014/main" id="{AA8CEFA6-A2DE-EAFA-5620-EEC766AE79CC}"/>
              </a:ext>
            </a:extLst>
          </p:cNvPr>
          <p:cNvPicPr>
            <a:picLocks noChangeAspect="1"/>
          </p:cNvPicPr>
          <p:nvPr/>
        </p:nvPicPr>
        <p:blipFill>
          <a:blip r:embed="rId4"/>
          <a:stretch>
            <a:fillRect/>
          </a:stretch>
        </p:blipFill>
        <p:spPr>
          <a:xfrm>
            <a:off x="244042" y="3382728"/>
            <a:ext cx="5135752" cy="1822363"/>
          </a:xfrm>
          <a:prstGeom prst="rect">
            <a:avLst/>
          </a:prstGeom>
        </p:spPr>
      </p:pic>
      <p:sp>
        <p:nvSpPr>
          <p:cNvPr id="5" name="TextBox 4">
            <a:extLst>
              <a:ext uri="{FF2B5EF4-FFF2-40B4-BE49-F238E27FC236}">
                <a16:creationId xmlns:a16="http://schemas.microsoft.com/office/drawing/2014/main" id="{71A1362E-3D60-9E16-4E56-A42DD440C63A}"/>
              </a:ext>
            </a:extLst>
          </p:cNvPr>
          <p:cNvSpPr txBox="1"/>
          <p:nvPr/>
        </p:nvSpPr>
        <p:spPr>
          <a:xfrm>
            <a:off x="5510086" y="1012395"/>
            <a:ext cx="6437871" cy="4062651"/>
          </a:xfrm>
          <a:prstGeom prst="rect">
            <a:avLst/>
          </a:prstGeom>
          <a:noFill/>
        </p:spPr>
        <p:txBody>
          <a:bodyPr wrap="square">
            <a:spAutoFit/>
          </a:bodyPr>
          <a:lstStyle/>
          <a:p>
            <a:pPr algn="l" rtl="0" fontAlgn="base"/>
            <a:r>
              <a:rPr lang="en-US" sz="1800" b="0" i="0" dirty="0">
                <a:solidFill>
                  <a:srgbClr val="007179"/>
                </a:solidFill>
                <a:effectLst/>
                <a:latin typeface="Georgia" panose="02040502050405020303" pitchFamily="18" charset="0"/>
              </a:rPr>
              <a:t>​</a:t>
            </a:r>
            <a:endParaRPr lang="en-US" b="0" i="0" dirty="0">
              <a:solidFill>
                <a:srgbClr val="007179"/>
              </a:solidFill>
              <a:effectLst/>
              <a:latin typeface="Segoe UI" panose="020B0502040204020203" pitchFamily="34" charset="0"/>
            </a:endParaRPr>
          </a:p>
          <a:p>
            <a:pPr marL="342900" indent="-342900" algn="l" rtl="0" fontAlgn="base">
              <a:buFont typeface="Arial" panose="020B0604020202020204" pitchFamily="34" charset="0"/>
              <a:buChar char="•"/>
            </a:pPr>
            <a:r>
              <a:rPr lang="en-GB" sz="2400" b="0" i="0" u="none" strike="noStrike" dirty="0">
                <a:solidFill>
                  <a:srgbClr val="315F81"/>
                </a:solidFill>
                <a:effectLst/>
              </a:rPr>
              <a:t>DRM free, </a:t>
            </a:r>
            <a:r>
              <a:rPr lang="tr-TR" sz="2400" b="0" i="0" u="none" strike="noStrike" dirty="0">
                <a:solidFill>
                  <a:srgbClr val="315F81"/>
                </a:solidFill>
                <a:effectLst/>
              </a:rPr>
              <a:t>bütün ICE kitaplarının arşiv ve güncel yıl kitaplarına 12 ay sınırsız erişim</a:t>
            </a:r>
            <a:endParaRPr lang="en-GB" sz="2400" b="0" i="0" dirty="0">
              <a:solidFill>
                <a:srgbClr val="315F81"/>
              </a:solidFill>
              <a:effectLst/>
            </a:endParaRPr>
          </a:p>
          <a:p>
            <a:pPr marL="342900" indent="-342900" algn="l" rtl="0" fontAlgn="base">
              <a:buFont typeface="Arial" panose="020B0604020202020204" pitchFamily="34" charset="0"/>
              <a:buChar char="•"/>
            </a:pPr>
            <a:r>
              <a:rPr lang="en-GB" sz="2400" b="0" i="0" dirty="0">
                <a:solidFill>
                  <a:srgbClr val="315F81"/>
                </a:solidFill>
                <a:effectLst/>
              </a:rPr>
              <a:t>​</a:t>
            </a:r>
            <a:r>
              <a:rPr lang="tr-TR" sz="2400" u="none" strike="noStrike" dirty="0">
                <a:solidFill>
                  <a:srgbClr val="315F81"/>
                </a:solidFill>
              </a:rPr>
              <a:t>12 ay sonunda </a:t>
            </a:r>
            <a:r>
              <a:rPr lang="en-GB" sz="2400" b="1" i="0" u="none" strike="noStrike" dirty="0">
                <a:solidFill>
                  <a:srgbClr val="315F81"/>
                </a:solidFill>
                <a:effectLst/>
              </a:rPr>
              <a:t>50, 75, 100, 150 </a:t>
            </a:r>
            <a:r>
              <a:rPr lang="tr-TR" sz="2400" b="1" dirty="0">
                <a:solidFill>
                  <a:srgbClr val="315F81"/>
                </a:solidFill>
              </a:rPr>
              <a:t>veya</a:t>
            </a:r>
            <a:r>
              <a:rPr lang="en-GB" sz="2400" b="1" i="0" u="none" strike="noStrike" dirty="0">
                <a:solidFill>
                  <a:srgbClr val="315F81"/>
                </a:solidFill>
                <a:effectLst/>
              </a:rPr>
              <a:t> 200 </a:t>
            </a:r>
            <a:r>
              <a:rPr lang="tr-TR" sz="2400" b="0" i="0" u="none" strike="noStrike" dirty="0">
                <a:solidFill>
                  <a:srgbClr val="315F81"/>
                </a:solidFill>
                <a:effectLst/>
              </a:rPr>
              <a:t>kitap seçin ve sürekli erişime açılır </a:t>
            </a:r>
            <a:r>
              <a:rPr lang="en-GB" sz="2400" b="0" i="0" u="none" strike="noStrike" dirty="0">
                <a:solidFill>
                  <a:srgbClr val="315F81"/>
                </a:solidFill>
                <a:effectLst/>
              </a:rPr>
              <a:t>( AIP)</a:t>
            </a:r>
            <a:r>
              <a:rPr lang="en-GB" sz="2400" b="0" i="0" dirty="0">
                <a:solidFill>
                  <a:srgbClr val="315F81"/>
                </a:solidFill>
                <a:effectLst/>
              </a:rPr>
              <a:t>​</a:t>
            </a:r>
            <a:endParaRPr lang="tr-TR" sz="2400" b="0" i="0" dirty="0">
              <a:solidFill>
                <a:srgbClr val="315F81"/>
              </a:solidFill>
              <a:effectLst/>
            </a:endParaRPr>
          </a:p>
          <a:p>
            <a:pPr marL="342900" indent="-342900" algn="l" rtl="0" fontAlgn="base">
              <a:buFont typeface="Arial" panose="020B0604020202020204" pitchFamily="34" charset="0"/>
              <a:buChar char="•"/>
            </a:pPr>
            <a:r>
              <a:rPr lang="tr-TR" sz="2400" b="0" i="0" u="none" strike="noStrike" dirty="0">
                <a:solidFill>
                  <a:srgbClr val="315F81"/>
                </a:solidFill>
                <a:effectLst/>
              </a:rPr>
              <a:t>Kullanıcılarınız için en yararlı olacak kitapları değerlendirerek seçme şansı </a:t>
            </a:r>
            <a:endParaRPr lang="en-US" sz="2400" b="0" i="0" dirty="0">
              <a:solidFill>
                <a:srgbClr val="315F81"/>
              </a:solidFill>
              <a:effectLst/>
            </a:endParaRPr>
          </a:p>
          <a:p>
            <a:pPr marL="342900" indent="-342900" algn="l" rtl="0" fontAlgn="base">
              <a:buFont typeface="Arial" panose="020B0604020202020204" pitchFamily="34" charset="0"/>
              <a:buChar char="•"/>
            </a:pPr>
            <a:r>
              <a:rPr lang="tr-TR" sz="2400" b="0" i="0" u="none" strike="noStrike" dirty="0">
                <a:solidFill>
                  <a:srgbClr val="315F81"/>
                </a:solidFill>
                <a:effectLst/>
              </a:rPr>
              <a:t>Kullanım durumuna göre kitap seçimine karar verme.</a:t>
            </a:r>
            <a:endParaRPr lang="en-US" sz="2400" b="0" i="0" dirty="0">
              <a:solidFill>
                <a:srgbClr val="315F81"/>
              </a:solidFill>
              <a:effectLst/>
            </a:endParaRPr>
          </a:p>
          <a:p>
            <a:pPr marL="342900" indent="-342900" algn="l" rtl="0" fontAlgn="base">
              <a:buFont typeface="Arial" panose="020B0604020202020204" pitchFamily="34" charset="0"/>
              <a:buChar char="•"/>
            </a:pPr>
            <a:r>
              <a:rPr lang="tr-TR" sz="2400" b="0" i="0" u="none" strike="noStrike" dirty="0">
                <a:solidFill>
                  <a:srgbClr val="315F81"/>
                </a:solidFill>
                <a:effectLst/>
              </a:rPr>
              <a:t>12 ay sonunda kullanım raporlarını paylaşacağız </a:t>
            </a:r>
          </a:p>
          <a:p>
            <a:pPr marL="342900" indent="-342900" algn="l" rtl="0" fontAlgn="base">
              <a:buFont typeface="Arial" panose="020B0604020202020204" pitchFamily="34" charset="0"/>
              <a:buChar char="•"/>
            </a:pPr>
            <a:r>
              <a:rPr lang="tr-TR" sz="2400" dirty="0">
                <a:solidFill>
                  <a:srgbClr val="315F81"/>
                </a:solidFill>
              </a:rPr>
              <a:t>Kitapların MARC kayıtları sağlanacak</a:t>
            </a:r>
            <a:endParaRPr lang="en-GB" sz="2400" b="0" i="0" dirty="0">
              <a:solidFill>
                <a:srgbClr val="315F81"/>
              </a:solidFill>
              <a:effectLst/>
            </a:endParaRPr>
          </a:p>
        </p:txBody>
      </p:sp>
      <p:sp>
        <p:nvSpPr>
          <p:cNvPr id="6" name="Rectangle 5">
            <a:extLst>
              <a:ext uri="{FF2B5EF4-FFF2-40B4-BE49-F238E27FC236}">
                <a16:creationId xmlns:a16="http://schemas.microsoft.com/office/drawing/2014/main" id="{ECFC4B89-7716-D387-5C26-530D67167B1F}"/>
              </a:ext>
            </a:extLst>
          </p:cNvPr>
          <p:cNvSpPr/>
          <p:nvPr/>
        </p:nvSpPr>
        <p:spPr>
          <a:xfrm>
            <a:off x="9768468" y="133815"/>
            <a:ext cx="2179489" cy="7432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A1FF19F-AA09-127E-145C-0665767541D4}"/>
              </a:ext>
            </a:extLst>
          </p:cNvPr>
          <p:cNvSpPr txBox="1"/>
          <p:nvPr/>
        </p:nvSpPr>
        <p:spPr>
          <a:xfrm>
            <a:off x="244042" y="470751"/>
            <a:ext cx="9793337" cy="584775"/>
          </a:xfrm>
          <a:prstGeom prst="rect">
            <a:avLst/>
          </a:prstGeom>
          <a:noFill/>
        </p:spPr>
        <p:txBody>
          <a:bodyPr wrap="square">
            <a:spAutoFit/>
          </a:bodyPr>
          <a:lstStyle/>
          <a:p>
            <a:r>
              <a:rPr lang="en-GB" sz="3200" b="0" i="0" dirty="0">
                <a:solidFill>
                  <a:srgbClr val="315F81"/>
                </a:solidFill>
                <a:effectLst/>
                <a:latin typeface="Calibri" panose="020F0502020204030204" pitchFamily="34" charset="0"/>
              </a:rPr>
              <a:t>ICE Publishing </a:t>
            </a:r>
            <a:r>
              <a:rPr lang="tr-TR" sz="3200" b="0" i="0" dirty="0">
                <a:solidFill>
                  <a:srgbClr val="315F81"/>
                </a:solidFill>
                <a:effectLst/>
                <a:latin typeface="Calibri" panose="020F0502020204030204" pitchFamily="34" charset="0"/>
              </a:rPr>
              <a:t>Kitap erişim modelleri - </a:t>
            </a:r>
            <a:r>
              <a:rPr lang="en-GB" sz="3200" b="1" i="0" dirty="0">
                <a:solidFill>
                  <a:srgbClr val="315F81"/>
                </a:solidFill>
                <a:effectLst/>
                <a:latin typeface="Calibri" panose="020F0502020204030204" pitchFamily="34" charset="0"/>
              </a:rPr>
              <a:t>eBook Select</a:t>
            </a:r>
            <a:r>
              <a:rPr lang="tr-TR" sz="3200" b="1" i="0" dirty="0">
                <a:solidFill>
                  <a:srgbClr val="315F81"/>
                </a:solidFill>
                <a:effectLst/>
                <a:latin typeface="Calibri" panose="020F0502020204030204" pitchFamily="34" charset="0"/>
              </a:rPr>
              <a:t> EBA</a:t>
            </a:r>
            <a:endParaRPr lang="en-GB" sz="3200" b="1" dirty="0">
              <a:solidFill>
                <a:srgbClr val="315F81"/>
              </a:solidFill>
            </a:endParaRPr>
          </a:p>
        </p:txBody>
      </p:sp>
    </p:spTree>
    <p:extLst>
      <p:ext uri="{BB962C8B-B14F-4D97-AF65-F5344CB8AC3E}">
        <p14:creationId xmlns:p14="http://schemas.microsoft.com/office/powerpoint/2010/main" val="2034913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 text, software, computer&#10;&#10;Description automatically generated">
            <a:extLst>
              <a:ext uri="{FF2B5EF4-FFF2-40B4-BE49-F238E27FC236}">
                <a16:creationId xmlns:a16="http://schemas.microsoft.com/office/drawing/2014/main" id="{6DC0130B-90D3-5943-8773-AC0B40DCD2FE}"/>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7CD68D04-C37A-C1B1-58F4-305595C89A03}"/>
              </a:ext>
            </a:extLst>
          </p:cNvPr>
          <p:cNvSpPr txBox="1"/>
          <p:nvPr/>
        </p:nvSpPr>
        <p:spPr>
          <a:xfrm>
            <a:off x="5495859" y="994971"/>
            <a:ext cx="6788905" cy="6432530"/>
          </a:xfrm>
          <a:prstGeom prst="rect">
            <a:avLst/>
          </a:prstGeom>
          <a:noFill/>
        </p:spPr>
        <p:txBody>
          <a:bodyPr wrap="square" lIns="91440" tIns="45720" rIns="91440" bIns="45720" anchor="t">
            <a:spAutoFit/>
          </a:bodyPr>
          <a:lstStyle/>
          <a:p>
            <a:pPr algn="l" rtl="0" fontAlgn="base"/>
            <a:r>
              <a:rPr lang="tr-TR" sz="2400" dirty="0">
                <a:solidFill>
                  <a:srgbClr val="315F81"/>
                </a:solidFill>
                <a:latin typeface="Calibri"/>
                <a:cs typeface="Calibri"/>
              </a:rPr>
              <a:t>İnşaat mühendisliği SDG amaçları ile çok ilgili:</a:t>
            </a:r>
            <a:endParaRPr lang="en-GB" sz="2400" dirty="0">
              <a:solidFill>
                <a:srgbClr val="315F81"/>
              </a:solidFill>
              <a:latin typeface="Calibri"/>
              <a:cs typeface="Calibri"/>
            </a:endParaRPr>
          </a:p>
          <a:p>
            <a:pPr fontAlgn="base"/>
            <a:br>
              <a:rPr lang="en-GB" sz="2400" dirty="0">
                <a:solidFill>
                  <a:srgbClr val="315F81"/>
                </a:solidFill>
                <a:latin typeface="Calibri" panose="020F0502020204030204" pitchFamily="34" charset="0"/>
              </a:rPr>
            </a:br>
            <a:r>
              <a:rPr lang="en-GB" sz="2400" b="1" dirty="0">
                <a:solidFill>
                  <a:srgbClr val="315F81"/>
                </a:solidFill>
                <a:latin typeface="Calibri"/>
                <a:cs typeface="Calibri"/>
              </a:rPr>
              <a:t>SDG6</a:t>
            </a:r>
            <a:r>
              <a:rPr lang="en-GB" sz="2400" dirty="0">
                <a:solidFill>
                  <a:srgbClr val="315F81"/>
                </a:solidFill>
                <a:latin typeface="Calibri"/>
                <a:cs typeface="Calibri"/>
              </a:rPr>
              <a:t> – </a:t>
            </a:r>
            <a:r>
              <a:rPr lang="tr-TR" sz="2400" dirty="0">
                <a:solidFill>
                  <a:srgbClr val="315F81"/>
                </a:solidFill>
                <a:latin typeface="Calibri"/>
                <a:cs typeface="Calibri"/>
              </a:rPr>
              <a:t>Temiz Su ve Sanitasyon - Herkes için erişilebilir su ve atık su hizmetlerini ve sürdürülebilir su yönetimini güvence altına almak</a:t>
            </a:r>
            <a:endParaRPr lang="en-GB" sz="2400" dirty="0">
              <a:solidFill>
                <a:srgbClr val="315F81"/>
              </a:solidFill>
              <a:latin typeface="Calibri" panose="020F0502020204030204" pitchFamily="34" charset="0"/>
            </a:endParaRPr>
          </a:p>
          <a:p>
            <a:pPr fontAlgn="base"/>
            <a:r>
              <a:rPr lang="en-GB" sz="2400" dirty="0">
                <a:solidFill>
                  <a:srgbClr val="315F81"/>
                </a:solidFill>
                <a:latin typeface="Calibri"/>
                <a:cs typeface="Calibri"/>
              </a:rPr>
              <a:t> </a:t>
            </a:r>
            <a:br>
              <a:rPr lang="en-GB" sz="2400" dirty="0">
                <a:solidFill>
                  <a:srgbClr val="315F81"/>
                </a:solidFill>
                <a:latin typeface="Calibri" panose="020F0502020204030204" pitchFamily="34" charset="0"/>
              </a:rPr>
            </a:br>
            <a:r>
              <a:rPr lang="en-GB" sz="2400" b="1" dirty="0">
                <a:solidFill>
                  <a:srgbClr val="315F81"/>
                </a:solidFill>
                <a:latin typeface="Calibri"/>
                <a:cs typeface="Calibri"/>
              </a:rPr>
              <a:t>SDG9</a:t>
            </a:r>
            <a:r>
              <a:rPr lang="en-GB" sz="2400" dirty="0">
                <a:solidFill>
                  <a:srgbClr val="315F81"/>
                </a:solidFill>
                <a:latin typeface="Calibri"/>
                <a:cs typeface="Calibri"/>
              </a:rPr>
              <a:t> – </a:t>
            </a:r>
            <a:r>
              <a:rPr lang="tr-TR" sz="2400" dirty="0">
                <a:solidFill>
                  <a:srgbClr val="315F81"/>
                </a:solidFill>
                <a:latin typeface="Calibri"/>
                <a:cs typeface="Calibri"/>
              </a:rPr>
              <a:t>Sanayi, Yenilikçilik ve Altyapı- Dayanıklı altyapılar tesis etmek, kapsayıcı ve sürdürülebilir sanayileşmeyi desteklemek ve yenilikçiliği güçlendirmek</a:t>
            </a:r>
            <a:endParaRPr lang="en-GB" sz="2400" dirty="0">
              <a:solidFill>
                <a:srgbClr val="315F81"/>
              </a:solidFill>
              <a:latin typeface="Calibri"/>
              <a:cs typeface="Calibri"/>
            </a:endParaRPr>
          </a:p>
          <a:p>
            <a:pPr algn="l" rtl="0" fontAlgn="base"/>
            <a:endParaRPr lang="en-GB" sz="2400" dirty="0">
              <a:solidFill>
                <a:srgbClr val="315F81"/>
              </a:solidFill>
              <a:latin typeface="Calibri" panose="020F0502020204030204" pitchFamily="34" charset="0"/>
            </a:endParaRPr>
          </a:p>
          <a:p>
            <a:pPr fontAlgn="base"/>
            <a:r>
              <a:rPr lang="en-GB" sz="2400" b="1" dirty="0">
                <a:solidFill>
                  <a:srgbClr val="315F81"/>
                </a:solidFill>
                <a:latin typeface="Calibri"/>
                <a:cs typeface="Calibri"/>
              </a:rPr>
              <a:t>SDG11</a:t>
            </a:r>
            <a:r>
              <a:rPr lang="en-GB" sz="2400" dirty="0">
                <a:solidFill>
                  <a:srgbClr val="315F81"/>
                </a:solidFill>
                <a:latin typeface="Calibri"/>
                <a:cs typeface="Calibri"/>
              </a:rPr>
              <a:t> -  </a:t>
            </a:r>
            <a:r>
              <a:rPr lang="tr-TR" sz="2400" dirty="0">
                <a:solidFill>
                  <a:srgbClr val="315F81"/>
                </a:solidFill>
                <a:latin typeface="Calibri"/>
                <a:cs typeface="Calibri"/>
              </a:rPr>
              <a:t>Sürdürülebilir Şehirler ve Topluluklar - Şehirleri ve insan yerleşimlerini kapsayıcı, güvenli, dayanıklı ve sürdürülebilir kılmak</a:t>
            </a:r>
            <a:endParaRPr lang="en-GB" sz="2400" dirty="0">
              <a:solidFill>
                <a:srgbClr val="315F81"/>
              </a:solidFill>
              <a:latin typeface="Calibri"/>
              <a:cs typeface="Calibri"/>
            </a:endParaRPr>
          </a:p>
          <a:p>
            <a:pPr algn="l"/>
            <a:endParaRPr lang="en-GB" sz="2000" dirty="0">
              <a:solidFill>
                <a:srgbClr val="000000"/>
              </a:solidFill>
              <a:latin typeface="Calibri" panose="020F0502020204030204" pitchFamily="34" charset="0"/>
              <a:cs typeface="Calibri"/>
            </a:endParaRPr>
          </a:p>
          <a:p>
            <a:endParaRPr lang="en-GB" sz="2000" dirty="0">
              <a:solidFill>
                <a:srgbClr val="000000"/>
              </a:solidFill>
              <a:latin typeface="Calibri"/>
              <a:cs typeface="Calibri"/>
            </a:endParaRPr>
          </a:p>
          <a:p>
            <a:pPr fontAlgn="base"/>
            <a:endParaRPr lang="en-GB" dirty="0">
              <a:solidFill>
                <a:srgbClr val="000000"/>
              </a:solidFill>
              <a:latin typeface="Calibri" panose="020F0502020204030204" pitchFamily="34" charset="0"/>
            </a:endParaRPr>
          </a:p>
          <a:p>
            <a:pPr fontAlgn="base"/>
            <a:endParaRPr lang="en-GB" dirty="0">
              <a:solidFill>
                <a:srgbClr val="000000"/>
              </a:solidFill>
              <a:latin typeface="Calibri" panose="020F0502020204030204" pitchFamily="34" charset="0"/>
            </a:endParaRPr>
          </a:p>
        </p:txBody>
      </p:sp>
      <p:sp>
        <p:nvSpPr>
          <p:cNvPr id="6" name="TextBox 5">
            <a:extLst>
              <a:ext uri="{FF2B5EF4-FFF2-40B4-BE49-F238E27FC236}">
                <a16:creationId xmlns:a16="http://schemas.microsoft.com/office/drawing/2014/main" id="{04A23F45-B3AF-762D-46D8-0468D703BD85}"/>
              </a:ext>
            </a:extLst>
          </p:cNvPr>
          <p:cNvSpPr txBox="1"/>
          <p:nvPr/>
        </p:nvSpPr>
        <p:spPr>
          <a:xfrm>
            <a:off x="441754" y="179858"/>
            <a:ext cx="11408376" cy="584775"/>
          </a:xfrm>
          <a:prstGeom prst="rect">
            <a:avLst/>
          </a:prstGeom>
          <a:noFill/>
        </p:spPr>
        <p:txBody>
          <a:bodyPr wrap="square">
            <a:spAutoFit/>
          </a:bodyPr>
          <a:lstStyle/>
          <a:p>
            <a:r>
              <a:rPr lang="en-GB" sz="3100" i="0" dirty="0">
                <a:solidFill>
                  <a:srgbClr val="315F81"/>
                </a:solidFill>
                <a:effectLst/>
                <a:latin typeface="Calibri" panose="020F0502020204030204" pitchFamily="34" charset="0"/>
              </a:rPr>
              <a:t>ICE </a:t>
            </a:r>
            <a:r>
              <a:rPr lang="tr-TR" sz="3100" i="0" dirty="0">
                <a:solidFill>
                  <a:srgbClr val="315F81"/>
                </a:solidFill>
                <a:effectLst/>
                <a:latin typeface="Calibri" panose="020F0502020204030204" pitchFamily="34" charset="0"/>
              </a:rPr>
              <a:t>Yayınları Sürdürülebilir Kalkınma Amaçlarına uyumlu</a:t>
            </a:r>
            <a:endParaRPr lang="en-GB" sz="3100" dirty="0">
              <a:solidFill>
                <a:srgbClr val="315F81"/>
              </a:solidFill>
            </a:endParaRPr>
          </a:p>
        </p:txBody>
      </p:sp>
      <p:sp>
        <p:nvSpPr>
          <p:cNvPr id="2" name="TextBox 1">
            <a:extLst>
              <a:ext uri="{FF2B5EF4-FFF2-40B4-BE49-F238E27FC236}">
                <a16:creationId xmlns:a16="http://schemas.microsoft.com/office/drawing/2014/main" id="{9FD81B1F-19F3-678C-C322-4C9AC1BCECFB}"/>
              </a:ext>
            </a:extLst>
          </p:cNvPr>
          <p:cNvSpPr txBox="1"/>
          <p:nvPr/>
        </p:nvSpPr>
        <p:spPr>
          <a:xfrm>
            <a:off x="9827173" y="241792"/>
            <a:ext cx="2249214" cy="584775"/>
          </a:xfrm>
          <a:prstGeom prst="rect">
            <a:avLst/>
          </a:prstGeom>
          <a:solidFill>
            <a:schemeClr val="bg1"/>
          </a:solidFill>
          <a:ln>
            <a:noFill/>
          </a:ln>
        </p:spPr>
        <p:txBody>
          <a:bodyPr wrap="square" rtlCol="0">
            <a:spAutoFit/>
          </a:bodyPr>
          <a:lstStyle/>
          <a:p>
            <a:endParaRPr lang="en-GB" dirty="0"/>
          </a:p>
        </p:txBody>
      </p:sp>
      <p:pic>
        <p:nvPicPr>
          <p:cNvPr id="4" name="Picture 3">
            <a:extLst>
              <a:ext uri="{FF2B5EF4-FFF2-40B4-BE49-F238E27FC236}">
                <a16:creationId xmlns:a16="http://schemas.microsoft.com/office/drawing/2014/main" id="{3EF14EB2-8A91-BE1F-651C-8ACEFD28ACEF}"/>
              </a:ext>
            </a:extLst>
          </p:cNvPr>
          <p:cNvPicPr>
            <a:picLocks noChangeAspect="1"/>
          </p:cNvPicPr>
          <p:nvPr/>
        </p:nvPicPr>
        <p:blipFill>
          <a:blip r:embed="rId3"/>
          <a:stretch>
            <a:fillRect/>
          </a:stretch>
        </p:blipFill>
        <p:spPr>
          <a:xfrm>
            <a:off x="-208022" y="1259500"/>
            <a:ext cx="5936158" cy="3841454"/>
          </a:xfrm>
          <a:prstGeom prst="rect">
            <a:avLst/>
          </a:prstGeom>
        </p:spPr>
      </p:pic>
    </p:spTree>
    <p:extLst>
      <p:ext uri="{BB962C8B-B14F-4D97-AF65-F5344CB8AC3E}">
        <p14:creationId xmlns:p14="http://schemas.microsoft.com/office/powerpoint/2010/main" val="4072672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7163" y="1402184"/>
            <a:ext cx="10790845" cy="3889613"/>
          </a:xfrm>
          <a:prstGeom prst="rect">
            <a:avLst/>
          </a:prstGeom>
        </p:spPr>
        <p:txBody>
          <a:bodyPr vert="horz" wrap="square" lIns="0" tIns="11516" rIns="0" bIns="0" rtlCol="0" anchor="ctr">
            <a:spAutoFit/>
          </a:bodyPr>
          <a:lstStyle/>
          <a:p>
            <a:pPr marL="11516">
              <a:lnSpc>
                <a:spcPct val="100000"/>
              </a:lnSpc>
              <a:spcBef>
                <a:spcPts val="91"/>
              </a:spcBef>
            </a:pPr>
            <a:r>
              <a:rPr lang="tr-TR" sz="2800" b="1" spc="-5" dirty="0">
                <a:solidFill>
                  <a:srgbClr val="0C7277"/>
                </a:solidFill>
                <a:latin typeface="Georgia"/>
                <a:cs typeface="Museo Sans 100"/>
              </a:rPr>
              <a:t>	</a:t>
            </a:r>
            <a:r>
              <a:rPr lang="tr-TR" sz="2800" spc="-5" dirty="0">
                <a:solidFill>
                  <a:srgbClr val="0C7277"/>
                </a:solidFill>
                <a:latin typeface="Georgia"/>
                <a:cs typeface="Museo Sans 100"/>
              </a:rPr>
              <a:t>Destek hizmetler, IP, erişim vb</a:t>
            </a:r>
            <a:br>
              <a:rPr lang="tr-TR" sz="2800" spc="-5" dirty="0">
                <a:solidFill>
                  <a:srgbClr val="0C7277"/>
                </a:solidFill>
                <a:latin typeface="Georgia"/>
                <a:cs typeface="Museo Sans 100"/>
              </a:rPr>
            </a:br>
            <a:r>
              <a:rPr lang="tr-TR" sz="2800" spc="-5" dirty="0">
                <a:solidFill>
                  <a:srgbClr val="0C7277"/>
                </a:solidFill>
                <a:latin typeface="Georgia"/>
                <a:cs typeface="Museo Sans 100"/>
              </a:rPr>
              <a:t>	Güncel listeler; dergi, kitap, case </a:t>
            </a:r>
            <a:br>
              <a:rPr lang="tr-TR" sz="2800" spc="-5" dirty="0">
                <a:solidFill>
                  <a:srgbClr val="0C7277"/>
                </a:solidFill>
                <a:latin typeface="Georgia"/>
                <a:cs typeface="Museo Sans 100"/>
              </a:rPr>
            </a:br>
            <a:r>
              <a:rPr lang="tr-TR" sz="2800" spc="-5" dirty="0">
                <a:solidFill>
                  <a:srgbClr val="0C7277"/>
                </a:solidFill>
                <a:latin typeface="Georgia"/>
                <a:cs typeface="Museo Sans 100"/>
              </a:rPr>
              <a:t>	Kullanım istatistikleri</a:t>
            </a:r>
            <a:br>
              <a:rPr lang="tr-TR" sz="2800" spc="-5" dirty="0">
                <a:solidFill>
                  <a:srgbClr val="0C7277"/>
                </a:solidFill>
                <a:latin typeface="Georgia"/>
                <a:cs typeface="Museo Sans 100"/>
              </a:rPr>
            </a:br>
            <a:r>
              <a:rPr lang="tr-TR" sz="2800" spc="-5" dirty="0">
                <a:solidFill>
                  <a:srgbClr val="0C7277"/>
                </a:solidFill>
                <a:latin typeface="Georgia"/>
                <a:cs typeface="Museo Sans 100"/>
              </a:rPr>
              <a:t>	MARC kayıtları</a:t>
            </a:r>
            <a:br>
              <a:rPr lang="tr-TR" sz="2800" spc="-5" dirty="0">
                <a:solidFill>
                  <a:srgbClr val="0C7277"/>
                </a:solidFill>
                <a:latin typeface="Georgia"/>
                <a:cs typeface="Museo Sans 100"/>
              </a:rPr>
            </a:br>
            <a:r>
              <a:rPr lang="tr-TR" sz="2800" spc="-5" dirty="0">
                <a:solidFill>
                  <a:srgbClr val="0C7277"/>
                </a:solidFill>
                <a:latin typeface="Georgia"/>
                <a:cs typeface="Museo Sans 100"/>
              </a:rPr>
              <a:t>	Aylık eğitim takvimi</a:t>
            </a:r>
            <a:br>
              <a:rPr lang="tr-TR" sz="2800" b="1" spc="-5" dirty="0">
                <a:solidFill>
                  <a:srgbClr val="0C7277"/>
                </a:solidFill>
                <a:latin typeface="Georgia"/>
                <a:cs typeface="Museo Sans 100"/>
              </a:rPr>
            </a:br>
            <a:br>
              <a:rPr lang="tr-TR" sz="2800" b="1" spc="-5" dirty="0">
                <a:solidFill>
                  <a:srgbClr val="0C7277"/>
                </a:solidFill>
                <a:latin typeface="Georgia"/>
                <a:cs typeface="Museo Sans 100"/>
              </a:rPr>
            </a:br>
            <a:r>
              <a:rPr lang="tr-TR" sz="2800" b="1" spc="-5" dirty="0">
                <a:solidFill>
                  <a:srgbClr val="0C7277"/>
                </a:solidFill>
                <a:latin typeface="Georgia"/>
                <a:cs typeface="Museo Sans 100"/>
              </a:rPr>
              <a:t>	mtonta@emerald.com</a:t>
            </a:r>
            <a:br>
              <a:rPr lang="tr-TR" sz="2800" b="1" spc="-5" dirty="0">
                <a:solidFill>
                  <a:srgbClr val="0C7277"/>
                </a:solidFill>
                <a:latin typeface="Georgia"/>
                <a:cs typeface="Museo Sans 100"/>
              </a:rPr>
            </a:br>
            <a:r>
              <a:rPr lang="tr-TR" sz="2800" b="1" spc="-5" dirty="0">
                <a:solidFill>
                  <a:srgbClr val="0C7277"/>
                </a:solidFill>
                <a:latin typeface="Georgia"/>
                <a:cs typeface="Museo Sans 100"/>
              </a:rPr>
              <a:t>	</a:t>
            </a:r>
            <a:br>
              <a:rPr lang="tr-TR" sz="2800" b="1" spc="-5" dirty="0">
                <a:solidFill>
                  <a:srgbClr val="0C7277"/>
                </a:solidFill>
                <a:latin typeface="Georgia"/>
                <a:cs typeface="Museo Sans 100"/>
              </a:rPr>
            </a:br>
            <a:endParaRPr sz="2800" b="1" dirty="0">
              <a:latin typeface="Museo Sans 100"/>
              <a:cs typeface="Museo Sans 100"/>
            </a:endParaRPr>
          </a:p>
        </p:txBody>
      </p:sp>
      <p:grpSp>
        <p:nvGrpSpPr>
          <p:cNvPr id="4" name="Group 3">
            <a:extLst>
              <a:ext uri="{FF2B5EF4-FFF2-40B4-BE49-F238E27FC236}">
                <a16:creationId xmlns:a16="http://schemas.microsoft.com/office/drawing/2014/main" id="{C25D29E9-DB87-39DD-AC3C-2D6B30EF0475}"/>
              </a:ext>
            </a:extLst>
          </p:cNvPr>
          <p:cNvGrpSpPr/>
          <p:nvPr/>
        </p:nvGrpSpPr>
        <p:grpSpPr>
          <a:xfrm>
            <a:off x="9098687" y="6006652"/>
            <a:ext cx="1368229" cy="475096"/>
            <a:chOff x="9098687" y="6006652"/>
            <a:chExt cx="1368229" cy="475096"/>
          </a:xfrm>
        </p:grpSpPr>
        <p:sp>
          <p:nvSpPr>
            <p:cNvPr id="70" name="object 70"/>
            <p:cNvSpPr/>
            <p:nvPr/>
          </p:nvSpPr>
          <p:spPr>
            <a:xfrm>
              <a:off x="9578536" y="6268026"/>
              <a:ext cx="182404" cy="114715"/>
            </a:xfrm>
            <a:prstGeom prst="rect">
              <a:avLst/>
            </a:prstGeom>
            <a:blipFill>
              <a:blip r:embed="rId3" cstate="print"/>
              <a:stretch>
                <a:fillRect/>
              </a:stretch>
            </a:blipFill>
          </p:spPr>
          <p:txBody>
            <a:bodyPr wrap="square" lIns="0" tIns="0" rIns="0" bIns="0" rtlCol="0"/>
            <a:lstStyle/>
            <a:p>
              <a:endParaRPr sz="1632" dirty="0"/>
            </a:p>
          </p:txBody>
        </p:sp>
        <p:sp>
          <p:nvSpPr>
            <p:cNvPr id="71" name="object 71"/>
            <p:cNvSpPr/>
            <p:nvPr/>
          </p:nvSpPr>
          <p:spPr>
            <a:xfrm>
              <a:off x="9781443" y="6268027"/>
              <a:ext cx="79762" cy="112802"/>
            </a:xfrm>
            <a:prstGeom prst="rect">
              <a:avLst/>
            </a:prstGeom>
            <a:blipFill>
              <a:blip r:embed="rId4" cstate="print"/>
              <a:stretch>
                <a:fillRect/>
              </a:stretch>
            </a:blipFill>
          </p:spPr>
          <p:txBody>
            <a:bodyPr wrap="square" lIns="0" tIns="0" rIns="0" bIns="0" rtlCol="0"/>
            <a:lstStyle/>
            <a:p>
              <a:endParaRPr sz="1632" dirty="0"/>
            </a:p>
          </p:txBody>
        </p:sp>
        <p:sp>
          <p:nvSpPr>
            <p:cNvPr id="72" name="object 72"/>
            <p:cNvSpPr/>
            <p:nvPr/>
          </p:nvSpPr>
          <p:spPr>
            <a:xfrm>
              <a:off x="9878852" y="6266113"/>
              <a:ext cx="305385" cy="116625"/>
            </a:xfrm>
            <a:prstGeom prst="rect">
              <a:avLst/>
            </a:prstGeom>
            <a:blipFill>
              <a:blip r:embed="rId5" cstate="print"/>
              <a:stretch>
                <a:fillRect/>
              </a:stretch>
            </a:blipFill>
          </p:spPr>
          <p:txBody>
            <a:bodyPr wrap="square" lIns="0" tIns="0" rIns="0" bIns="0" rtlCol="0"/>
            <a:lstStyle/>
            <a:p>
              <a:endParaRPr sz="1632" dirty="0"/>
            </a:p>
          </p:txBody>
        </p:sp>
        <p:sp>
          <p:nvSpPr>
            <p:cNvPr id="73" name="object 73"/>
            <p:cNvSpPr/>
            <p:nvPr/>
          </p:nvSpPr>
          <p:spPr>
            <a:xfrm>
              <a:off x="10218487" y="6268027"/>
              <a:ext cx="0" cy="112860"/>
            </a:xfrm>
            <a:custGeom>
              <a:avLst/>
              <a:gdLst/>
              <a:ahLst/>
              <a:cxnLst/>
              <a:rect l="l" t="t" r="r" b="b"/>
              <a:pathLst>
                <a:path h="124459">
                  <a:moveTo>
                    <a:pt x="0" y="0"/>
                  </a:moveTo>
                  <a:lnTo>
                    <a:pt x="0" y="124396"/>
                  </a:lnTo>
                </a:path>
              </a:pathLst>
            </a:custGeom>
            <a:ln w="22593">
              <a:solidFill>
                <a:srgbClr val="005155"/>
              </a:solidFill>
            </a:ln>
          </p:spPr>
          <p:txBody>
            <a:bodyPr wrap="square" lIns="0" tIns="0" rIns="0" bIns="0" rtlCol="0"/>
            <a:lstStyle/>
            <a:p>
              <a:endParaRPr sz="1632" dirty="0"/>
            </a:p>
          </p:txBody>
        </p:sp>
        <p:sp>
          <p:nvSpPr>
            <p:cNvPr id="74" name="object 74"/>
            <p:cNvSpPr/>
            <p:nvPr/>
          </p:nvSpPr>
          <p:spPr>
            <a:xfrm>
              <a:off x="10252732" y="6266125"/>
              <a:ext cx="214184" cy="116615"/>
            </a:xfrm>
            <a:prstGeom prst="rect">
              <a:avLst/>
            </a:prstGeom>
            <a:blipFill>
              <a:blip r:embed="rId6" cstate="print"/>
              <a:stretch>
                <a:fillRect/>
              </a:stretch>
            </a:blipFill>
          </p:spPr>
          <p:txBody>
            <a:bodyPr wrap="square" lIns="0" tIns="0" rIns="0" bIns="0" rtlCol="0"/>
            <a:lstStyle/>
            <a:p>
              <a:endParaRPr sz="1632" dirty="0"/>
            </a:p>
          </p:txBody>
        </p:sp>
        <p:sp>
          <p:nvSpPr>
            <p:cNvPr id="75" name="object 75"/>
            <p:cNvSpPr/>
            <p:nvPr/>
          </p:nvSpPr>
          <p:spPr>
            <a:xfrm>
              <a:off x="9563853" y="6089662"/>
              <a:ext cx="125919" cy="147616"/>
            </a:xfrm>
            <a:prstGeom prst="rect">
              <a:avLst/>
            </a:prstGeom>
            <a:blipFill>
              <a:blip r:embed="rId7" cstate="print"/>
              <a:stretch>
                <a:fillRect/>
              </a:stretch>
            </a:blipFill>
          </p:spPr>
          <p:txBody>
            <a:bodyPr wrap="square" lIns="0" tIns="0" rIns="0" bIns="0" rtlCol="0"/>
            <a:lstStyle/>
            <a:p>
              <a:endParaRPr sz="1632" dirty="0"/>
            </a:p>
          </p:txBody>
        </p:sp>
        <p:sp>
          <p:nvSpPr>
            <p:cNvPr id="76" name="object 76"/>
            <p:cNvSpPr/>
            <p:nvPr/>
          </p:nvSpPr>
          <p:spPr>
            <a:xfrm>
              <a:off x="9715420" y="6089663"/>
              <a:ext cx="210991" cy="144230"/>
            </a:xfrm>
            <a:prstGeom prst="rect">
              <a:avLst/>
            </a:prstGeom>
            <a:blipFill>
              <a:blip r:embed="rId8" cstate="print"/>
              <a:stretch>
                <a:fillRect/>
              </a:stretch>
            </a:blipFill>
          </p:spPr>
          <p:txBody>
            <a:bodyPr wrap="square" lIns="0" tIns="0" rIns="0" bIns="0" rtlCol="0"/>
            <a:lstStyle/>
            <a:p>
              <a:endParaRPr sz="1632" dirty="0"/>
            </a:p>
          </p:txBody>
        </p:sp>
        <p:sp>
          <p:nvSpPr>
            <p:cNvPr id="77" name="object 77"/>
            <p:cNvSpPr/>
            <p:nvPr/>
          </p:nvSpPr>
          <p:spPr>
            <a:xfrm>
              <a:off x="9950094" y="6089662"/>
              <a:ext cx="125931" cy="147616"/>
            </a:xfrm>
            <a:prstGeom prst="rect">
              <a:avLst/>
            </a:prstGeom>
            <a:blipFill>
              <a:blip r:embed="rId9" cstate="print"/>
              <a:stretch>
                <a:fillRect/>
              </a:stretch>
            </a:blipFill>
          </p:spPr>
          <p:txBody>
            <a:bodyPr wrap="square" lIns="0" tIns="0" rIns="0" bIns="0" rtlCol="0"/>
            <a:lstStyle/>
            <a:p>
              <a:endParaRPr sz="1632" dirty="0"/>
            </a:p>
          </p:txBody>
        </p:sp>
        <p:sp>
          <p:nvSpPr>
            <p:cNvPr id="78" name="object 78"/>
            <p:cNvSpPr/>
            <p:nvPr/>
          </p:nvSpPr>
          <p:spPr>
            <a:xfrm>
              <a:off x="10101661" y="6089655"/>
              <a:ext cx="178043" cy="147616"/>
            </a:xfrm>
            <a:prstGeom prst="rect">
              <a:avLst/>
            </a:prstGeom>
            <a:blipFill>
              <a:blip r:embed="rId10" cstate="print"/>
              <a:stretch>
                <a:fillRect/>
              </a:stretch>
            </a:blipFill>
          </p:spPr>
          <p:txBody>
            <a:bodyPr wrap="square" lIns="0" tIns="0" rIns="0" bIns="0" rtlCol="0"/>
            <a:lstStyle/>
            <a:p>
              <a:endParaRPr sz="1632" dirty="0"/>
            </a:p>
          </p:txBody>
        </p:sp>
        <p:sp>
          <p:nvSpPr>
            <p:cNvPr id="79" name="object 79"/>
            <p:cNvSpPr/>
            <p:nvPr/>
          </p:nvSpPr>
          <p:spPr>
            <a:xfrm>
              <a:off x="10314964" y="6036038"/>
              <a:ext cx="0" cy="198082"/>
            </a:xfrm>
            <a:custGeom>
              <a:avLst/>
              <a:gdLst/>
              <a:ahLst/>
              <a:cxnLst/>
              <a:rect l="l" t="t" r="r" b="b"/>
              <a:pathLst>
                <a:path h="218440">
                  <a:moveTo>
                    <a:pt x="0" y="0"/>
                  </a:moveTo>
                  <a:lnTo>
                    <a:pt x="0" y="218173"/>
                  </a:lnTo>
                </a:path>
              </a:pathLst>
            </a:custGeom>
            <a:ln w="13042">
              <a:solidFill>
                <a:srgbClr val="005155"/>
              </a:solidFill>
            </a:ln>
          </p:spPr>
          <p:txBody>
            <a:bodyPr wrap="square" lIns="0" tIns="0" rIns="0" bIns="0" rtlCol="0"/>
            <a:lstStyle/>
            <a:p>
              <a:endParaRPr sz="1632" dirty="0"/>
            </a:p>
          </p:txBody>
        </p:sp>
        <p:sp>
          <p:nvSpPr>
            <p:cNvPr id="80" name="object 80"/>
            <p:cNvSpPr/>
            <p:nvPr/>
          </p:nvSpPr>
          <p:spPr>
            <a:xfrm>
              <a:off x="10342594" y="6033904"/>
              <a:ext cx="123109" cy="203378"/>
            </a:xfrm>
            <a:prstGeom prst="rect">
              <a:avLst/>
            </a:prstGeom>
            <a:blipFill>
              <a:blip r:embed="rId11" cstate="print"/>
              <a:stretch>
                <a:fillRect/>
              </a:stretch>
            </a:blipFill>
          </p:spPr>
          <p:txBody>
            <a:bodyPr wrap="square" lIns="0" tIns="0" rIns="0" bIns="0" rtlCol="0"/>
            <a:lstStyle/>
            <a:p>
              <a:endParaRPr sz="1632" dirty="0"/>
            </a:p>
          </p:txBody>
        </p:sp>
        <p:sp>
          <p:nvSpPr>
            <p:cNvPr id="81" name="object 81"/>
            <p:cNvSpPr/>
            <p:nvPr/>
          </p:nvSpPr>
          <p:spPr>
            <a:xfrm>
              <a:off x="9426654" y="6268162"/>
              <a:ext cx="69098" cy="112860"/>
            </a:xfrm>
            <a:custGeom>
              <a:avLst/>
              <a:gdLst/>
              <a:ahLst/>
              <a:cxnLst/>
              <a:rect l="l" t="t" r="r" b="b"/>
              <a:pathLst>
                <a:path w="76200" h="124459">
                  <a:moveTo>
                    <a:pt x="75920" y="0"/>
                  </a:moveTo>
                  <a:lnTo>
                    <a:pt x="0" y="38684"/>
                  </a:lnTo>
                  <a:lnTo>
                    <a:pt x="75920" y="124244"/>
                  </a:lnTo>
                  <a:lnTo>
                    <a:pt x="75920" y="0"/>
                  </a:lnTo>
                  <a:close/>
                </a:path>
              </a:pathLst>
            </a:custGeom>
            <a:solidFill>
              <a:srgbClr val="E1E559"/>
            </a:solidFill>
          </p:spPr>
          <p:txBody>
            <a:bodyPr wrap="square" lIns="0" tIns="0" rIns="0" bIns="0" rtlCol="0"/>
            <a:lstStyle/>
            <a:p>
              <a:endParaRPr sz="1632" dirty="0"/>
            </a:p>
          </p:txBody>
        </p:sp>
        <p:sp>
          <p:nvSpPr>
            <p:cNvPr id="82" name="object 82"/>
            <p:cNvSpPr/>
            <p:nvPr/>
          </p:nvSpPr>
          <p:spPr>
            <a:xfrm>
              <a:off x="9296805" y="6303242"/>
              <a:ext cx="199233" cy="178504"/>
            </a:xfrm>
            <a:custGeom>
              <a:avLst/>
              <a:gdLst/>
              <a:ahLst/>
              <a:cxnLst/>
              <a:rect l="l" t="t" r="r" b="b"/>
              <a:pathLst>
                <a:path w="219709" h="196850">
                  <a:moveTo>
                    <a:pt x="143205" y="0"/>
                  </a:moveTo>
                  <a:lnTo>
                    <a:pt x="0" y="196265"/>
                  </a:lnTo>
                  <a:lnTo>
                    <a:pt x="219113" y="85559"/>
                  </a:lnTo>
                  <a:lnTo>
                    <a:pt x="143205" y="0"/>
                  </a:lnTo>
                  <a:close/>
                </a:path>
              </a:pathLst>
            </a:custGeom>
            <a:solidFill>
              <a:srgbClr val="C1D334"/>
            </a:solidFill>
          </p:spPr>
          <p:txBody>
            <a:bodyPr wrap="square" lIns="0" tIns="0" rIns="0" bIns="0" rtlCol="0"/>
            <a:lstStyle/>
            <a:p>
              <a:endParaRPr sz="1632" dirty="0"/>
            </a:p>
          </p:txBody>
        </p:sp>
        <p:sp>
          <p:nvSpPr>
            <p:cNvPr id="83" name="object 83"/>
            <p:cNvSpPr/>
            <p:nvPr/>
          </p:nvSpPr>
          <p:spPr>
            <a:xfrm>
              <a:off x="9296804" y="6303244"/>
              <a:ext cx="130135" cy="178504"/>
            </a:xfrm>
            <a:custGeom>
              <a:avLst/>
              <a:gdLst/>
              <a:ahLst/>
              <a:cxnLst/>
              <a:rect l="l" t="t" r="r" b="b"/>
              <a:pathLst>
                <a:path w="143509" h="196850">
                  <a:moveTo>
                    <a:pt x="143205" y="0"/>
                  </a:moveTo>
                  <a:lnTo>
                    <a:pt x="0" y="72859"/>
                  </a:lnTo>
                  <a:lnTo>
                    <a:pt x="0" y="196253"/>
                  </a:lnTo>
                  <a:lnTo>
                    <a:pt x="143205" y="0"/>
                  </a:lnTo>
                  <a:close/>
                </a:path>
              </a:pathLst>
            </a:custGeom>
            <a:solidFill>
              <a:srgbClr val="D4DF46"/>
            </a:solidFill>
          </p:spPr>
          <p:txBody>
            <a:bodyPr wrap="square" lIns="0" tIns="0" rIns="0" bIns="0" rtlCol="0"/>
            <a:lstStyle/>
            <a:p>
              <a:endParaRPr sz="1632" dirty="0"/>
            </a:p>
          </p:txBody>
        </p:sp>
        <p:sp>
          <p:nvSpPr>
            <p:cNvPr id="84" name="object 84"/>
            <p:cNvSpPr/>
            <p:nvPr/>
          </p:nvSpPr>
          <p:spPr>
            <a:xfrm>
              <a:off x="9218159" y="6329085"/>
              <a:ext cx="78887" cy="152592"/>
            </a:xfrm>
            <a:custGeom>
              <a:avLst/>
              <a:gdLst/>
              <a:ahLst/>
              <a:cxnLst/>
              <a:rect l="l" t="t" r="r" b="b"/>
              <a:pathLst>
                <a:path w="86995" h="168275">
                  <a:moveTo>
                    <a:pt x="0" y="0"/>
                  </a:moveTo>
                  <a:lnTo>
                    <a:pt x="86728" y="167767"/>
                  </a:lnTo>
                  <a:lnTo>
                    <a:pt x="86728" y="44373"/>
                  </a:lnTo>
                  <a:lnTo>
                    <a:pt x="0" y="0"/>
                  </a:lnTo>
                  <a:close/>
                </a:path>
              </a:pathLst>
            </a:custGeom>
            <a:solidFill>
              <a:srgbClr val="C6C431"/>
            </a:solidFill>
          </p:spPr>
          <p:txBody>
            <a:bodyPr wrap="square" lIns="0" tIns="0" rIns="0" bIns="0" rtlCol="0"/>
            <a:lstStyle/>
            <a:p>
              <a:endParaRPr sz="1632" dirty="0"/>
            </a:p>
          </p:txBody>
        </p:sp>
        <p:sp>
          <p:nvSpPr>
            <p:cNvPr id="85" name="object 85"/>
            <p:cNvSpPr/>
            <p:nvPr/>
          </p:nvSpPr>
          <p:spPr>
            <a:xfrm>
              <a:off x="9098694" y="6329088"/>
              <a:ext cx="198657" cy="152592"/>
            </a:xfrm>
            <a:custGeom>
              <a:avLst/>
              <a:gdLst/>
              <a:ahLst/>
              <a:cxnLst/>
              <a:rect l="l" t="t" r="r" b="b"/>
              <a:pathLst>
                <a:path w="219075" h="168275">
                  <a:moveTo>
                    <a:pt x="131737" y="0"/>
                  </a:moveTo>
                  <a:lnTo>
                    <a:pt x="0" y="56362"/>
                  </a:lnTo>
                  <a:lnTo>
                    <a:pt x="218465" y="167766"/>
                  </a:lnTo>
                  <a:lnTo>
                    <a:pt x="131737" y="0"/>
                  </a:lnTo>
                  <a:close/>
                </a:path>
              </a:pathLst>
            </a:custGeom>
            <a:solidFill>
              <a:srgbClr val="95CA4F"/>
            </a:solidFill>
          </p:spPr>
          <p:txBody>
            <a:bodyPr wrap="square" lIns="0" tIns="0" rIns="0" bIns="0" rtlCol="0"/>
            <a:lstStyle/>
            <a:p>
              <a:endParaRPr sz="1632" dirty="0"/>
            </a:p>
          </p:txBody>
        </p:sp>
        <p:sp>
          <p:nvSpPr>
            <p:cNvPr id="86" name="object 86"/>
            <p:cNvSpPr/>
            <p:nvPr/>
          </p:nvSpPr>
          <p:spPr>
            <a:xfrm>
              <a:off x="9098694" y="6213214"/>
              <a:ext cx="119770" cy="166987"/>
            </a:xfrm>
            <a:custGeom>
              <a:avLst/>
              <a:gdLst/>
              <a:ahLst/>
              <a:cxnLst/>
              <a:rect l="l" t="t" r="r" b="b"/>
              <a:pathLst>
                <a:path w="132079" h="184150">
                  <a:moveTo>
                    <a:pt x="0" y="0"/>
                  </a:moveTo>
                  <a:lnTo>
                    <a:pt x="0" y="184137"/>
                  </a:lnTo>
                  <a:lnTo>
                    <a:pt x="131737" y="127787"/>
                  </a:lnTo>
                  <a:lnTo>
                    <a:pt x="0" y="0"/>
                  </a:lnTo>
                  <a:close/>
                </a:path>
              </a:pathLst>
            </a:custGeom>
            <a:solidFill>
              <a:srgbClr val="0B8D77"/>
            </a:solidFill>
          </p:spPr>
          <p:txBody>
            <a:bodyPr wrap="square" lIns="0" tIns="0" rIns="0" bIns="0" rtlCol="0"/>
            <a:lstStyle/>
            <a:p>
              <a:endParaRPr sz="1632" dirty="0"/>
            </a:p>
          </p:txBody>
        </p:sp>
        <p:sp>
          <p:nvSpPr>
            <p:cNvPr id="87" name="object 87"/>
            <p:cNvSpPr/>
            <p:nvPr/>
          </p:nvSpPr>
          <p:spPr>
            <a:xfrm>
              <a:off x="9098687" y="6160660"/>
              <a:ext cx="120346" cy="168715"/>
            </a:xfrm>
            <a:custGeom>
              <a:avLst/>
              <a:gdLst/>
              <a:ahLst/>
              <a:cxnLst/>
              <a:rect l="l" t="t" r="r" b="b"/>
              <a:pathLst>
                <a:path w="132715" h="186054">
                  <a:moveTo>
                    <a:pt x="132219" y="0"/>
                  </a:moveTo>
                  <a:lnTo>
                    <a:pt x="0" y="57962"/>
                  </a:lnTo>
                  <a:lnTo>
                    <a:pt x="131749" y="185737"/>
                  </a:lnTo>
                  <a:lnTo>
                    <a:pt x="132219" y="0"/>
                  </a:lnTo>
                  <a:close/>
                </a:path>
              </a:pathLst>
            </a:custGeom>
            <a:solidFill>
              <a:srgbClr val="08AD8C"/>
            </a:solidFill>
          </p:spPr>
          <p:txBody>
            <a:bodyPr wrap="square" lIns="0" tIns="0" rIns="0" bIns="0" rtlCol="0"/>
            <a:lstStyle/>
            <a:p>
              <a:endParaRPr sz="1632" dirty="0"/>
            </a:p>
          </p:txBody>
        </p:sp>
        <p:sp>
          <p:nvSpPr>
            <p:cNvPr id="88" name="object 88"/>
            <p:cNvSpPr/>
            <p:nvPr/>
          </p:nvSpPr>
          <p:spPr>
            <a:xfrm>
              <a:off x="9098694" y="6110832"/>
              <a:ext cx="120346" cy="102496"/>
            </a:xfrm>
            <a:custGeom>
              <a:avLst/>
              <a:gdLst/>
              <a:ahLst/>
              <a:cxnLst/>
              <a:rect l="l" t="t" r="r" b="b"/>
              <a:pathLst>
                <a:path w="132715" h="113029">
                  <a:moveTo>
                    <a:pt x="0" y="0"/>
                  </a:moveTo>
                  <a:lnTo>
                    <a:pt x="0" y="112903"/>
                  </a:lnTo>
                  <a:lnTo>
                    <a:pt x="132219" y="54952"/>
                  </a:lnTo>
                  <a:lnTo>
                    <a:pt x="0" y="0"/>
                  </a:lnTo>
                  <a:close/>
                </a:path>
              </a:pathLst>
            </a:custGeom>
            <a:solidFill>
              <a:srgbClr val="0EA895"/>
            </a:solidFill>
          </p:spPr>
          <p:txBody>
            <a:bodyPr wrap="square" lIns="0" tIns="0" rIns="0" bIns="0" rtlCol="0"/>
            <a:lstStyle/>
            <a:p>
              <a:endParaRPr sz="1632" dirty="0"/>
            </a:p>
          </p:txBody>
        </p:sp>
        <p:sp>
          <p:nvSpPr>
            <p:cNvPr id="89" name="object 89"/>
            <p:cNvSpPr/>
            <p:nvPr/>
          </p:nvSpPr>
          <p:spPr>
            <a:xfrm>
              <a:off x="9098695" y="6006657"/>
              <a:ext cx="200961" cy="154319"/>
            </a:xfrm>
            <a:custGeom>
              <a:avLst/>
              <a:gdLst/>
              <a:ahLst/>
              <a:cxnLst/>
              <a:rect l="l" t="t" r="r" b="b"/>
              <a:pathLst>
                <a:path w="221615" h="170179">
                  <a:moveTo>
                    <a:pt x="221386" y="0"/>
                  </a:moveTo>
                  <a:lnTo>
                    <a:pt x="0" y="114884"/>
                  </a:lnTo>
                  <a:lnTo>
                    <a:pt x="132207" y="169824"/>
                  </a:lnTo>
                  <a:lnTo>
                    <a:pt x="221399" y="123393"/>
                  </a:lnTo>
                  <a:lnTo>
                    <a:pt x="221386" y="0"/>
                  </a:lnTo>
                  <a:close/>
                </a:path>
              </a:pathLst>
            </a:custGeom>
            <a:solidFill>
              <a:srgbClr val="077379"/>
            </a:solidFill>
          </p:spPr>
          <p:txBody>
            <a:bodyPr wrap="square" lIns="0" tIns="0" rIns="0" bIns="0" rtlCol="0"/>
            <a:lstStyle/>
            <a:p>
              <a:endParaRPr sz="1632" dirty="0"/>
            </a:p>
          </p:txBody>
        </p:sp>
        <p:sp>
          <p:nvSpPr>
            <p:cNvPr id="90" name="object 90"/>
            <p:cNvSpPr/>
            <p:nvPr/>
          </p:nvSpPr>
          <p:spPr>
            <a:xfrm>
              <a:off x="9299449" y="6006652"/>
              <a:ext cx="122649" cy="112285"/>
            </a:xfrm>
            <a:custGeom>
              <a:avLst/>
              <a:gdLst/>
              <a:ahLst/>
              <a:cxnLst/>
              <a:rect l="l" t="t" r="r" b="b"/>
              <a:pathLst>
                <a:path w="135254" h="123825">
                  <a:moveTo>
                    <a:pt x="0" y="0"/>
                  </a:moveTo>
                  <a:lnTo>
                    <a:pt x="12" y="123405"/>
                  </a:lnTo>
                  <a:lnTo>
                    <a:pt x="135216" y="66840"/>
                  </a:lnTo>
                  <a:lnTo>
                    <a:pt x="0" y="0"/>
                  </a:lnTo>
                  <a:close/>
                </a:path>
              </a:pathLst>
            </a:custGeom>
            <a:solidFill>
              <a:srgbClr val="48BFAF"/>
            </a:solidFill>
          </p:spPr>
          <p:txBody>
            <a:bodyPr wrap="square" lIns="0" tIns="0" rIns="0" bIns="0" rtlCol="0"/>
            <a:lstStyle/>
            <a:p>
              <a:endParaRPr sz="1632" dirty="0"/>
            </a:p>
          </p:txBody>
        </p:sp>
        <p:sp>
          <p:nvSpPr>
            <p:cNvPr id="91" name="object 91"/>
            <p:cNvSpPr/>
            <p:nvPr/>
          </p:nvSpPr>
          <p:spPr>
            <a:xfrm>
              <a:off x="9299465" y="6067262"/>
              <a:ext cx="122649" cy="93283"/>
            </a:xfrm>
            <a:custGeom>
              <a:avLst/>
              <a:gdLst/>
              <a:ahLst/>
              <a:cxnLst/>
              <a:rect l="l" t="t" r="r" b="b"/>
              <a:pathLst>
                <a:path w="135254" h="102870">
                  <a:moveTo>
                    <a:pt x="135191" y="0"/>
                  </a:moveTo>
                  <a:lnTo>
                    <a:pt x="0" y="56565"/>
                  </a:lnTo>
                  <a:lnTo>
                    <a:pt x="93992" y="102552"/>
                  </a:lnTo>
                  <a:lnTo>
                    <a:pt x="135191" y="0"/>
                  </a:lnTo>
                  <a:close/>
                </a:path>
              </a:pathLst>
            </a:custGeom>
            <a:solidFill>
              <a:srgbClr val="5EC6CC"/>
            </a:solidFill>
          </p:spPr>
          <p:txBody>
            <a:bodyPr wrap="square" lIns="0" tIns="0" rIns="0" bIns="0" rtlCol="0"/>
            <a:lstStyle/>
            <a:p>
              <a:endParaRPr sz="1632" dirty="0"/>
            </a:p>
          </p:txBody>
        </p:sp>
        <p:sp>
          <p:nvSpPr>
            <p:cNvPr id="92" name="object 92"/>
            <p:cNvSpPr/>
            <p:nvPr/>
          </p:nvSpPr>
          <p:spPr>
            <a:xfrm>
              <a:off x="9384700" y="6067262"/>
              <a:ext cx="111133" cy="93283"/>
            </a:xfrm>
            <a:custGeom>
              <a:avLst/>
              <a:gdLst/>
              <a:ahLst/>
              <a:cxnLst/>
              <a:rect l="l" t="t" r="r" b="b"/>
              <a:pathLst>
                <a:path w="122554" h="102870">
                  <a:moveTo>
                    <a:pt x="41198" y="0"/>
                  </a:moveTo>
                  <a:lnTo>
                    <a:pt x="0" y="102552"/>
                  </a:lnTo>
                  <a:lnTo>
                    <a:pt x="122174" y="39941"/>
                  </a:lnTo>
                  <a:lnTo>
                    <a:pt x="41198" y="0"/>
                  </a:lnTo>
                  <a:close/>
                </a:path>
              </a:pathLst>
            </a:custGeom>
            <a:solidFill>
              <a:srgbClr val="08ADB6"/>
            </a:solidFill>
          </p:spPr>
          <p:txBody>
            <a:bodyPr wrap="square" lIns="0" tIns="0" rIns="0" bIns="0" rtlCol="0"/>
            <a:lstStyle/>
            <a:p>
              <a:endParaRPr sz="1632" dirty="0"/>
            </a:p>
          </p:txBody>
        </p:sp>
        <p:sp>
          <p:nvSpPr>
            <p:cNvPr id="93" name="object 93"/>
            <p:cNvSpPr/>
            <p:nvPr/>
          </p:nvSpPr>
          <p:spPr>
            <a:xfrm>
              <a:off x="9299448" y="6103489"/>
              <a:ext cx="196354" cy="212477"/>
            </a:xfrm>
            <a:custGeom>
              <a:avLst/>
              <a:gdLst/>
              <a:ahLst/>
              <a:cxnLst/>
              <a:rect l="l" t="t" r="r" b="b"/>
              <a:pathLst>
                <a:path w="216534" h="234315">
                  <a:moveTo>
                    <a:pt x="216179" y="0"/>
                  </a:moveTo>
                  <a:lnTo>
                    <a:pt x="0" y="110731"/>
                  </a:lnTo>
                  <a:lnTo>
                    <a:pt x="0" y="234124"/>
                  </a:lnTo>
                  <a:lnTo>
                    <a:pt x="216179" y="122580"/>
                  </a:lnTo>
                  <a:lnTo>
                    <a:pt x="216179" y="0"/>
                  </a:lnTo>
                  <a:close/>
                </a:path>
              </a:pathLst>
            </a:custGeom>
            <a:solidFill>
              <a:srgbClr val="0D9D87"/>
            </a:solidFill>
          </p:spPr>
          <p:txBody>
            <a:bodyPr wrap="square" lIns="0" tIns="0" rIns="0" bIns="0" rtlCol="0"/>
            <a:lstStyle/>
            <a:p>
              <a:endParaRPr sz="1632" dirty="0"/>
            </a:p>
          </p:txBody>
        </p:sp>
        <p:sp>
          <p:nvSpPr>
            <p:cNvPr id="94" name="object 94"/>
            <p:cNvSpPr/>
            <p:nvPr/>
          </p:nvSpPr>
          <p:spPr>
            <a:xfrm>
              <a:off x="9263857" y="6188972"/>
              <a:ext cx="35701" cy="127256"/>
            </a:xfrm>
            <a:custGeom>
              <a:avLst/>
              <a:gdLst/>
              <a:ahLst/>
              <a:cxnLst/>
              <a:rect l="l" t="t" r="r" b="b"/>
              <a:pathLst>
                <a:path w="39370" h="140334">
                  <a:moveTo>
                    <a:pt x="0" y="0"/>
                  </a:moveTo>
                  <a:lnTo>
                    <a:pt x="0" y="122593"/>
                  </a:lnTo>
                  <a:lnTo>
                    <a:pt x="39255" y="139865"/>
                  </a:lnTo>
                  <a:lnTo>
                    <a:pt x="39255" y="16459"/>
                  </a:lnTo>
                  <a:lnTo>
                    <a:pt x="0" y="0"/>
                  </a:lnTo>
                  <a:close/>
                </a:path>
              </a:pathLst>
            </a:custGeom>
            <a:solidFill>
              <a:srgbClr val="0EA895"/>
            </a:solidFill>
          </p:spPr>
          <p:txBody>
            <a:bodyPr wrap="square" lIns="0" tIns="0" rIns="0" bIns="0" rtlCol="0"/>
            <a:lstStyle/>
            <a:p>
              <a:endParaRPr sz="1632" dirty="0"/>
            </a:p>
          </p:txBody>
        </p:sp>
      </p:grpSp>
      <p:sp>
        <p:nvSpPr>
          <p:cNvPr id="95" name="object 95"/>
          <p:cNvSpPr/>
          <p:nvPr/>
        </p:nvSpPr>
        <p:spPr>
          <a:xfrm flipV="1">
            <a:off x="813992" y="857095"/>
            <a:ext cx="7430369" cy="97663"/>
          </a:xfrm>
          <a:custGeom>
            <a:avLst/>
            <a:gdLst/>
            <a:ahLst/>
            <a:cxnLst/>
            <a:rect l="l" t="t" r="r" b="b"/>
            <a:pathLst>
              <a:path w="8964295">
                <a:moveTo>
                  <a:pt x="0" y="0"/>
                </a:moveTo>
                <a:lnTo>
                  <a:pt x="8964002" y="0"/>
                </a:lnTo>
              </a:path>
            </a:pathLst>
          </a:custGeom>
          <a:ln w="3175">
            <a:solidFill>
              <a:srgbClr val="47758B"/>
            </a:solidFill>
          </a:ln>
        </p:spPr>
        <p:txBody>
          <a:bodyPr wrap="square" lIns="0" tIns="0" rIns="0" bIns="0" rtlCol="0"/>
          <a:lstStyle/>
          <a:p>
            <a:endParaRPr sz="1632" dirty="0"/>
          </a:p>
        </p:txBody>
      </p:sp>
      <p:pic>
        <p:nvPicPr>
          <p:cNvPr id="7" name="Picture 6">
            <a:extLst>
              <a:ext uri="{FF2B5EF4-FFF2-40B4-BE49-F238E27FC236}">
                <a16:creationId xmlns:a16="http://schemas.microsoft.com/office/drawing/2014/main" id="{1BC9E925-7D31-25E3-37F6-B63DEC306BF5}"/>
              </a:ext>
            </a:extLst>
          </p:cNvPr>
          <p:cNvPicPr>
            <a:picLocks noChangeAspect="1"/>
          </p:cNvPicPr>
          <p:nvPr/>
        </p:nvPicPr>
        <p:blipFill>
          <a:blip r:embed="rId12"/>
          <a:stretch>
            <a:fillRect/>
          </a:stretch>
        </p:blipFill>
        <p:spPr>
          <a:xfrm>
            <a:off x="7821257" y="1067842"/>
            <a:ext cx="3767386" cy="4686054"/>
          </a:xfrm>
          <a:prstGeom prst="rect">
            <a:avLst/>
          </a:prstGeom>
        </p:spPr>
      </p:pic>
      <p:sp>
        <p:nvSpPr>
          <p:cNvPr id="8" name="TextBox 7">
            <a:extLst>
              <a:ext uri="{FF2B5EF4-FFF2-40B4-BE49-F238E27FC236}">
                <a16:creationId xmlns:a16="http://schemas.microsoft.com/office/drawing/2014/main" id="{B0C0313F-8449-1AC8-6607-D6BD690A6A60}"/>
              </a:ext>
            </a:extLst>
          </p:cNvPr>
          <p:cNvSpPr txBox="1"/>
          <p:nvPr/>
        </p:nvSpPr>
        <p:spPr>
          <a:xfrm>
            <a:off x="308324" y="314958"/>
            <a:ext cx="9793337" cy="584775"/>
          </a:xfrm>
          <a:prstGeom prst="rect">
            <a:avLst/>
          </a:prstGeom>
          <a:noFill/>
        </p:spPr>
        <p:txBody>
          <a:bodyPr wrap="square">
            <a:spAutoFit/>
          </a:bodyPr>
          <a:lstStyle/>
          <a:p>
            <a:r>
              <a:rPr lang="tr-TR" sz="3200" b="0" i="0" dirty="0">
                <a:solidFill>
                  <a:srgbClr val="315F81"/>
                </a:solidFill>
                <a:effectLst/>
                <a:latin typeface="Calibri" panose="020F0502020204030204" pitchFamily="34" charset="0"/>
              </a:rPr>
              <a:t>Soru ve istekleriniz için lütfen bana yazın</a:t>
            </a:r>
            <a:endParaRPr lang="en-GB" sz="3200" b="1" dirty="0">
              <a:solidFill>
                <a:srgbClr val="315F81"/>
              </a:solidFill>
            </a:endParaRPr>
          </a:p>
        </p:txBody>
      </p:sp>
    </p:spTree>
    <p:extLst>
      <p:ext uri="{BB962C8B-B14F-4D97-AF65-F5344CB8AC3E}">
        <p14:creationId xmlns:p14="http://schemas.microsoft.com/office/powerpoint/2010/main" val="2603051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graphical user interface&#10;&#10;Description automatically generated">
            <a:extLst>
              <a:ext uri="{FF2B5EF4-FFF2-40B4-BE49-F238E27FC236}">
                <a16:creationId xmlns:a16="http://schemas.microsoft.com/office/drawing/2014/main" id="{33F700E3-6760-F052-6C72-231B843C2A32}"/>
              </a:ext>
            </a:extLst>
          </p:cNvPr>
          <p:cNvPicPr>
            <a:picLocks noChangeAspect="1"/>
          </p:cNvPicPr>
          <p:nvPr/>
        </p:nvPicPr>
        <p:blipFill>
          <a:blip r:embed="rId3"/>
          <a:stretch>
            <a:fillRect/>
          </a:stretch>
        </p:blipFill>
        <p:spPr>
          <a:xfrm>
            <a:off x="67734" y="4587"/>
            <a:ext cx="11873088" cy="6735938"/>
          </a:xfrm>
          <a:prstGeom prst="rect">
            <a:avLst/>
          </a:prstGeom>
        </p:spPr>
      </p:pic>
      <p:sp>
        <p:nvSpPr>
          <p:cNvPr id="5122" name="Title 1">
            <a:extLst>
              <a:ext uri="{FF2B5EF4-FFF2-40B4-BE49-F238E27FC236}">
                <a16:creationId xmlns:a16="http://schemas.microsoft.com/office/drawing/2014/main" id="{3639D436-55C2-F1F3-A7BA-F3AC1150E9E9}"/>
              </a:ext>
            </a:extLst>
          </p:cNvPr>
          <p:cNvSpPr txBox="1">
            <a:spLocks noGrp="1" noChangeArrowheads="1"/>
          </p:cNvSpPr>
          <p:nvPr>
            <p:ph type="title"/>
          </p:nvPr>
        </p:nvSpPr>
        <p:spPr>
          <a:xfrm>
            <a:off x="323850" y="376238"/>
            <a:ext cx="10515600" cy="1325562"/>
          </a:xfrm>
        </p:spPr>
        <p:txBody>
          <a:bodyPr/>
          <a:lstStyle/>
          <a:p>
            <a:pPr eaLnBrk="1" hangingPunct="1"/>
            <a:r>
              <a:rPr lang="tr-TR" altLang="en-US" b="1" dirty="0">
                <a:solidFill>
                  <a:srgbClr val="315F81"/>
                </a:solidFill>
                <a:cs typeface="Calibri Light"/>
              </a:rPr>
              <a:t>Teşekkür ederim</a:t>
            </a:r>
            <a:r>
              <a:rPr lang="tr-TR" altLang="en-US" b="1" dirty="0">
                <a:solidFill>
                  <a:schemeClr val="accent1">
                    <a:lumMod val="75000"/>
                  </a:schemeClr>
                </a:solidFill>
                <a:cs typeface="Calibri Light"/>
              </a:rPr>
              <a:t>.</a:t>
            </a:r>
            <a:endParaRPr lang="en-GB" altLang="en-US" b="1" dirty="0">
              <a:solidFill>
                <a:schemeClr val="accent1">
                  <a:lumMod val="75000"/>
                </a:schemeClr>
              </a:solidFill>
              <a:cs typeface="Calibri Light"/>
            </a:endParaRPr>
          </a:p>
        </p:txBody>
      </p:sp>
      <p:sp>
        <p:nvSpPr>
          <p:cNvPr id="16" name="Rectangle 15">
            <a:extLst>
              <a:ext uri="{FF2B5EF4-FFF2-40B4-BE49-F238E27FC236}">
                <a16:creationId xmlns:a16="http://schemas.microsoft.com/office/drawing/2014/main" id="{3CF66F4D-80F1-E63F-6085-E1381FE2D3DE}"/>
              </a:ext>
            </a:extLst>
          </p:cNvPr>
          <p:cNvSpPr/>
          <p:nvPr/>
        </p:nvSpPr>
        <p:spPr>
          <a:xfrm>
            <a:off x="9612351" y="200722"/>
            <a:ext cx="2328471" cy="8140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CA7377FA-F38A-9C11-D4B1-3749600DAFCE}"/>
              </a:ext>
            </a:extLst>
          </p:cNvPr>
          <p:cNvPicPr>
            <a:picLocks noChangeAspect="1"/>
          </p:cNvPicPr>
          <p:nvPr/>
        </p:nvPicPr>
        <p:blipFill>
          <a:blip r:embed="rId4"/>
          <a:stretch>
            <a:fillRect/>
          </a:stretch>
        </p:blipFill>
        <p:spPr>
          <a:xfrm>
            <a:off x="3107408" y="1548212"/>
            <a:ext cx="4597346" cy="3648687"/>
          </a:xfrm>
          <a:prstGeom prst="rect">
            <a:avLst/>
          </a:prstGeom>
        </p:spPr>
      </p:pic>
    </p:spTree>
    <p:extLst>
      <p:ext uri="{BB962C8B-B14F-4D97-AF65-F5344CB8AC3E}">
        <p14:creationId xmlns:p14="http://schemas.microsoft.com/office/powerpoint/2010/main" val="1112199556"/>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merald Presentation Template">
  <a:themeElements>
    <a:clrScheme name="Custom 6">
      <a:dk1>
        <a:srgbClr val="009982"/>
      </a:dk1>
      <a:lt1>
        <a:srgbClr val="009982"/>
      </a:lt1>
      <a:dk2>
        <a:srgbClr val="000000"/>
      </a:dk2>
      <a:lt2>
        <a:srgbClr val="808080"/>
      </a:lt2>
      <a:accent1>
        <a:srgbClr val="008F5A"/>
      </a:accent1>
      <a:accent2>
        <a:srgbClr val="C0C0C0"/>
      </a:accent2>
      <a:accent3>
        <a:srgbClr val="009982"/>
      </a:accent3>
      <a:accent4>
        <a:srgbClr val="000000"/>
      </a:accent4>
      <a:accent5>
        <a:srgbClr val="AAC6B5"/>
      </a:accent5>
      <a:accent6>
        <a:srgbClr val="AEAEAE"/>
      </a:accent6>
      <a:hlink>
        <a:srgbClr val="000000"/>
      </a:hlink>
      <a:folHlink>
        <a:srgbClr val="808080"/>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8F5A"/>
        </a:accent1>
        <a:accent2>
          <a:srgbClr val="C0C0C0"/>
        </a:accent2>
        <a:accent3>
          <a:srgbClr val="FFFFFF"/>
        </a:accent3>
        <a:accent4>
          <a:srgbClr val="000000"/>
        </a:accent4>
        <a:accent5>
          <a:srgbClr val="AAC6B5"/>
        </a:accent5>
        <a:accent6>
          <a:srgbClr val="AEAEAE"/>
        </a:accent6>
        <a:hlink>
          <a:srgbClr val="0000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49B5514-B3E2-4BA8-A766-CF9071BC6BBA}" vid="{B6E909E2-FC9D-438E-899B-08123183497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0E5E6F3BDCB3E44AA4BA404F6B81D60" ma:contentTypeVersion="15" ma:contentTypeDescription="Create a new document." ma:contentTypeScope="" ma:versionID="579e942582117839ef085b9f8a95349f">
  <xsd:schema xmlns:xsd="http://www.w3.org/2001/XMLSchema" xmlns:xs="http://www.w3.org/2001/XMLSchema" xmlns:p="http://schemas.microsoft.com/office/2006/metadata/properties" xmlns:ns3="0a4e56b6-68c4-4625-b16d-48e1f3fef733" xmlns:ns4="5f2f85e6-671b-4ac9-8251-2e40868c198f" targetNamespace="http://schemas.microsoft.com/office/2006/metadata/properties" ma:root="true" ma:fieldsID="817c73ba4493240331344716b2129ad1" ns3:_="" ns4:_="">
    <xsd:import namespace="0a4e56b6-68c4-4625-b16d-48e1f3fef733"/>
    <xsd:import namespace="5f2f85e6-671b-4ac9-8251-2e40868c198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LengthInSeconds" minOccurs="0"/>
                <xsd:element ref="ns4:SharedWithUsers" minOccurs="0"/>
                <xsd:element ref="ns4:SharedWithDetails" minOccurs="0"/>
                <xsd:element ref="ns4:SharingHintHash"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4e56b6-68c4-4625-b16d-48e1f3fef7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2f85e6-671b-4ac9-8251-2e40868c198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18B1F2-03F5-40AE-85F0-9F1EA66F0A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4e56b6-68c4-4625-b16d-48e1f3fef733"/>
    <ds:schemaRef ds:uri="5f2f85e6-671b-4ac9-8251-2e40868c19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F09DD5-DE08-460B-8950-A2EEB7D4CD02}">
  <ds:schemaRefs>
    <ds:schemaRef ds:uri="http://schemas.microsoft.com/office/2006/metadata/properties"/>
    <ds:schemaRef ds:uri="http://schemas.openxmlformats.org/package/2006/metadata/core-properties"/>
    <ds:schemaRef ds:uri="0a4e56b6-68c4-4625-b16d-48e1f3fef733"/>
    <ds:schemaRef ds:uri="http://purl.org/dc/elements/1.1/"/>
    <ds:schemaRef ds:uri="http://purl.org/dc/dcmitype/"/>
    <ds:schemaRef ds:uri="http://schemas.microsoft.com/office/2006/documentManagement/types"/>
    <ds:schemaRef ds:uri="http://schemas.microsoft.com/office/infopath/2007/PartnerControls"/>
    <ds:schemaRef ds:uri="5f2f85e6-671b-4ac9-8251-2e40868c198f"/>
    <ds:schemaRef ds:uri="http://www.w3.org/XML/1998/namespace"/>
    <ds:schemaRef ds:uri="http://purl.org/dc/terms/"/>
  </ds:schemaRefs>
</ds:datastoreItem>
</file>

<file path=customXml/itemProps3.xml><?xml version="1.0" encoding="utf-8"?>
<ds:datastoreItem xmlns:ds="http://schemas.openxmlformats.org/officeDocument/2006/customXml" ds:itemID="{75ED217E-50DC-42C0-94C2-DB52674D30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ICE%20Training%20journals</Template>
  <TotalTime>13656</TotalTime>
  <Words>1462</Words>
  <Application>Microsoft Office PowerPoint</Application>
  <PresentationFormat>Widescreen</PresentationFormat>
  <Paragraphs>228</Paragraphs>
  <Slides>23</Slides>
  <Notes>18</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23</vt:i4>
      </vt:variant>
    </vt:vector>
  </HeadingPairs>
  <TitlesOfParts>
    <vt:vector size="35" baseType="lpstr">
      <vt:lpstr>Arial</vt:lpstr>
      <vt:lpstr>Calibri</vt:lpstr>
      <vt:lpstr>Calibri Light</vt:lpstr>
      <vt:lpstr>Georgia</vt:lpstr>
      <vt:lpstr>Museo Sans 100</vt:lpstr>
      <vt:lpstr>Segoe UI</vt:lpstr>
      <vt:lpstr>Verdana</vt:lpstr>
      <vt:lpstr>Office Theme</vt:lpstr>
      <vt:lpstr>Office Theme</vt:lpstr>
      <vt:lpstr>Emerald Presentation Template</vt:lpstr>
      <vt:lpstr>Theme1</vt:lpstr>
      <vt:lpstr>Worksheet</vt:lpstr>
      <vt:lpstr>Emerald yeni ürün ve hizmetler  </vt:lpstr>
      <vt:lpstr>İçerik</vt:lpstr>
      <vt:lpstr>PowerPoint Presentation</vt:lpstr>
      <vt:lpstr>Emerald Kullanım ve geri dönüş istatistikleri </vt:lpstr>
      <vt:lpstr>ANKOS eBook Select EBA Modeli anlaşması</vt:lpstr>
      <vt:lpstr>Emerald BM Sürdürülebilir Kalkınma Amaçları kitap konu paketleri</vt:lpstr>
      <vt:lpstr>Emerald BM Sürdürülebilir Kalkınma Amaçları kitap konu paketleri</vt:lpstr>
      <vt:lpstr>PowerPoint Presentation</vt:lpstr>
      <vt:lpstr>PowerPoint Presentation</vt:lpstr>
      <vt:lpstr>Emerald ICE – Institute of Civil Engineers Yayınları</vt:lpstr>
      <vt:lpstr>Emerald – Civil Engineering dergi listesi </vt:lpstr>
      <vt:lpstr>Emerald – Civil Engineering dergilerin konuya göre dağılımı </vt:lpstr>
      <vt:lpstr>Emerald – Civil Engineering öne çıkan dergiler</vt:lpstr>
      <vt:lpstr>Emerald – Civil Engineering öne çıkan dergiler</vt:lpstr>
      <vt:lpstr>Civil Engineering dergilerinde TR adresli yazarlar_2023</vt:lpstr>
      <vt:lpstr>Civil Engineering – Abonelik seçenekleri </vt:lpstr>
      <vt:lpstr>PowerPoint Presentation</vt:lpstr>
      <vt:lpstr>PowerPoint Presentation</vt:lpstr>
      <vt:lpstr>PowerPoint Presentation</vt:lpstr>
      <vt:lpstr>PowerPoint Presentation</vt:lpstr>
      <vt:lpstr>PowerPoint Presentation</vt:lpstr>
      <vt:lpstr> Destek hizmetler, IP, erişim vb  Güncel listeler; dergi, kitap, case   Kullanım istatistikleri  MARC kayıtları  Aylık eğitim takvimi   mtonta@emerald.com   </vt:lpstr>
      <vt:lpstr>Teşekkür ederim.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Institution of Civil Engineers Journal Collections since 1836</dc:title>
  <dc:creator>Nemone Jacques</dc:creator>
  <cp:lastModifiedBy>Mine Tonta</cp:lastModifiedBy>
  <cp:revision>28</cp:revision>
  <dcterms:created xsi:type="dcterms:W3CDTF">2023-06-12T10:40:57Z</dcterms:created>
  <dcterms:modified xsi:type="dcterms:W3CDTF">2023-09-28T18:54:12Z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0x01010060E5E6F3BDCB3E44AA4BA404F6B81D60</vt:lpwstr>
  </property>
</Properties>
</file>