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rialle" panose="020B0604020202020204" charset="0"/>
      <p:regular r:id="rId11"/>
    </p:embeddedFont>
    <p:embeddedFont>
      <p:font typeface="Arialle Bold" panose="020B0604020202020204" charset="0"/>
      <p:regular r:id="rId12"/>
    </p:embeddedFont>
    <p:embeddedFont>
      <p:font typeface="Arimo" panose="020B0604020202020204" charset="0"/>
      <p:regular r:id="rId13"/>
    </p:embeddedFont>
    <p:embeddedFont>
      <p:font typeface="Arimo Bol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-6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sv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8.png"/><Relationship Id="rId5" Type="http://schemas.openxmlformats.org/officeDocument/2006/relationships/image" Target="../media/image6.png"/><Relationship Id="rId10" Type="http://schemas.openxmlformats.org/officeDocument/2006/relationships/image" Target="../media/image17.sv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21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sv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.svg"/><Relationship Id="rId21" Type="http://schemas.openxmlformats.org/officeDocument/2006/relationships/image" Target="../media/image41.png"/><Relationship Id="rId7" Type="http://schemas.openxmlformats.org/officeDocument/2006/relationships/image" Target="../media/image4.png"/><Relationship Id="rId12" Type="http://schemas.openxmlformats.org/officeDocument/2006/relationships/image" Target="../media/image32.svg"/><Relationship Id="rId17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36.sv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svg"/><Relationship Id="rId4" Type="http://schemas.openxmlformats.org/officeDocument/2006/relationships/image" Target="../media/image3.png"/><Relationship Id="rId9" Type="http://schemas.openxmlformats.org/officeDocument/2006/relationships/image" Target="../media/image29.png"/><Relationship Id="rId14" Type="http://schemas.openxmlformats.org/officeDocument/2006/relationships/image" Target="../media/image34.svg"/><Relationship Id="rId22" Type="http://schemas.openxmlformats.org/officeDocument/2006/relationships/hyperlink" Target="https://pixabay.com/en/new-icon-new-icon-sign-1497910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hyperlink" Target="https://pixabay.com/en/new-icon-new-icon-sign-149791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5.png"/><Relationship Id="rId5" Type="http://schemas.openxmlformats.org/officeDocument/2006/relationships/image" Target="../media/image6.png"/><Relationship Id="rId10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4969" y="0"/>
            <a:ext cx="17357834" cy="17357834"/>
          </a:xfrm>
          <a:custGeom>
            <a:avLst/>
            <a:gdLst/>
            <a:ahLst/>
            <a:cxnLst/>
            <a:rect l="l" t="t" r="r" b="b"/>
            <a:pathLst>
              <a:path w="17357834" h="17357834">
                <a:moveTo>
                  <a:pt x="0" y="0"/>
                </a:moveTo>
                <a:lnTo>
                  <a:pt x="17357835" y="0"/>
                </a:lnTo>
                <a:lnTo>
                  <a:pt x="17357835" y="17357834"/>
                </a:lnTo>
                <a:lnTo>
                  <a:pt x="0" y="17357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-433730" y="-330005"/>
            <a:ext cx="2458198" cy="10938119"/>
          </a:xfrm>
          <a:custGeom>
            <a:avLst/>
            <a:gdLst/>
            <a:ahLst/>
            <a:cxnLst/>
            <a:rect l="l" t="t" r="r" b="b"/>
            <a:pathLst>
              <a:path w="2458198" h="10938119">
                <a:moveTo>
                  <a:pt x="0" y="0"/>
                </a:moveTo>
                <a:lnTo>
                  <a:pt x="2458198" y="0"/>
                </a:lnTo>
                <a:lnTo>
                  <a:pt x="2458198" y="10938120"/>
                </a:lnTo>
                <a:lnTo>
                  <a:pt x="0" y="10938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8669" t="-47987" r="-233923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AutoShape 4"/>
          <p:cNvSpPr/>
          <p:nvPr/>
        </p:nvSpPr>
        <p:spPr>
          <a:xfrm>
            <a:off x="-1147731" y="-438150"/>
            <a:ext cx="2552700" cy="11163300"/>
          </a:xfrm>
          <a:prstGeom prst="rect">
            <a:avLst/>
          </a:prstGeom>
          <a:solidFill>
            <a:srgbClr val="43B0F1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2146085" y="1028700"/>
            <a:ext cx="4283341" cy="789107"/>
          </a:xfrm>
          <a:custGeom>
            <a:avLst/>
            <a:gdLst/>
            <a:ahLst/>
            <a:cxnLst/>
            <a:rect l="l" t="t" r="r" b="b"/>
            <a:pathLst>
              <a:path w="4283341" h="789107">
                <a:moveTo>
                  <a:pt x="0" y="0"/>
                </a:moveTo>
                <a:lnTo>
                  <a:pt x="4283342" y="0"/>
                </a:lnTo>
                <a:lnTo>
                  <a:pt x="4283342" y="789107"/>
                </a:lnTo>
                <a:lnTo>
                  <a:pt x="0" y="7891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>
            <a:off x="15271525" y="663364"/>
            <a:ext cx="2308887" cy="2308887"/>
          </a:xfrm>
          <a:custGeom>
            <a:avLst/>
            <a:gdLst/>
            <a:ahLst/>
            <a:cxnLst/>
            <a:rect l="l" t="t" r="r" b="b"/>
            <a:pathLst>
              <a:path w="2308887" h="2308887">
                <a:moveTo>
                  <a:pt x="0" y="0"/>
                </a:moveTo>
                <a:lnTo>
                  <a:pt x="2308887" y="0"/>
                </a:lnTo>
                <a:lnTo>
                  <a:pt x="2308887" y="2308887"/>
                </a:lnTo>
                <a:lnTo>
                  <a:pt x="0" y="2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7" name="Group 7"/>
          <p:cNvGrpSpPr/>
          <p:nvPr/>
        </p:nvGrpSpPr>
        <p:grpSpPr>
          <a:xfrm>
            <a:off x="3690565" y="5433313"/>
            <a:ext cx="10906869" cy="1685209"/>
            <a:chOff x="0" y="0"/>
            <a:chExt cx="14542492" cy="2246945"/>
          </a:xfrm>
        </p:grpSpPr>
        <p:sp>
          <p:nvSpPr>
            <p:cNvPr id="8" name="Freeform 8"/>
            <p:cNvSpPr/>
            <p:nvPr/>
          </p:nvSpPr>
          <p:spPr>
            <a:xfrm>
              <a:off x="8041828" y="1194803"/>
              <a:ext cx="5711122" cy="1052143"/>
            </a:xfrm>
            <a:custGeom>
              <a:avLst/>
              <a:gdLst/>
              <a:ahLst/>
              <a:cxnLst/>
              <a:rect l="l" t="t" r="r" b="b"/>
              <a:pathLst>
                <a:path w="5711122" h="1052143">
                  <a:moveTo>
                    <a:pt x="0" y="0"/>
                  </a:moveTo>
                  <a:lnTo>
                    <a:pt x="5711122" y="0"/>
                  </a:lnTo>
                  <a:lnTo>
                    <a:pt x="5711122" y="1052142"/>
                  </a:lnTo>
                  <a:lnTo>
                    <a:pt x="0" y="1052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4542492" cy="11576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39"/>
                </a:lnSpc>
              </a:pPr>
              <a:r>
                <a:rPr lang="en-US" sz="5099">
                  <a:solidFill>
                    <a:srgbClr val="FFFFFF"/>
                  </a:solidFill>
                  <a:latin typeface="Arimo Bold"/>
                </a:rPr>
                <a:t>Temsilcilikten İnovatif Projelere: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68183" y="3114656"/>
            <a:ext cx="6351633" cy="1731237"/>
            <a:chOff x="0" y="0"/>
            <a:chExt cx="8468844" cy="2308316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468844" cy="2308316"/>
              <a:chOff x="0" y="0"/>
              <a:chExt cx="2524583" cy="68811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524583" cy="688115"/>
              </a:xfrm>
              <a:custGeom>
                <a:avLst/>
                <a:gdLst/>
                <a:ahLst/>
                <a:cxnLst/>
                <a:rect l="l" t="t" r="r" b="b"/>
                <a:pathLst>
                  <a:path w="2524583" h="688115">
                    <a:moveTo>
                      <a:pt x="0" y="0"/>
                    </a:moveTo>
                    <a:lnTo>
                      <a:pt x="2524583" y="0"/>
                    </a:lnTo>
                    <a:lnTo>
                      <a:pt x="2524583" y="688115"/>
                    </a:lnTo>
                    <a:lnTo>
                      <a:pt x="0" y="68811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90702" y="145497"/>
              <a:ext cx="2005960" cy="2005960"/>
            </a:xfrm>
            <a:custGeom>
              <a:avLst/>
              <a:gdLst/>
              <a:ahLst/>
              <a:cxnLst/>
              <a:rect l="l" t="t" r="r" b="b"/>
              <a:pathLst>
                <a:path w="2005960" h="2005960">
                  <a:moveTo>
                    <a:pt x="0" y="0"/>
                  </a:moveTo>
                  <a:lnTo>
                    <a:pt x="2005960" y="0"/>
                  </a:lnTo>
                  <a:lnTo>
                    <a:pt x="2005960" y="2005960"/>
                  </a:lnTo>
                  <a:lnTo>
                    <a:pt x="0" y="2005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268524" y="145497"/>
              <a:ext cx="2131935" cy="2005960"/>
            </a:xfrm>
            <a:custGeom>
              <a:avLst/>
              <a:gdLst/>
              <a:ahLst/>
              <a:cxnLst/>
              <a:rect l="l" t="t" r="r" b="b"/>
              <a:pathLst>
                <a:path w="2131935" h="2005960">
                  <a:moveTo>
                    <a:pt x="0" y="0"/>
                  </a:moveTo>
                  <a:lnTo>
                    <a:pt x="2131935" y="0"/>
                  </a:lnTo>
                  <a:lnTo>
                    <a:pt x="2131935" y="2005960"/>
                  </a:lnTo>
                  <a:lnTo>
                    <a:pt x="0" y="2005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776" b="-35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487757" y="175295"/>
              <a:ext cx="3873206" cy="19234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31"/>
                </a:lnSpc>
              </a:pPr>
              <a:r>
                <a:rPr lang="en-US" sz="2915">
                  <a:solidFill>
                    <a:srgbClr val="EC1A23"/>
                  </a:solidFill>
                  <a:latin typeface="Arimo Bold"/>
                </a:rPr>
                <a:t>ÜNAK2023</a:t>
              </a:r>
            </a:p>
            <a:p>
              <a:pPr algn="ctr">
                <a:lnSpc>
                  <a:spcPts val="2544"/>
                </a:lnSpc>
              </a:pPr>
              <a:r>
                <a:rPr lang="en-US" sz="1987">
                  <a:solidFill>
                    <a:srgbClr val="FFFFFF"/>
                  </a:solidFill>
                  <a:latin typeface="Arimo"/>
                </a:rPr>
                <a:t>SEMPOZYUMU</a:t>
              </a:r>
            </a:p>
            <a:p>
              <a:pPr algn="ctr">
                <a:lnSpc>
                  <a:spcPts val="2544"/>
                </a:lnSpc>
              </a:pPr>
              <a:r>
                <a:rPr lang="en-US" sz="1987">
                  <a:solidFill>
                    <a:srgbClr val="FFFFFF"/>
                  </a:solidFill>
                  <a:latin typeface="Arimo"/>
                </a:rPr>
                <a:t>“Yeni Yüzyılda Geleceğin </a:t>
              </a:r>
            </a:p>
            <a:p>
              <a:pPr algn="ctr">
                <a:lnSpc>
                  <a:spcPts val="2544"/>
                </a:lnSpc>
              </a:pPr>
              <a:r>
                <a:rPr lang="en-US" sz="1987">
                  <a:solidFill>
                    <a:srgbClr val="FFFFFF"/>
                  </a:solidFill>
                  <a:latin typeface="Arimo"/>
                </a:rPr>
                <a:t>Kütüphaneleri”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593343" y="8197027"/>
            <a:ext cx="4559722" cy="92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320"/>
              </a:lnSpc>
            </a:pPr>
            <a:r>
              <a:rPr lang="en-US" sz="3800">
                <a:solidFill>
                  <a:srgbClr val="FFFFFF"/>
                </a:solidFill>
                <a:latin typeface="Arimo"/>
              </a:rPr>
              <a:t>Çiğdem Özbağ Ören </a:t>
            </a:r>
          </a:p>
          <a:p>
            <a:pPr algn="r">
              <a:lnSpc>
                <a:spcPts val="1820"/>
              </a:lnSpc>
            </a:pPr>
            <a:r>
              <a:rPr lang="en-US" sz="1300">
                <a:solidFill>
                  <a:srgbClr val="FFFFFF"/>
                </a:solidFill>
                <a:latin typeface="Arimo"/>
              </a:rPr>
              <a:t>Genel Müdür Yardımcısı | Vice President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4969" y="0"/>
            <a:ext cx="17357834" cy="17357834"/>
          </a:xfrm>
          <a:custGeom>
            <a:avLst/>
            <a:gdLst/>
            <a:ahLst/>
            <a:cxnLst/>
            <a:rect l="l" t="t" r="r" b="b"/>
            <a:pathLst>
              <a:path w="17357834" h="17357834">
                <a:moveTo>
                  <a:pt x="0" y="0"/>
                </a:moveTo>
                <a:lnTo>
                  <a:pt x="17357835" y="0"/>
                </a:lnTo>
                <a:lnTo>
                  <a:pt x="17357835" y="17357834"/>
                </a:lnTo>
                <a:lnTo>
                  <a:pt x="0" y="17357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-433730" y="-330005"/>
            <a:ext cx="1733600" cy="10938119"/>
          </a:xfrm>
          <a:custGeom>
            <a:avLst/>
            <a:gdLst/>
            <a:ahLst/>
            <a:cxnLst/>
            <a:rect l="l" t="t" r="r" b="b"/>
            <a:pathLst>
              <a:path w="1733600" h="10938119">
                <a:moveTo>
                  <a:pt x="0" y="0"/>
                </a:moveTo>
                <a:lnTo>
                  <a:pt x="1733600" y="0"/>
                </a:lnTo>
                <a:lnTo>
                  <a:pt x="1733600" y="10938120"/>
                </a:lnTo>
                <a:lnTo>
                  <a:pt x="0" y="10938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2449" t="-47987" r="-373493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AutoShape 4"/>
          <p:cNvSpPr/>
          <p:nvPr/>
        </p:nvSpPr>
        <p:spPr>
          <a:xfrm>
            <a:off x="-1147731" y="-438150"/>
            <a:ext cx="1817123" cy="11163300"/>
          </a:xfrm>
          <a:prstGeom prst="rect">
            <a:avLst/>
          </a:prstGeom>
          <a:solidFill>
            <a:srgbClr val="43B0F1"/>
          </a:solidFill>
        </p:spPr>
        <p:txBody>
          <a:bodyPr/>
          <a:lstStyle/>
          <a:p>
            <a:endParaRPr lang="tr-TR"/>
          </a:p>
        </p:txBody>
      </p:sp>
      <p:grpSp>
        <p:nvGrpSpPr>
          <p:cNvPr id="5" name="Group 5"/>
          <p:cNvGrpSpPr/>
          <p:nvPr/>
        </p:nvGrpSpPr>
        <p:grpSpPr>
          <a:xfrm>
            <a:off x="14530015" y="9287399"/>
            <a:ext cx="3505449" cy="955465"/>
            <a:chOff x="0" y="0"/>
            <a:chExt cx="4673932" cy="127395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673932" cy="1273953"/>
              <a:chOff x="0" y="0"/>
              <a:chExt cx="2524583" cy="68811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524583" cy="688115"/>
              </a:xfrm>
              <a:custGeom>
                <a:avLst/>
                <a:gdLst/>
                <a:ahLst/>
                <a:cxnLst/>
                <a:rect l="l" t="t" r="r" b="b"/>
                <a:pathLst>
                  <a:path w="2524583" h="688115">
                    <a:moveTo>
                      <a:pt x="0" y="0"/>
                    </a:moveTo>
                    <a:lnTo>
                      <a:pt x="2524583" y="0"/>
                    </a:lnTo>
                    <a:lnTo>
                      <a:pt x="2524583" y="688115"/>
                    </a:lnTo>
                    <a:lnTo>
                      <a:pt x="0" y="68811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50058" y="80299"/>
              <a:ext cx="1107084" cy="1107084"/>
            </a:xfrm>
            <a:custGeom>
              <a:avLst/>
              <a:gdLst/>
              <a:ahLst/>
              <a:cxnLst/>
              <a:rect l="l" t="t" r="r" b="b"/>
              <a:pathLst>
                <a:path w="1107084" h="1107084">
                  <a:moveTo>
                    <a:pt x="0" y="0"/>
                  </a:moveTo>
                  <a:lnTo>
                    <a:pt x="1107084" y="0"/>
                  </a:lnTo>
                  <a:lnTo>
                    <a:pt x="1107084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251992" y="80299"/>
              <a:ext cx="1176609" cy="1107084"/>
            </a:xfrm>
            <a:custGeom>
              <a:avLst/>
              <a:gdLst/>
              <a:ahLst/>
              <a:cxnLst/>
              <a:rect l="l" t="t" r="r" b="b"/>
              <a:pathLst>
                <a:path w="1176609" h="1107084">
                  <a:moveTo>
                    <a:pt x="0" y="0"/>
                  </a:moveTo>
                  <a:lnTo>
                    <a:pt x="1176609" y="0"/>
                  </a:lnTo>
                  <a:lnTo>
                    <a:pt x="1176609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776" b="-35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76781" y="89197"/>
              <a:ext cx="2137612" cy="10691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9"/>
                </a:lnSpc>
              </a:pPr>
              <a:r>
                <a:rPr lang="en-US" sz="1609">
                  <a:solidFill>
                    <a:srgbClr val="EC1A23"/>
                  </a:solidFill>
                  <a:latin typeface="Arimo Bold"/>
                </a:rPr>
                <a:t>ÜNAK2023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SEMPOZYUMU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“Yeni Yüzyılda Geleceğin 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Kütüphaneleri”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544906" y="9495775"/>
            <a:ext cx="2924182" cy="538713"/>
          </a:xfrm>
          <a:custGeom>
            <a:avLst/>
            <a:gdLst/>
            <a:ahLst/>
            <a:cxnLst/>
            <a:rect l="l" t="t" r="r" b="b"/>
            <a:pathLst>
              <a:path w="2924182" h="538713">
                <a:moveTo>
                  <a:pt x="0" y="0"/>
                </a:moveTo>
                <a:lnTo>
                  <a:pt x="2924182" y="0"/>
                </a:lnTo>
                <a:lnTo>
                  <a:pt x="2924182" y="538713"/>
                </a:lnTo>
                <a:lnTo>
                  <a:pt x="0" y="538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13" name="Group 13"/>
          <p:cNvGrpSpPr/>
          <p:nvPr/>
        </p:nvGrpSpPr>
        <p:grpSpPr>
          <a:xfrm>
            <a:off x="-246333" y="-133098"/>
            <a:ext cx="19413027" cy="9212962"/>
            <a:chOff x="-1" y="676659"/>
            <a:chExt cx="25884036" cy="12283949"/>
          </a:xfrm>
        </p:grpSpPr>
        <p:sp>
          <p:nvSpPr>
            <p:cNvPr id="14" name="Freeform 14"/>
            <p:cNvSpPr/>
            <p:nvPr/>
          </p:nvSpPr>
          <p:spPr>
            <a:xfrm>
              <a:off x="-1" y="676659"/>
              <a:ext cx="25884036" cy="12283949"/>
            </a:xfrm>
            <a:custGeom>
              <a:avLst/>
              <a:gdLst/>
              <a:ahLst/>
              <a:cxnLst/>
              <a:rect l="l" t="t" r="r" b="b"/>
              <a:pathLst>
                <a:path w="25884036" h="12283949">
                  <a:moveTo>
                    <a:pt x="0" y="0"/>
                  </a:moveTo>
                  <a:lnTo>
                    <a:pt x="25884036" y="0"/>
                  </a:lnTo>
                  <a:lnTo>
                    <a:pt x="25884036" y="12283949"/>
                  </a:lnTo>
                  <a:lnTo>
                    <a:pt x="0" y="12283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119745" y="4213504"/>
              <a:ext cx="624255" cy="624255"/>
            </a:xfrm>
            <a:custGeom>
              <a:avLst/>
              <a:gdLst/>
              <a:ahLst/>
              <a:cxnLst/>
              <a:rect l="l" t="t" r="r" b="b"/>
              <a:pathLst>
                <a:path w="624254" h="624254">
                  <a:moveTo>
                    <a:pt x="0" y="0"/>
                  </a:moveTo>
                  <a:lnTo>
                    <a:pt x="624254" y="0"/>
                  </a:lnTo>
                  <a:lnTo>
                    <a:pt x="624254" y="624255"/>
                  </a:lnTo>
                  <a:lnTo>
                    <a:pt x="0" y="624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 b="1" dirty="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927543" y="4313051"/>
              <a:ext cx="624254" cy="624254"/>
            </a:xfrm>
            <a:custGeom>
              <a:avLst/>
              <a:gdLst/>
              <a:ahLst/>
              <a:cxnLst/>
              <a:rect l="l" t="t" r="r" b="b"/>
              <a:pathLst>
                <a:path w="624254" h="624254">
                  <a:moveTo>
                    <a:pt x="0" y="0"/>
                  </a:moveTo>
                  <a:lnTo>
                    <a:pt x="624254" y="0"/>
                  </a:lnTo>
                  <a:lnTo>
                    <a:pt x="624254" y="624255"/>
                  </a:lnTo>
                  <a:lnTo>
                    <a:pt x="0" y="624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315335" y="4285915"/>
              <a:ext cx="509723" cy="563229"/>
            </a:xfrm>
            <a:custGeom>
              <a:avLst/>
              <a:gdLst/>
              <a:ahLst/>
              <a:cxnLst/>
              <a:rect l="l" t="t" r="r" b="b"/>
              <a:pathLst>
                <a:path w="509722" h="563229">
                  <a:moveTo>
                    <a:pt x="0" y="0"/>
                  </a:moveTo>
                  <a:lnTo>
                    <a:pt x="509722" y="0"/>
                  </a:lnTo>
                  <a:lnTo>
                    <a:pt x="509722" y="563229"/>
                  </a:lnTo>
                  <a:lnTo>
                    <a:pt x="0" y="563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 b="1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14212" y="4387479"/>
              <a:ext cx="4060309" cy="4616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60"/>
                </a:lnSpc>
              </a:pPr>
              <a:r>
                <a:rPr lang="en-US" sz="2400" b="1" u="sng" dirty="0" err="1">
                  <a:solidFill>
                    <a:srgbClr val="FFFFFF"/>
                  </a:solidFill>
                  <a:latin typeface="Arimo"/>
                </a:rPr>
                <a:t>Yazılım</a:t>
              </a:r>
              <a:r>
                <a:rPr lang="en-US" sz="2400" b="1" u="sng" dirty="0">
                  <a:solidFill>
                    <a:srgbClr val="FFFFFF"/>
                  </a:solidFill>
                  <a:latin typeface="Arimo"/>
                </a:rPr>
                <a:t> </a:t>
              </a:r>
              <a:r>
                <a:rPr lang="en-US" sz="2400" b="1" u="sng" dirty="0" err="1">
                  <a:solidFill>
                    <a:srgbClr val="FFFFFF"/>
                  </a:solidFill>
                  <a:latin typeface="Arimo"/>
                </a:rPr>
                <a:t>Çözümleri</a:t>
              </a:r>
              <a:endParaRPr lang="en-US" sz="2400" b="1" u="sng" dirty="0">
                <a:solidFill>
                  <a:srgbClr val="FFFFFF"/>
                </a:solidFill>
                <a:latin typeface="Arimo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982160" y="4370533"/>
              <a:ext cx="4577875" cy="4616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60"/>
                </a:lnSpc>
              </a:pPr>
              <a:r>
                <a:rPr lang="en-US" sz="2400" b="1" u="sng" dirty="0">
                  <a:solidFill>
                    <a:srgbClr val="FFFFFF"/>
                  </a:solidFill>
                  <a:latin typeface="Arimo"/>
                </a:rPr>
                <a:t>e-</a:t>
              </a:r>
              <a:r>
                <a:rPr lang="en-US" sz="2400" b="1" u="sng" dirty="0" err="1">
                  <a:solidFill>
                    <a:srgbClr val="FFFFFF"/>
                  </a:solidFill>
                  <a:latin typeface="Arimo"/>
                </a:rPr>
                <a:t>İçerik</a:t>
              </a:r>
              <a:r>
                <a:rPr lang="en-US" sz="2400" b="1" u="sng" dirty="0">
                  <a:solidFill>
                    <a:srgbClr val="FFFFFF"/>
                  </a:solidFill>
                  <a:latin typeface="Arimo"/>
                </a:rPr>
                <a:t> </a:t>
              </a:r>
              <a:r>
                <a:rPr lang="en-US" sz="2400" b="1" u="sng" dirty="0" err="1">
                  <a:solidFill>
                    <a:srgbClr val="FFFFFF"/>
                  </a:solidFill>
                  <a:latin typeface="Arimo"/>
                </a:rPr>
                <a:t>ve</a:t>
              </a:r>
              <a:r>
                <a:rPr lang="en-US" sz="2400" b="1" u="sng" dirty="0">
                  <a:solidFill>
                    <a:srgbClr val="FFFFFF"/>
                  </a:solidFill>
                  <a:latin typeface="Arimo"/>
                </a:rPr>
                <a:t> Veri </a:t>
              </a:r>
              <a:r>
                <a:rPr lang="en-US" sz="2400" b="1" u="sng" dirty="0" err="1">
                  <a:solidFill>
                    <a:srgbClr val="FFFFFF"/>
                  </a:solidFill>
                  <a:latin typeface="Arimo"/>
                </a:rPr>
                <a:t>Tabanları</a:t>
              </a:r>
              <a:endParaRPr lang="en-US" sz="2400" b="1" u="sng" dirty="0">
                <a:solidFill>
                  <a:srgbClr val="FFFFFF"/>
                </a:solidFill>
                <a:latin typeface="Arimo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500997" y="4387479"/>
              <a:ext cx="4287495" cy="9233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60"/>
                </a:lnSpc>
              </a:pPr>
              <a:r>
                <a:rPr lang="en-US" sz="2400" b="1" u="sng" dirty="0" err="1">
                  <a:solidFill>
                    <a:srgbClr val="FFFFFF"/>
                  </a:solidFill>
                  <a:latin typeface="Arimo"/>
                </a:rPr>
                <a:t>Türkçe</a:t>
              </a:r>
              <a:r>
                <a:rPr lang="en-US" sz="2400" b="1" u="sng" dirty="0">
                  <a:solidFill>
                    <a:srgbClr val="FFFFFF"/>
                  </a:solidFill>
                  <a:latin typeface="Arimo"/>
                </a:rPr>
                <a:t> e-</a:t>
              </a:r>
              <a:r>
                <a:rPr lang="en-US" sz="2400" b="1" u="sng" dirty="0" err="1">
                  <a:solidFill>
                    <a:srgbClr val="FFFFFF"/>
                  </a:solidFill>
                  <a:latin typeface="Arimo"/>
                </a:rPr>
                <a:t>İçerik</a:t>
              </a:r>
              <a:r>
                <a:rPr lang="en-US" sz="2400" b="1" u="sng" dirty="0">
                  <a:solidFill>
                    <a:srgbClr val="FFFFFF"/>
                  </a:solidFill>
                  <a:latin typeface="Arimo"/>
                </a:rPr>
                <a:t> </a:t>
              </a:r>
              <a:r>
                <a:rPr lang="en-US" sz="2400" b="1" u="sng" dirty="0" err="1">
                  <a:solidFill>
                    <a:srgbClr val="FFFFFF"/>
                  </a:solidFill>
                  <a:latin typeface="Arimo"/>
                </a:rPr>
                <a:t>Çözümleri</a:t>
              </a:r>
              <a:endParaRPr lang="en-US" sz="2400" b="1" u="sng" dirty="0">
                <a:solidFill>
                  <a:srgbClr val="FFFFFF"/>
                </a:solidFill>
                <a:latin typeface="Arim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6388" y="501439"/>
            <a:ext cx="17357834" cy="17357834"/>
          </a:xfrm>
          <a:custGeom>
            <a:avLst/>
            <a:gdLst/>
            <a:ahLst/>
            <a:cxnLst/>
            <a:rect l="l" t="t" r="r" b="b"/>
            <a:pathLst>
              <a:path w="17357834" h="17357834">
                <a:moveTo>
                  <a:pt x="0" y="0"/>
                </a:moveTo>
                <a:lnTo>
                  <a:pt x="17357834" y="0"/>
                </a:lnTo>
                <a:lnTo>
                  <a:pt x="17357834" y="17357834"/>
                </a:lnTo>
                <a:lnTo>
                  <a:pt x="0" y="17357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tr-TR" dirty="0"/>
              <a:t>9</a:t>
            </a:r>
          </a:p>
        </p:txBody>
      </p:sp>
      <p:sp>
        <p:nvSpPr>
          <p:cNvPr id="3" name="Freeform 3"/>
          <p:cNvSpPr/>
          <p:nvPr/>
        </p:nvSpPr>
        <p:spPr>
          <a:xfrm>
            <a:off x="-433730" y="-330005"/>
            <a:ext cx="1733600" cy="10938119"/>
          </a:xfrm>
          <a:custGeom>
            <a:avLst/>
            <a:gdLst/>
            <a:ahLst/>
            <a:cxnLst/>
            <a:rect l="l" t="t" r="r" b="b"/>
            <a:pathLst>
              <a:path w="1733600" h="10938119">
                <a:moveTo>
                  <a:pt x="0" y="0"/>
                </a:moveTo>
                <a:lnTo>
                  <a:pt x="1733600" y="0"/>
                </a:lnTo>
                <a:lnTo>
                  <a:pt x="1733600" y="10938120"/>
                </a:lnTo>
                <a:lnTo>
                  <a:pt x="0" y="10938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2449" t="-47987" r="-373493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AutoShape 4"/>
          <p:cNvSpPr/>
          <p:nvPr/>
        </p:nvSpPr>
        <p:spPr>
          <a:xfrm>
            <a:off x="-1147731" y="-438150"/>
            <a:ext cx="1817123" cy="11163300"/>
          </a:xfrm>
          <a:prstGeom prst="rect">
            <a:avLst/>
          </a:prstGeom>
          <a:solidFill>
            <a:srgbClr val="43B0F1"/>
          </a:solidFill>
        </p:spPr>
        <p:txBody>
          <a:bodyPr/>
          <a:lstStyle/>
          <a:p>
            <a:endParaRPr lang="tr-TR"/>
          </a:p>
        </p:txBody>
      </p:sp>
      <p:grpSp>
        <p:nvGrpSpPr>
          <p:cNvPr id="5" name="Group 5"/>
          <p:cNvGrpSpPr/>
          <p:nvPr/>
        </p:nvGrpSpPr>
        <p:grpSpPr>
          <a:xfrm>
            <a:off x="14530015" y="9287399"/>
            <a:ext cx="3505449" cy="955465"/>
            <a:chOff x="0" y="0"/>
            <a:chExt cx="4673932" cy="127395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673932" cy="1273953"/>
              <a:chOff x="0" y="0"/>
              <a:chExt cx="2524583" cy="68811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524583" cy="688115"/>
              </a:xfrm>
              <a:custGeom>
                <a:avLst/>
                <a:gdLst/>
                <a:ahLst/>
                <a:cxnLst/>
                <a:rect l="l" t="t" r="r" b="b"/>
                <a:pathLst>
                  <a:path w="2524583" h="688115">
                    <a:moveTo>
                      <a:pt x="0" y="0"/>
                    </a:moveTo>
                    <a:lnTo>
                      <a:pt x="2524583" y="0"/>
                    </a:lnTo>
                    <a:lnTo>
                      <a:pt x="2524583" y="688115"/>
                    </a:lnTo>
                    <a:lnTo>
                      <a:pt x="0" y="68811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50058" y="80299"/>
              <a:ext cx="1107084" cy="1107084"/>
            </a:xfrm>
            <a:custGeom>
              <a:avLst/>
              <a:gdLst/>
              <a:ahLst/>
              <a:cxnLst/>
              <a:rect l="l" t="t" r="r" b="b"/>
              <a:pathLst>
                <a:path w="1107084" h="1107084">
                  <a:moveTo>
                    <a:pt x="0" y="0"/>
                  </a:moveTo>
                  <a:lnTo>
                    <a:pt x="1107084" y="0"/>
                  </a:lnTo>
                  <a:lnTo>
                    <a:pt x="1107084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251992" y="80299"/>
              <a:ext cx="1176609" cy="1107084"/>
            </a:xfrm>
            <a:custGeom>
              <a:avLst/>
              <a:gdLst/>
              <a:ahLst/>
              <a:cxnLst/>
              <a:rect l="l" t="t" r="r" b="b"/>
              <a:pathLst>
                <a:path w="1176609" h="1107084">
                  <a:moveTo>
                    <a:pt x="0" y="0"/>
                  </a:moveTo>
                  <a:lnTo>
                    <a:pt x="1176609" y="0"/>
                  </a:lnTo>
                  <a:lnTo>
                    <a:pt x="1176609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776" b="-35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76781" y="89197"/>
              <a:ext cx="2137612" cy="10691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9"/>
                </a:lnSpc>
              </a:pPr>
              <a:r>
                <a:rPr lang="en-US" sz="1609">
                  <a:solidFill>
                    <a:srgbClr val="EC1A23"/>
                  </a:solidFill>
                  <a:latin typeface="Arimo Bold"/>
                </a:rPr>
                <a:t>ÜNAK2023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SEMPOZYUMU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“Yeni Yüzyılda Geleceğin 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Kütüphaneleri”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544906" y="9495775"/>
            <a:ext cx="2924182" cy="538713"/>
          </a:xfrm>
          <a:custGeom>
            <a:avLst/>
            <a:gdLst/>
            <a:ahLst/>
            <a:cxnLst/>
            <a:rect l="l" t="t" r="r" b="b"/>
            <a:pathLst>
              <a:path w="2924182" h="538713">
                <a:moveTo>
                  <a:pt x="0" y="0"/>
                </a:moveTo>
                <a:lnTo>
                  <a:pt x="2924182" y="0"/>
                </a:lnTo>
                <a:lnTo>
                  <a:pt x="2924182" y="538713"/>
                </a:lnTo>
                <a:lnTo>
                  <a:pt x="0" y="538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3" name="Freeform 13"/>
          <p:cNvSpPr/>
          <p:nvPr/>
        </p:nvSpPr>
        <p:spPr>
          <a:xfrm>
            <a:off x="10605538" y="1226125"/>
            <a:ext cx="6426610" cy="3608999"/>
          </a:xfrm>
          <a:custGeom>
            <a:avLst/>
            <a:gdLst/>
            <a:ahLst/>
            <a:cxnLst/>
            <a:rect l="l" t="t" r="r" b="b"/>
            <a:pathLst>
              <a:path w="5718639" h="3220057">
                <a:moveTo>
                  <a:pt x="0" y="0"/>
                </a:moveTo>
                <a:lnTo>
                  <a:pt x="5718639" y="0"/>
                </a:lnTo>
                <a:lnTo>
                  <a:pt x="5718639" y="3220057"/>
                </a:lnTo>
                <a:lnTo>
                  <a:pt x="0" y="32200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4" name="Freeform 14"/>
          <p:cNvSpPr/>
          <p:nvPr/>
        </p:nvSpPr>
        <p:spPr>
          <a:xfrm>
            <a:off x="4772951" y="6313673"/>
            <a:ext cx="752313" cy="417534"/>
          </a:xfrm>
          <a:custGeom>
            <a:avLst/>
            <a:gdLst/>
            <a:ahLst/>
            <a:cxnLst/>
            <a:rect l="l" t="t" r="r" b="b"/>
            <a:pathLst>
              <a:path w="752313" h="417534">
                <a:moveTo>
                  <a:pt x="0" y="0"/>
                </a:moveTo>
                <a:lnTo>
                  <a:pt x="752313" y="0"/>
                </a:lnTo>
                <a:lnTo>
                  <a:pt x="752313" y="417534"/>
                </a:lnTo>
                <a:lnTo>
                  <a:pt x="0" y="4175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5" name="Freeform 15"/>
          <p:cNvSpPr/>
          <p:nvPr/>
        </p:nvSpPr>
        <p:spPr>
          <a:xfrm>
            <a:off x="4772950" y="6840890"/>
            <a:ext cx="752313" cy="417534"/>
          </a:xfrm>
          <a:custGeom>
            <a:avLst/>
            <a:gdLst/>
            <a:ahLst/>
            <a:cxnLst/>
            <a:rect l="l" t="t" r="r" b="b"/>
            <a:pathLst>
              <a:path w="752313" h="417534">
                <a:moveTo>
                  <a:pt x="0" y="0"/>
                </a:moveTo>
                <a:lnTo>
                  <a:pt x="752313" y="0"/>
                </a:lnTo>
                <a:lnTo>
                  <a:pt x="752313" y="417533"/>
                </a:lnTo>
                <a:lnTo>
                  <a:pt x="0" y="4175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6" name="Freeform 16"/>
          <p:cNvSpPr/>
          <p:nvPr/>
        </p:nvSpPr>
        <p:spPr>
          <a:xfrm>
            <a:off x="4714175" y="8058070"/>
            <a:ext cx="752313" cy="417534"/>
          </a:xfrm>
          <a:custGeom>
            <a:avLst/>
            <a:gdLst/>
            <a:ahLst/>
            <a:cxnLst/>
            <a:rect l="l" t="t" r="r" b="b"/>
            <a:pathLst>
              <a:path w="752313" h="417534">
                <a:moveTo>
                  <a:pt x="0" y="0"/>
                </a:moveTo>
                <a:lnTo>
                  <a:pt x="752313" y="0"/>
                </a:lnTo>
                <a:lnTo>
                  <a:pt x="752313" y="417533"/>
                </a:lnTo>
                <a:lnTo>
                  <a:pt x="0" y="4175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7" name="Freeform 17"/>
          <p:cNvSpPr/>
          <p:nvPr/>
        </p:nvSpPr>
        <p:spPr>
          <a:xfrm>
            <a:off x="4714176" y="8683599"/>
            <a:ext cx="752313" cy="417534"/>
          </a:xfrm>
          <a:custGeom>
            <a:avLst/>
            <a:gdLst/>
            <a:ahLst/>
            <a:cxnLst/>
            <a:rect l="l" t="t" r="r" b="b"/>
            <a:pathLst>
              <a:path w="752313" h="417534">
                <a:moveTo>
                  <a:pt x="0" y="0"/>
                </a:moveTo>
                <a:lnTo>
                  <a:pt x="752313" y="0"/>
                </a:lnTo>
                <a:lnTo>
                  <a:pt x="752313" y="417534"/>
                </a:lnTo>
                <a:lnTo>
                  <a:pt x="0" y="4175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8" name="Freeform 18"/>
          <p:cNvSpPr/>
          <p:nvPr/>
        </p:nvSpPr>
        <p:spPr>
          <a:xfrm>
            <a:off x="2456609" y="1226125"/>
            <a:ext cx="6992189" cy="3608999"/>
          </a:xfrm>
          <a:custGeom>
            <a:avLst/>
            <a:gdLst/>
            <a:ahLst/>
            <a:cxnLst/>
            <a:rect l="l" t="t" r="r" b="b"/>
            <a:pathLst>
              <a:path w="6558052" h="3220057">
                <a:moveTo>
                  <a:pt x="0" y="0"/>
                </a:moveTo>
                <a:lnTo>
                  <a:pt x="6558052" y="0"/>
                </a:lnTo>
                <a:lnTo>
                  <a:pt x="6558052" y="3220057"/>
                </a:lnTo>
                <a:lnTo>
                  <a:pt x="0" y="32200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tr-TR" dirty="0"/>
          </a:p>
        </p:txBody>
      </p:sp>
      <p:sp>
        <p:nvSpPr>
          <p:cNvPr id="19" name="TextBox 19"/>
          <p:cNvSpPr txBox="1"/>
          <p:nvPr/>
        </p:nvSpPr>
        <p:spPr>
          <a:xfrm>
            <a:off x="1904106" y="193376"/>
            <a:ext cx="7544693" cy="724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59"/>
              </a:lnSpc>
            </a:pPr>
            <a:r>
              <a:rPr lang="en-US" sz="4399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4399" dirty="0" err="1">
                <a:solidFill>
                  <a:srgbClr val="FFFFFF"/>
                </a:solidFill>
                <a:latin typeface="Arimo"/>
              </a:rPr>
              <a:t>Projeler</a:t>
            </a:r>
            <a:endParaRPr lang="en-US" sz="4399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315262" y="4835124"/>
            <a:ext cx="2840747" cy="956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tr-TR" sz="2800" b="1" dirty="0">
                <a:solidFill>
                  <a:srgbClr val="FFFFFF"/>
                </a:solidFill>
                <a:latin typeface="Arimo"/>
              </a:rPr>
              <a:t>ULAKBİM </a:t>
            </a:r>
          </a:p>
          <a:p>
            <a:pPr algn="ctr">
              <a:lnSpc>
                <a:spcPts val="3920"/>
              </a:lnSpc>
            </a:pPr>
            <a:r>
              <a:rPr lang="tr-TR" sz="2800" b="1" dirty="0">
                <a:solidFill>
                  <a:srgbClr val="FFFFFF"/>
                </a:solidFill>
                <a:latin typeface="Arimo"/>
              </a:rPr>
              <a:t>Ulusal Arşiv</a:t>
            </a:r>
            <a:endParaRPr lang="en-US" sz="2800" b="1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113681" y="4795412"/>
            <a:ext cx="4118291" cy="956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 dirty="0">
                <a:solidFill>
                  <a:srgbClr val="FFFFFF"/>
                </a:solidFill>
                <a:latin typeface="Arimo"/>
              </a:rPr>
              <a:t>İstanbul </a:t>
            </a:r>
            <a:r>
              <a:rPr lang="en-US" sz="2800" b="1" dirty="0" err="1">
                <a:solidFill>
                  <a:srgbClr val="FFFFFF"/>
                </a:solidFill>
                <a:latin typeface="Arimo"/>
              </a:rPr>
              <a:t>Üniversitesi</a:t>
            </a:r>
            <a:r>
              <a:rPr lang="en-US" sz="2800" b="1" dirty="0">
                <a:solidFill>
                  <a:srgbClr val="FFFFFF"/>
                </a:solidFill>
                <a:latin typeface="Arimo"/>
              </a:rPr>
              <a:t> </a:t>
            </a:r>
          </a:p>
          <a:p>
            <a:pPr algn="ctr">
              <a:lnSpc>
                <a:spcPts val="3920"/>
              </a:lnSpc>
            </a:pPr>
            <a:r>
              <a:rPr lang="en-US" sz="2800" b="1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mo"/>
              </a:rPr>
              <a:t>Gazeteden</a:t>
            </a:r>
            <a:r>
              <a:rPr lang="en-US" sz="2800" b="1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mo"/>
              </a:rPr>
              <a:t>Tarihe</a:t>
            </a:r>
            <a:r>
              <a:rPr lang="en-US" sz="2800" b="1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mo"/>
              </a:rPr>
              <a:t>Bakış</a:t>
            </a:r>
            <a:endParaRPr lang="en-US" sz="2800" b="1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711577" y="6230902"/>
            <a:ext cx="8363862" cy="4457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dirty="0" err="1">
                <a:solidFill>
                  <a:srgbClr val="FFFFFF"/>
                </a:solidFill>
                <a:latin typeface="Arimo"/>
              </a:rPr>
              <a:t>Kütüphane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mobil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uygulama</a:t>
            </a: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>
              <a:lnSpc>
                <a:spcPts val="3920"/>
              </a:lnSpc>
            </a:pP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>
              <a:lnSpc>
                <a:spcPts val="3920"/>
              </a:lnSpc>
            </a:pP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>
              <a:lnSpc>
                <a:spcPts val="3920"/>
              </a:lnSpc>
            </a:pP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>
              <a:lnSpc>
                <a:spcPts val="3920"/>
              </a:lnSpc>
            </a:pP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>
              <a:lnSpc>
                <a:spcPts val="3920"/>
              </a:lnSpc>
            </a:pPr>
            <a:r>
              <a:rPr lang="tr-TR" sz="2800" dirty="0">
                <a:solidFill>
                  <a:srgbClr val="FFFFFF"/>
                </a:solidFill>
                <a:latin typeface="Arimo"/>
              </a:rPr>
              <a:t>Dergi </a:t>
            </a:r>
            <a:r>
              <a:rPr lang="tr-TR" sz="2800">
                <a:solidFill>
                  <a:srgbClr val="FFFFFF"/>
                </a:solidFill>
                <a:latin typeface="Arimo"/>
              </a:rPr>
              <a:t>ve kitap yayınlama </a:t>
            </a:r>
            <a:r>
              <a:rPr lang="tr-TR" sz="2800" dirty="0">
                <a:solidFill>
                  <a:srgbClr val="FFFFFF"/>
                </a:solidFill>
                <a:latin typeface="Arimo"/>
              </a:rPr>
              <a:t>platformu</a:t>
            </a:r>
          </a:p>
          <a:p>
            <a:pPr>
              <a:lnSpc>
                <a:spcPts val="3920"/>
              </a:lnSpc>
            </a:pPr>
            <a:r>
              <a:rPr lang="tr-TR" sz="2800" dirty="0">
                <a:solidFill>
                  <a:srgbClr val="FFFFFF"/>
                </a:solidFill>
                <a:latin typeface="Arimo"/>
              </a:rPr>
              <a:t>Kütüphane özel uygulama projeleri</a:t>
            </a:r>
          </a:p>
          <a:p>
            <a:pPr>
              <a:lnSpc>
                <a:spcPts val="3920"/>
              </a:lnSpc>
            </a:pPr>
            <a:r>
              <a:rPr lang="tr-TR" sz="3200" b="1" dirty="0">
                <a:solidFill>
                  <a:srgbClr val="FF0000"/>
                </a:solidFill>
                <a:latin typeface="Arimo"/>
              </a:rPr>
              <a:t>* </a:t>
            </a:r>
            <a:r>
              <a:rPr lang="en-US" sz="3200" b="1" dirty="0">
                <a:solidFill>
                  <a:srgbClr val="FF0000"/>
                </a:solidFill>
                <a:latin typeface="Arimo"/>
              </a:rPr>
              <a:t>e-</a:t>
            </a:r>
            <a:r>
              <a:rPr lang="en-US" sz="3200" b="1" dirty="0" err="1">
                <a:solidFill>
                  <a:srgbClr val="FF0000"/>
                </a:solidFill>
                <a:latin typeface="Arimo"/>
              </a:rPr>
              <a:t>Türkçe</a:t>
            </a:r>
            <a:r>
              <a:rPr lang="en-US" sz="3200" b="1" dirty="0">
                <a:solidFill>
                  <a:srgbClr val="FF0000"/>
                </a:solidFill>
                <a:latin typeface="Arimo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mo"/>
              </a:rPr>
              <a:t>içerik</a:t>
            </a:r>
            <a:r>
              <a:rPr lang="en-US" sz="3200" b="1" dirty="0">
                <a:solidFill>
                  <a:srgbClr val="FF0000"/>
                </a:solidFill>
                <a:latin typeface="Arimo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mo"/>
              </a:rPr>
              <a:t>projeleri</a:t>
            </a:r>
            <a:r>
              <a:rPr lang="tr-TR" sz="3200" b="1" dirty="0">
                <a:solidFill>
                  <a:srgbClr val="FF0000"/>
                </a:solidFill>
                <a:latin typeface="Arimo"/>
              </a:rPr>
              <a:t> *</a:t>
            </a:r>
            <a:endParaRPr lang="en-US" sz="3200" b="1" dirty="0">
              <a:solidFill>
                <a:srgbClr val="FF0000"/>
              </a:solidFill>
              <a:latin typeface="Arimo"/>
            </a:endParaRPr>
          </a:p>
          <a:p>
            <a:pPr>
              <a:lnSpc>
                <a:spcPts val="3920"/>
              </a:lnSpc>
            </a:pPr>
            <a:endParaRPr lang="en-US" sz="2800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5711577" y="6792632"/>
            <a:ext cx="8363862" cy="456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dirty="0" err="1">
                <a:solidFill>
                  <a:srgbClr val="FFFFFF"/>
                </a:solidFill>
                <a:latin typeface="Arimo"/>
              </a:rPr>
              <a:t>Kütüphane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web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sayfa</a:t>
            </a:r>
            <a:r>
              <a:rPr lang="tr-TR" sz="2800" dirty="0" err="1">
                <a:solidFill>
                  <a:srgbClr val="FFFFFF"/>
                </a:solidFill>
                <a:latin typeface="Arimo"/>
              </a:rPr>
              <a:t>ları</a:t>
            </a:r>
            <a:endParaRPr lang="en-US" sz="2800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652801" y="8038409"/>
            <a:ext cx="8363862" cy="456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tr-TR" sz="2800" dirty="0">
                <a:solidFill>
                  <a:srgbClr val="FFFFFF"/>
                </a:solidFill>
                <a:latin typeface="Arimo"/>
              </a:rPr>
              <a:t>Açık Erişim Sistemi</a:t>
            </a:r>
            <a:endParaRPr lang="en-US" sz="2800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5711577" y="8445742"/>
            <a:ext cx="8363862" cy="456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endParaRPr lang="en-US" sz="2800" b="1" dirty="0">
              <a:solidFill>
                <a:srgbClr val="FF0000"/>
              </a:solidFill>
              <a:latin typeface="Arimo"/>
            </a:endParaRPr>
          </a:p>
        </p:txBody>
      </p:sp>
      <p:sp>
        <p:nvSpPr>
          <p:cNvPr id="27" name="Freeform 15">
            <a:extLst>
              <a:ext uri="{FF2B5EF4-FFF2-40B4-BE49-F238E27FC236}">
                <a16:creationId xmlns:a16="http://schemas.microsoft.com/office/drawing/2014/main" id="{C7235172-6CC7-6D99-BAD5-0D7E339A615A}"/>
              </a:ext>
            </a:extLst>
          </p:cNvPr>
          <p:cNvSpPr/>
          <p:nvPr/>
        </p:nvSpPr>
        <p:spPr>
          <a:xfrm>
            <a:off x="4761118" y="7444885"/>
            <a:ext cx="752313" cy="417534"/>
          </a:xfrm>
          <a:custGeom>
            <a:avLst/>
            <a:gdLst/>
            <a:ahLst/>
            <a:cxnLst/>
            <a:rect l="l" t="t" r="r" b="b"/>
            <a:pathLst>
              <a:path w="752313" h="417534">
                <a:moveTo>
                  <a:pt x="0" y="0"/>
                </a:moveTo>
                <a:lnTo>
                  <a:pt x="752313" y="0"/>
                </a:lnTo>
                <a:lnTo>
                  <a:pt x="752313" y="417533"/>
                </a:lnTo>
                <a:lnTo>
                  <a:pt x="0" y="4175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dirty="0"/>
          </a:p>
        </p:txBody>
      </p:sp>
      <p:sp>
        <p:nvSpPr>
          <p:cNvPr id="29" name="TextBox 23">
            <a:extLst>
              <a:ext uri="{FF2B5EF4-FFF2-40B4-BE49-F238E27FC236}">
                <a16:creationId xmlns:a16="http://schemas.microsoft.com/office/drawing/2014/main" id="{BC39172D-B973-82B5-F928-7A068FED64F5}"/>
              </a:ext>
            </a:extLst>
          </p:cNvPr>
          <p:cNvSpPr txBox="1"/>
          <p:nvPr/>
        </p:nvSpPr>
        <p:spPr>
          <a:xfrm>
            <a:off x="5711577" y="7394259"/>
            <a:ext cx="8363862" cy="456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tr-TR" sz="2800" dirty="0">
                <a:solidFill>
                  <a:srgbClr val="FFFFFF"/>
                </a:solidFill>
                <a:latin typeface="Arimo"/>
              </a:rPr>
              <a:t>Veri değişimi, veri işleme ve  veri aktarımı</a:t>
            </a:r>
            <a:endParaRPr lang="en-US" sz="2800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32" name="Freeform 14">
            <a:extLst>
              <a:ext uri="{FF2B5EF4-FFF2-40B4-BE49-F238E27FC236}">
                <a16:creationId xmlns:a16="http://schemas.microsoft.com/office/drawing/2014/main" id="{4818AB81-B9DD-5CE8-48A9-63341528F182}"/>
              </a:ext>
            </a:extLst>
          </p:cNvPr>
          <p:cNvSpPr/>
          <p:nvPr/>
        </p:nvSpPr>
        <p:spPr>
          <a:xfrm flipV="1">
            <a:off x="4772949" y="9273419"/>
            <a:ext cx="752313" cy="365881"/>
          </a:xfrm>
          <a:custGeom>
            <a:avLst/>
            <a:gdLst/>
            <a:ahLst/>
            <a:cxnLst/>
            <a:rect l="l" t="t" r="r" b="b"/>
            <a:pathLst>
              <a:path w="752313" h="417534">
                <a:moveTo>
                  <a:pt x="0" y="0"/>
                </a:moveTo>
                <a:lnTo>
                  <a:pt x="752313" y="0"/>
                </a:lnTo>
                <a:lnTo>
                  <a:pt x="752313" y="417534"/>
                </a:lnTo>
                <a:lnTo>
                  <a:pt x="0" y="4175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7857" y="-1083225"/>
            <a:ext cx="17357834" cy="17357834"/>
          </a:xfrm>
          <a:custGeom>
            <a:avLst/>
            <a:gdLst/>
            <a:ahLst/>
            <a:cxnLst/>
            <a:rect l="l" t="t" r="r" b="b"/>
            <a:pathLst>
              <a:path w="17357834" h="17357834">
                <a:moveTo>
                  <a:pt x="0" y="0"/>
                </a:moveTo>
                <a:lnTo>
                  <a:pt x="17357834" y="0"/>
                </a:lnTo>
                <a:lnTo>
                  <a:pt x="17357834" y="17357835"/>
                </a:lnTo>
                <a:lnTo>
                  <a:pt x="0" y="173578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tr-TR" dirty="0"/>
              <a:t>0</a:t>
            </a:r>
          </a:p>
        </p:txBody>
      </p:sp>
      <p:sp>
        <p:nvSpPr>
          <p:cNvPr id="3" name="AutoShape 3"/>
          <p:cNvSpPr/>
          <p:nvPr/>
        </p:nvSpPr>
        <p:spPr>
          <a:xfrm rot="5400000">
            <a:off x="9062307" y="-2787774"/>
            <a:ext cx="96257" cy="14566009"/>
          </a:xfrm>
          <a:prstGeom prst="rect">
            <a:avLst/>
          </a:prstGeom>
          <a:solidFill>
            <a:srgbClr val="43B0F1"/>
          </a:solid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-1429498" y="-419729"/>
            <a:ext cx="2458198" cy="10938119"/>
          </a:xfrm>
          <a:custGeom>
            <a:avLst/>
            <a:gdLst/>
            <a:ahLst/>
            <a:cxnLst/>
            <a:rect l="l" t="t" r="r" b="b"/>
            <a:pathLst>
              <a:path w="2458198" h="10938119">
                <a:moveTo>
                  <a:pt x="0" y="0"/>
                </a:moveTo>
                <a:lnTo>
                  <a:pt x="2458198" y="0"/>
                </a:lnTo>
                <a:lnTo>
                  <a:pt x="2458198" y="10938119"/>
                </a:lnTo>
                <a:lnTo>
                  <a:pt x="0" y="109381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669" t="-47987" r="-233923"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13588143" y="4690415"/>
            <a:ext cx="735930" cy="367965"/>
            <a:chOff x="0" y="0"/>
            <a:chExt cx="1016000" cy="508000"/>
          </a:xfrm>
        </p:grpSpPr>
        <p:sp>
          <p:nvSpPr>
            <p:cNvPr id="6" name="Freeform 6"/>
            <p:cNvSpPr/>
            <p:nvPr/>
          </p:nvSpPr>
          <p:spPr>
            <a:xfrm>
              <a:off x="0" y="49530"/>
              <a:ext cx="1016000" cy="408940"/>
            </a:xfrm>
            <a:custGeom>
              <a:avLst/>
              <a:gdLst/>
              <a:ahLst/>
              <a:cxnLst/>
              <a:rect l="l" t="t" r="r" b="b"/>
              <a:pathLst>
                <a:path w="1016000" h="408940">
                  <a:moveTo>
                    <a:pt x="810260" y="0"/>
                  </a:moveTo>
                  <a:cubicBezTo>
                    <a:pt x="709930" y="0"/>
                    <a:pt x="627380" y="72390"/>
                    <a:pt x="608330" y="166370"/>
                  </a:cubicBezTo>
                  <a:lnTo>
                    <a:pt x="0" y="166370"/>
                  </a:lnTo>
                  <a:lnTo>
                    <a:pt x="0" y="242570"/>
                  </a:lnTo>
                  <a:lnTo>
                    <a:pt x="609600" y="242570"/>
                  </a:lnTo>
                  <a:cubicBezTo>
                    <a:pt x="627380" y="337820"/>
                    <a:pt x="711200" y="408940"/>
                    <a:pt x="811530" y="408940"/>
                  </a:cubicBezTo>
                  <a:cubicBezTo>
                    <a:pt x="924560" y="408940"/>
                    <a:pt x="1016000" y="317500"/>
                    <a:pt x="1016000" y="204470"/>
                  </a:cubicBezTo>
                  <a:cubicBezTo>
                    <a:pt x="1016000" y="91440"/>
                    <a:pt x="924560" y="0"/>
                    <a:pt x="810260" y="0"/>
                  </a:cubicBezTo>
                  <a:close/>
                </a:path>
              </a:pathLst>
            </a:custGeom>
            <a:solidFill>
              <a:srgbClr val="43B0F1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/>
          <p:cNvGrpSpPr/>
          <p:nvPr/>
        </p:nvGrpSpPr>
        <p:grpSpPr>
          <a:xfrm rot="-5400000">
            <a:off x="7871188" y="3895155"/>
            <a:ext cx="735930" cy="367965"/>
            <a:chOff x="0" y="0"/>
            <a:chExt cx="1016000" cy="508000"/>
          </a:xfrm>
        </p:grpSpPr>
        <p:sp>
          <p:nvSpPr>
            <p:cNvPr id="8" name="Freeform 8"/>
            <p:cNvSpPr/>
            <p:nvPr/>
          </p:nvSpPr>
          <p:spPr>
            <a:xfrm>
              <a:off x="0" y="49530"/>
              <a:ext cx="1016000" cy="408940"/>
            </a:xfrm>
            <a:custGeom>
              <a:avLst/>
              <a:gdLst/>
              <a:ahLst/>
              <a:cxnLst/>
              <a:rect l="l" t="t" r="r" b="b"/>
              <a:pathLst>
                <a:path w="1016000" h="408940">
                  <a:moveTo>
                    <a:pt x="810260" y="0"/>
                  </a:moveTo>
                  <a:cubicBezTo>
                    <a:pt x="709930" y="0"/>
                    <a:pt x="627380" y="72390"/>
                    <a:pt x="608330" y="166370"/>
                  </a:cubicBezTo>
                  <a:lnTo>
                    <a:pt x="0" y="166370"/>
                  </a:lnTo>
                  <a:lnTo>
                    <a:pt x="0" y="242570"/>
                  </a:lnTo>
                  <a:lnTo>
                    <a:pt x="609600" y="242570"/>
                  </a:lnTo>
                  <a:cubicBezTo>
                    <a:pt x="627380" y="337820"/>
                    <a:pt x="711200" y="408940"/>
                    <a:pt x="811530" y="408940"/>
                  </a:cubicBezTo>
                  <a:cubicBezTo>
                    <a:pt x="924560" y="408940"/>
                    <a:pt x="1016000" y="317500"/>
                    <a:pt x="1016000" y="204470"/>
                  </a:cubicBezTo>
                  <a:cubicBezTo>
                    <a:pt x="1016000" y="91440"/>
                    <a:pt x="924560" y="0"/>
                    <a:pt x="810260" y="0"/>
                  </a:cubicBezTo>
                  <a:close/>
                </a:path>
              </a:pathLst>
            </a:custGeom>
            <a:solidFill>
              <a:srgbClr val="43B0F1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9" name="Group 9"/>
          <p:cNvGrpSpPr/>
          <p:nvPr/>
        </p:nvGrpSpPr>
        <p:grpSpPr>
          <a:xfrm rot="5334078">
            <a:off x="2403780" y="4650888"/>
            <a:ext cx="735930" cy="367965"/>
            <a:chOff x="0" y="0"/>
            <a:chExt cx="1016000" cy="508000"/>
          </a:xfrm>
        </p:grpSpPr>
        <p:sp>
          <p:nvSpPr>
            <p:cNvPr id="10" name="Freeform 10"/>
            <p:cNvSpPr/>
            <p:nvPr/>
          </p:nvSpPr>
          <p:spPr>
            <a:xfrm>
              <a:off x="0" y="49530"/>
              <a:ext cx="1016000" cy="408940"/>
            </a:xfrm>
            <a:custGeom>
              <a:avLst/>
              <a:gdLst/>
              <a:ahLst/>
              <a:cxnLst/>
              <a:rect l="l" t="t" r="r" b="b"/>
              <a:pathLst>
                <a:path w="1016000" h="408940">
                  <a:moveTo>
                    <a:pt x="810260" y="0"/>
                  </a:moveTo>
                  <a:cubicBezTo>
                    <a:pt x="709930" y="0"/>
                    <a:pt x="627380" y="72390"/>
                    <a:pt x="608330" y="166370"/>
                  </a:cubicBezTo>
                  <a:lnTo>
                    <a:pt x="0" y="166370"/>
                  </a:lnTo>
                  <a:lnTo>
                    <a:pt x="0" y="242570"/>
                  </a:lnTo>
                  <a:lnTo>
                    <a:pt x="609600" y="242570"/>
                  </a:lnTo>
                  <a:cubicBezTo>
                    <a:pt x="627380" y="337820"/>
                    <a:pt x="711200" y="408940"/>
                    <a:pt x="811530" y="408940"/>
                  </a:cubicBezTo>
                  <a:cubicBezTo>
                    <a:pt x="924560" y="408940"/>
                    <a:pt x="1016000" y="317500"/>
                    <a:pt x="1016000" y="204470"/>
                  </a:cubicBezTo>
                  <a:cubicBezTo>
                    <a:pt x="1016000" y="91440"/>
                    <a:pt x="924560" y="0"/>
                    <a:pt x="810260" y="0"/>
                  </a:cubicBezTo>
                  <a:close/>
                </a:path>
              </a:pathLst>
            </a:custGeom>
            <a:solidFill>
              <a:srgbClr val="43B0F1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337857" y="9520785"/>
            <a:ext cx="2924182" cy="538713"/>
          </a:xfrm>
          <a:custGeom>
            <a:avLst/>
            <a:gdLst/>
            <a:ahLst/>
            <a:cxnLst/>
            <a:rect l="l" t="t" r="r" b="b"/>
            <a:pathLst>
              <a:path w="2924182" h="538713">
                <a:moveTo>
                  <a:pt x="0" y="0"/>
                </a:moveTo>
                <a:lnTo>
                  <a:pt x="2924182" y="0"/>
                </a:lnTo>
                <a:lnTo>
                  <a:pt x="2924182" y="538713"/>
                </a:lnTo>
                <a:lnTo>
                  <a:pt x="0" y="538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2" name="Freeform 12"/>
          <p:cNvSpPr/>
          <p:nvPr/>
        </p:nvSpPr>
        <p:spPr>
          <a:xfrm>
            <a:off x="18288000" y="-1458743"/>
            <a:ext cx="17734104" cy="17734104"/>
          </a:xfrm>
          <a:custGeom>
            <a:avLst/>
            <a:gdLst/>
            <a:ahLst/>
            <a:cxnLst/>
            <a:rect l="l" t="t" r="r" b="b"/>
            <a:pathLst>
              <a:path w="17734104" h="17734104">
                <a:moveTo>
                  <a:pt x="0" y="0"/>
                </a:moveTo>
                <a:lnTo>
                  <a:pt x="17734104" y="0"/>
                </a:lnTo>
                <a:lnTo>
                  <a:pt x="17734104" y="17734104"/>
                </a:lnTo>
                <a:lnTo>
                  <a:pt x="0" y="177341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3" name="Freeform 13"/>
          <p:cNvSpPr/>
          <p:nvPr/>
        </p:nvSpPr>
        <p:spPr>
          <a:xfrm>
            <a:off x="6653863" y="5743509"/>
            <a:ext cx="6730587" cy="4315989"/>
          </a:xfrm>
          <a:custGeom>
            <a:avLst/>
            <a:gdLst/>
            <a:ahLst/>
            <a:cxnLst/>
            <a:rect l="l" t="t" r="r" b="b"/>
            <a:pathLst>
              <a:path w="6730587" h="4315989">
                <a:moveTo>
                  <a:pt x="0" y="0"/>
                </a:moveTo>
                <a:lnTo>
                  <a:pt x="6730587" y="0"/>
                </a:lnTo>
                <a:lnTo>
                  <a:pt x="6730587" y="4315989"/>
                </a:lnTo>
                <a:lnTo>
                  <a:pt x="0" y="43159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pic>
        <p:nvPicPr>
          <p:cNvPr id="14" name="Picture 1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610"/>
                </p14:media>
              </p:ext>
            </p:extLst>
          </p:nvPr>
        </p:nvPicPr>
        <p:blipFill>
          <a:blip r:embed="rId9"/>
          <a:srcRect t="2503" b="2503"/>
          <a:stretch>
            <a:fillRect/>
          </a:stretch>
        </p:blipFill>
        <p:spPr>
          <a:xfrm>
            <a:off x="7454397" y="6046147"/>
            <a:ext cx="5086966" cy="3099089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1080032" y="305144"/>
            <a:ext cx="14171653" cy="2211594"/>
            <a:chOff x="0" y="-57149"/>
            <a:chExt cx="18895537" cy="2948792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57149"/>
              <a:ext cx="18895537" cy="1019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426"/>
                </a:lnSpc>
              </a:pPr>
              <a:r>
                <a:rPr lang="tr-TR" sz="5100" spc="45" dirty="0">
                  <a:solidFill>
                    <a:srgbClr val="FAFAFA"/>
                  </a:solidFill>
                  <a:latin typeface="Arimo Bold"/>
                </a:rPr>
                <a:t>					         </a:t>
              </a:r>
              <a:endParaRPr lang="en-US" sz="5100" spc="45" dirty="0">
                <a:solidFill>
                  <a:srgbClr val="FAFAFA"/>
                </a:solidFill>
                <a:latin typeface="Arimo 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139267"/>
              <a:ext cx="17718085" cy="752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2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734251" y="5245822"/>
            <a:ext cx="2443714" cy="1925800"/>
            <a:chOff x="0" y="0"/>
            <a:chExt cx="3258285" cy="2567734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123825"/>
              <a:ext cx="3258285" cy="7705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6"/>
                </a:lnSpc>
              </a:pPr>
              <a:r>
                <a:rPr lang="en-US" sz="3200" spc="352">
                  <a:solidFill>
                    <a:srgbClr val="FAFAFA"/>
                  </a:solidFill>
                  <a:latin typeface="Arimo"/>
                </a:rPr>
                <a:t>2021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760511"/>
              <a:ext cx="3258285" cy="1807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FAFAFA"/>
                  </a:solidFill>
                  <a:latin typeface="Arimo"/>
                </a:rPr>
                <a:t>20 Yayınevi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FAFAFA"/>
                  </a:solidFill>
                  <a:latin typeface="Arimo"/>
                </a:rPr>
                <a:t>10.000+ Kitap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FAFAFA"/>
                  </a:solidFill>
                  <a:latin typeface="Arimo"/>
                </a:rPr>
                <a:t>100+ Abone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827430" y="5482360"/>
            <a:ext cx="2050727" cy="1925800"/>
            <a:chOff x="0" y="0"/>
            <a:chExt cx="2734302" cy="2567734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123825"/>
              <a:ext cx="2734302" cy="7705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6"/>
                </a:lnSpc>
              </a:pPr>
              <a:r>
                <a:rPr lang="en-US" sz="3200" spc="352">
                  <a:solidFill>
                    <a:srgbClr val="FAFAFA"/>
                  </a:solidFill>
                  <a:latin typeface="Arimo"/>
                </a:rPr>
                <a:t>2016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760511"/>
              <a:ext cx="2734302" cy="1807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FAFAFA"/>
                  </a:solidFill>
                  <a:latin typeface="Arimo"/>
                </a:rPr>
                <a:t>5 Yayınevi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FAFAFA"/>
                  </a:solidFill>
                  <a:latin typeface="Arimo"/>
                </a:rPr>
                <a:t>2000+ Kitap 3 Abone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221281" y="1328023"/>
            <a:ext cx="1889154" cy="1925800"/>
            <a:chOff x="0" y="0"/>
            <a:chExt cx="2518872" cy="2567734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123825"/>
              <a:ext cx="2518872" cy="7705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6"/>
                </a:lnSpc>
              </a:pPr>
              <a:r>
                <a:rPr lang="en-US" sz="3200" spc="352">
                  <a:solidFill>
                    <a:srgbClr val="FAFAFA"/>
                  </a:solidFill>
                  <a:latin typeface="Arimo"/>
                </a:rPr>
                <a:t>2019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760511"/>
              <a:ext cx="2518872" cy="1807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FAFAFA"/>
                  </a:solidFill>
                  <a:latin typeface="Arimo"/>
                </a:rPr>
                <a:t>10 Yayınevi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FAFAFA"/>
                  </a:solidFill>
                  <a:latin typeface="Arimo"/>
                </a:rPr>
                <a:t>5000+ Kitap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FAFAFA"/>
                  </a:solidFill>
                  <a:latin typeface="Arimo"/>
                </a:rPr>
                <a:t>40+ Abone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30015" y="9287399"/>
            <a:ext cx="3505449" cy="955465"/>
            <a:chOff x="0" y="0"/>
            <a:chExt cx="4673932" cy="1273953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4673932" cy="1273953"/>
              <a:chOff x="0" y="0"/>
              <a:chExt cx="2524583" cy="688115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524583" cy="688115"/>
              </a:xfrm>
              <a:custGeom>
                <a:avLst/>
                <a:gdLst/>
                <a:ahLst/>
                <a:cxnLst/>
                <a:rect l="l" t="t" r="r" b="b"/>
                <a:pathLst>
                  <a:path w="2524583" h="688115">
                    <a:moveTo>
                      <a:pt x="0" y="0"/>
                    </a:moveTo>
                    <a:lnTo>
                      <a:pt x="2524583" y="0"/>
                    </a:lnTo>
                    <a:lnTo>
                      <a:pt x="2524583" y="688115"/>
                    </a:lnTo>
                    <a:lnTo>
                      <a:pt x="0" y="68811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32" name="Freeform 32"/>
            <p:cNvSpPr/>
            <p:nvPr/>
          </p:nvSpPr>
          <p:spPr>
            <a:xfrm>
              <a:off x="50058" y="80299"/>
              <a:ext cx="1107084" cy="1107084"/>
            </a:xfrm>
            <a:custGeom>
              <a:avLst/>
              <a:gdLst/>
              <a:ahLst/>
              <a:cxnLst/>
              <a:rect l="l" t="t" r="r" b="b"/>
              <a:pathLst>
                <a:path w="1107084" h="1107084">
                  <a:moveTo>
                    <a:pt x="0" y="0"/>
                  </a:moveTo>
                  <a:lnTo>
                    <a:pt x="1107084" y="0"/>
                  </a:lnTo>
                  <a:lnTo>
                    <a:pt x="1107084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251992" y="80299"/>
              <a:ext cx="1176609" cy="1107084"/>
            </a:xfrm>
            <a:custGeom>
              <a:avLst/>
              <a:gdLst/>
              <a:ahLst/>
              <a:cxnLst/>
              <a:rect l="l" t="t" r="r" b="b"/>
              <a:pathLst>
                <a:path w="1176609" h="1107084">
                  <a:moveTo>
                    <a:pt x="0" y="0"/>
                  </a:moveTo>
                  <a:lnTo>
                    <a:pt x="1176609" y="0"/>
                  </a:lnTo>
                  <a:lnTo>
                    <a:pt x="1176609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776" b="-35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476781" y="89197"/>
              <a:ext cx="2137612" cy="10691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9"/>
                </a:lnSpc>
              </a:pPr>
              <a:r>
                <a:rPr lang="en-US" sz="1609">
                  <a:solidFill>
                    <a:srgbClr val="EC1A23"/>
                  </a:solidFill>
                  <a:latin typeface="Arimo Bold"/>
                </a:rPr>
                <a:t>ÜNAK2023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SEMPOZYUMU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“Yeni Yüzyılda Geleceğin 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Kütüphaneleri”</a:t>
              </a:r>
            </a:p>
          </p:txBody>
        </p:sp>
      </p:grpSp>
      <p:sp>
        <p:nvSpPr>
          <p:cNvPr id="35" name="Freeform 15">
            <a:extLst>
              <a:ext uri="{FF2B5EF4-FFF2-40B4-BE49-F238E27FC236}">
                <a16:creationId xmlns:a16="http://schemas.microsoft.com/office/drawing/2014/main" id="{79180B27-500D-7339-C1D2-873DE227AE73}"/>
              </a:ext>
            </a:extLst>
          </p:cNvPr>
          <p:cNvSpPr/>
          <p:nvPr/>
        </p:nvSpPr>
        <p:spPr>
          <a:xfrm>
            <a:off x="1613802" y="206987"/>
            <a:ext cx="5624299" cy="1069949"/>
          </a:xfrm>
          <a:custGeom>
            <a:avLst/>
            <a:gdLst/>
            <a:ahLst/>
            <a:cxnLst/>
            <a:rect l="l" t="t" r="r" b="b"/>
            <a:pathLst>
              <a:path w="5624299" h="1069949">
                <a:moveTo>
                  <a:pt x="0" y="0"/>
                </a:moveTo>
                <a:lnTo>
                  <a:pt x="5624298" y="0"/>
                </a:lnTo>
                <a:lnTo>
                  <a:pt x="5624298" y="1069949"/>
                </a:lnTo>
                <a:lnTo>
                  <a:pt x="0" y="106994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2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630364" y="-1851470"/>
            <a:ext cx="18980800" cy="18980800"/>
          </a:xfrm>
          <a:custGeom>
            <a:avLst/>
            <a:gdLst/>
            <a:ahLst/>
            <a:cxnLst/>
            <a:rect l="l" t="t" r="r" b="b"/>
            <a:pathLst>
              <a:path w="18980800" h="18980800">
                <a:moveTo>
                  <a:pt x="0" y="0"/>
                </a:moveTo>
                <a:lnTo>
                  <a:pt x="18980800" y="0"/>
                </a:lnTo>
                <a:lnTo>
                  <a:pt x="18980800" y="18980800"/>
                </a:lnTo>
                <a:lnTo>
                  <a:pt x="0" y="18980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-1343399" y="-651119"/>
            <a:ext cx="2458198" cy="10938119"/>
          </a:xfrm>
          <a:custGeom>
            <a:avLst/>
            <a:gdLst/>
            <a:ahLst/>
            <a:cxnLst/>
            <a:rect l="l" t="t" r="r" b="b"/>
            <a:pathLst>
              <a:path w="2458198" h="10938119">
                <a:moveTo>
                  <a:pt x="0" y="0"/>
                </a:moveTo>
                <a:lnTo>
                  <a:pt x="2458198" y="0"/>
                </a:lnTo>
                <a:lnTo>
                  <a:pt x="2458198" y="10938119"/>
                </a:lnTo>
                <a:lnTo>
                  <a:pt x="0" y="109381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8669" t="-47987" r="-233923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AutoShape 5"/>
          <p:cNvSpPr/>
          <p:nvPr/>
        </p:nvSpPr>
        <p:spPr>
          <a:xfrm>
            <a:off x="-535582" y="-533400"/>
            <a:ext cx="1165946" cy="11353800"/>
          </a:xfrm>
          <a:prstGeom prst="rect">
            <a:avLst/>
          </a:prstGeom>
          <a:solidFill>
            <a:srgbClr val="43B0F1"/>
          </a:solidFill>
        </p:spPr>
        <p:txBody>
          <a:bodyPr/>
          <a:lstStyle/>
          <a:p>
            <a:endParaRPr lang="tr-TR"/>
          </a:p>
        </p:txBody>
      </p:sp>
      <p:grpSp>
        <p:nvGrpSpPr>
          <p:cNvPr id="6" name="Group 6"/>
          <p:cNvGrpSpPr/>
          <p:nvPr/>
        </p:nvGrpSpPr>
        <p:grpSpPr>
          <a:xfrm>
            <a:off x="-675946" y="9036533"/>
            <a:ext cx="2886906" cy="851395"/>
            <a:chOff x="0" y="0"/>
            <a:chExt cx="1722525" cy="508000"/>
          </a:xfrm>
        </p:grpSpPr>
        <p:sp>
          <p:nvSpPr>
            <p:cNvPr id="7" name="Freeform 7"/>
            <p:cNvSpPr/>
            <p:nvPr/>
          </p:nvSpPr>
          <p:spPr>
            <a:xfrm>
              <a:off x="0" y="49530"/>
              <a:ext cx="1722525" cy="408940"/>
            </a:xfrm>
            <a:custGeom>
              <a:avLst/>
              <a:gdLst/>
              <a:ahLst/>
              <a:cxnLst/>
              <a:rect l="l" t="t" r="r" b="b"/>
              <a:pathLst>
                <a:path w="1722525" h="408940">
                  <a:moveTo>
                    <a:pt x="1516785" y="0"/>
                  </a:moveTo>
                  <a:cubicBezTo>
                    <a:pt x="1416455" y="0"/>
                    <a:pt x="1333905" y="72390"/>
                    <a:pt x="1314855" y="166370"/>
                  </a:cubicBezTo>
                  <a:lnTo>
                    <a:pt x="0" y="166370"/>
                  </a:lnTo>
                  <a:lnTo>
                    <a:pt x="0" y="242570"/>
                  </a:lnTo>
                  <a:lnTo>
                    <a:pt x="1316125" y="242570"/>
                  </a:lnTo>
                  <a:cubicBezTo>
                    <a:pt x="1333905" y="337820"/>
                    <a:pt x="1417725" y="408940"/>
                    <a:pt x="1518055" y="408940"/>
                  </a:cubicBezTo>
                  <a:cubicBezTo>
                    <a:pt x="1631085" y="408940"/>
                    <a:pt x="1722525" y="317500"/>
                    <a:pt x="1722525" y="204470"/>
                  </a:cubicBezTo>
                  <a:cubicBezTo>
                    <a:pt x="1722525" y="91440"/>
                    <a:pt x="1631085" y="0"/>
                    <a:pt x="1516785" y="0"/>
                  </a:cubicBezTo>
                  <a:close/>
                </a:path>
              </a:pathLst>
            </a:custGeom>
            <a:solidFill>
              <a:srgbClr val="43B0F1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124785" y="9258300"/>
            <a:ext cx="2924182" cy="538713"/>
          </a:xfrm>
          <a:custGeom>
            <a:avLst/>
            <a:gdLst/>
            <a:ahLst/>
            <a:cxnLst/>
            <a:rect l="l" t="t" r="r" b="b"/>
            <a:pathLst>
              <a:path w="2924182" h="538713">
                <a:moveTo>
                  <a:pt x="0" y="0"/>
                </a:moveTo>
                <a:lnTo>
                  <a:pt x="2924182" y="0"/>
                </a:lnTo>
                <a:lnTo>
                  <a:pt x="2924182" y="538713"/>
                </a:lnTo>
                <a:lnTo>
                  <a:pt x="0" y="5387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9" name="TextBox 9"/>
          <p:cNvSpPr txBox="1"/>
          <p:nvPr/>
        </p:nvSpPr>
        <p:spPr>
          <a:xfrm>
            <a:off x="2394554" y="9104408"/>
            <a:ext cx="5975767" cy="658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0"/>
              </a:lnSpc>
            </a:pPr>
            <a:r>
              <a:rPr lang="en-US" sz="4000" spc="116">
                <a:solidFill>
                  <a:srgbClr val="E8EEF1"/>
                </a:solidFill>
                <a:latin typeface="Arialle Bold"/>
              </a:rPr>
              <a:t>KULLANIM ORANLARI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480880" y="766264"/>
            <a:ext cx="5125460" cy="3723533"/>
            <a:chOff x="0" y="0"/>
            <a:chExt cx="6833946" cy="4964710"/>
          </a:xfrm>
        </p:grpSpPr>
        <p:sp>
          <p:nvSpPr>
            <p:cNvPr id="11" name="AutoShape 11"/>
            <p:cNvSpPr/>
            <p:nvPr/>
          </p:nvSpPr>
          <p:spPr>
            <a:xfrm>
              <a:off x="0" y="0"/>
              <a:ext cx="6833946" cy="4964710"/>
            </a:xfrm>
            <a:prstGeom prst="rect">
              <a:avLst/>
            </a:prstGeom>
            <a:solidFill>
              <a:srgbClr val="141313">
                <a:alpha val="48627"/>
              </a:srgbClr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6452" y="714521"/>
              <a:ext cx="5976192" cy="1184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49"/>
                </a:lnSpc>
              </a:pPr>
              <a:r>
                <a:rPr lang="en-US" sz="4999" spc="549">
                  <a:solidFill>
                    <a:srgbClr val="43B0F1"/>
                  </a:solidFill>
                  <a:latin typeface="Arialle"/>
                </a:rPr>
                <a:t>4.500.000+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16452" y="2354260"/>
              <a:ext cx="5979569" cy="1807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E8EEF1"/>
                  </a:solidFill>
                  <a:latin typeface="Arialle"/>
                </a:rPr>
                <a:t>2021,2022 Yılı 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E8EEF1"/>
                  </a:solidFill>
                  <a:latin typeface="Arialle"/>
                </a:rPr>
                <a:t>Tam Metin Okuma 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E8EEF1"/>
                  </a:solidFill>
                  <a:latin typeface="Arialle"/>
                </a:rPr>
                <a:t>İstatistiği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8823609" y="4966047"/>
            <a:ext cx="5125460" cy="3723533"/>
          </a:xfrm>
          <a:prstGeom prst="rect">
            <a:avLst/>
          </a:prstGeom>
          <a:solidFill>
            <a:srgbClr val="141313">
              <a:alpha val="48627"/>
            </a:srgbClr>
          </a:solidFill>
        </p:spPr>
        <p:txBody>
          <a:bodyPr/>
          <a:lstStyle/>
          <a:p>
            <a:endParaRPr lang="tr-TR"/>
          </a:p>
        </p:txBody>
      </p:sp>
      <p:grpSp>
        <p:nvGrpSpPr>
          <p:cNvPr id="15" name="Group 15"/>
          <p:cNvGrpSpPr/>
          <p:nvPr/>
        </p:nvGrpSpPr>
        <p:grpSpPr>
          <a:xfrm>
            <a:off x="9144000" y="5970870"/>
            <a:ext cx="4484677" cy="1535240"/>
            <a:chOff x="0" y="0"/>
            <a:chExt cx="5979569" cy="2046986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180975"/>
              <a:ext cx="5976192" cy="1184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49"/>
                </a:lnSpc>
              </a:pPr>
              <a:r>
                <a:rPr lang="en-US" sz="4999" spc="549">
                  <a:solidFill>
                    <a:srgbClr val="43B0F1"/>
                  </a:solidFill>
                  <a:latin typeface="Arialle"/>
                </a:rPr>
                <a:t>10.000+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458764"/>
              <a:ext cx="5979569" cy="5882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E8EEF1"/>
                  </a:solidFill>
                  <a:latin typeface="Arialle"/>
                </a:rPr>
                <a:t>Tekil Kitap Okuma Sayısı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420021" y="766264"/>
            <a:ext cx="5125460" cy="3723533"/>
            <a:chOff x="0" y="0"/>
            <a:chExt cx="6833946" cy="4964710"/>
          </a:xfrm>
        </p:grpSpPr>
        <p:sp>
          <p:nvSpPr>
            <p:cNvPr id="19" name="AutoShape 19"/>
            <p:cNvSpPr/>
            <p:nvPr/>
          </p:nvSpPr>
          <p:spPr>
            <a:xfrm>
              <a:off x="0" y="0"/>
              <a:ext cx="6833946" cy="4964710"/>
            </a:xfrm>
            <a:prstGeom prst="rect">
              <a:avLst/>
            </a:prstGeom>
            <a:solidFill>
              <a:srgbClr val="141313">
                <a:alpha val="48627"/>
              </a:srgbClr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16452" y="714521"/>
              <a:ext cx="5976192" cy="1184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49"/>
                </a:lnSpc>
              </a:pPr>
              <a:r>
                <a:rPr lang="en-US" sz="4999" spc="549">
                  <a:solidFill>
                    <a:srgbClr val="43B0F1"/>
                  </a:solidFill>
                  <a:latin typeface="Arialle"/>
                </a:rPr>
                <a:t>26.000.000+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16452" y="2354260"/>
              <a:ext cx="5979569" cy="1807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E8EEF1"/>
                  </a:solidFill>
                  <a:latin typeface="Arialle"/>
                </a:rPr>
                <a:t>2021,2022 Yılı 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E8EEF1"/>
                  </a:solidFill>
                  <a:latin typeface="Arialle"/>
                </a:rPr>
                <a:t>Turcademy Sayfa 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26">
                  <a:solidFill>
                    <a:srgbClr val="E8EEF1"/>
                  </a:solidFill>
                  <a:latin typeface="Arialle"/>
                </a:rPr>
                <a:t>Görüntülenmesi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0" y="-114300"/>
            <a:ext cx="17357834" cy="17357834"/>
          </a:xfrm>
          <a:custGeom>
            <a:avLst/>
            <a:gdLst/>
            <a:ahLst/>
            <a:cxnLst/>
            <a:rect l="l" t="t" r="r" b="b"/>
            <a:pathLst>
              <a:path w="17357834" h="17357834">
                <a:moveTo>
                  <a:pt x="0" y="0"/>
                </a:moveTo>
                <a:lnTo>
                  <a:pt x="17357834" y="0"/>
                </a:lnTo>
                <a:lnTo>
                  <a:pt x="17357834" y="17357834"/>
                </a:lnTo>
                <a:lnTo>
                  <a:pt x="0" y="17357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tr-TR" dirty="0"/>
              <a:t>0</a:t>
            </a:r>
          </a:p>
        </p:txBody>
      </p:sp>
      <p:sp>
        <p:nvSpPr>
          <p:cNvPr id="3" name="Freeform 3"/>
          <p:cNvSpPr/>
          <p:nvPr/>
        </p:nvSpPr>
        <p:spPr>
          <a:xfrm>
            <a:off x="-433730" y="-330005"/>
            <a:ext cx="1733600" cy="10938119"/>
          </a:xfrm>
          <a:custGeom>
            <a:avLst/>
            <a:gdLst/>
            <a:ahLst/>
            <a:cxnLst/>
            <a:rect l="l" t="t" r="r" b="b"/>
            <a:pathLst>
              <a:path w="1733600" h="10938119">
                <a:moveTo>
                  <a:pt x="0" y="0"/>
                </a:moveTo>
                <a:lnTo>
                  <a:pt x="1733600" y="0"/>
                </a:lnTo>
                <a:lnTo>
                  <a:pt x="1733600" y="10938120"/>
                </a:lnTo>
                <a:lnTo>
                  <a:pt x="0" y="10938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2449" t="-47987" r="-373493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AutoShape 4"/>
          <p:cNvSpPr/>
          <p:nvPr/>
        </p:nvSpPr>
        <p:spPr>
          <a:xfrm>
            <a:off x="-1147731" y="-438150"/>
            <a:ext cx="1817123" cy="11163300"/>
          </a:xfrm>
          <a:prstGeom prst="rect">
            <a:avLst/>
          </a:prstGeom>
          <a:solidFill>
            <a:srgbClr val="43B0F1"/>
          </a:solidFill>
        </p:spPr>
        <p:txBody>
          <a:bodyPr/>
          <a:lstStyle/>
          <a:p>
            <a:endParaRPr lang="tr-TR"/>
          </a:p>
        </p:txBody>
      </p:sp>
      <p:grpSp>
        <p:nvGrpSpPr>
          <p:cNvPr id="5" name="Group 5"/>
          <p:cNvGrpSpPr/>
          <p:nvPr/>
        </p:nvGrpSpPr>
        <p:grpSpPr>
          <a:xfrm>
            <a:off x="14530015" y="9287399"/>
            <a:ext cx="3505449" cy="955465"/>
            <a:chOff x="0" y="0"/>
            <a:chExt cx="4673932" cy="127395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673932" cy="1273953"/>
              <a:chOff x="0" y="0"/>
              <a:chExt cx="2524583" cy="68811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524583" cy="688115"/>
              </a:xfrm>
              <a:custGeom>
                <a:avLst/>
                <a:gdLst/>
                <a:ahLst/>
                <a:cxnLst/>
                <a:rect l="l" t="t" r="r" b="b"/>
                <a:pathLst>
                  <a:path w="2524583" h="688115">
                    <a:moveTo>
                      <a:pt x="0" y="0"/>
                    </a:moveTo>
                    <a:lnTo>
                      <a:pt x="2524583" y="0"/>
                    </a:lnTo>
                    <a:lnTo>
                      <a:pt x="2524583" y="688115"/>
                    </a:lnTo>
                    <a:lnTo>
                      <a:pt x="0" y="68811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50058" y="80299"/>
              <a:ext cx="1107084" cy="1107084"/>
            </a:xfrm>
            <a:custGeom>
              <a:avLst/>
              <a:gdLst/>
              <a:ahLst/>
              <a:cxnLst/>
              <a:rect l="l" t="t" r="r" b="b"/>
              <a:pathLst>
                <a:path w="1107084" h="1107084">
                  <a:moveTo>
                    <a:pt x="0" y="0"/>
                  </a:moveTo>
                  <a:lnTo>
                    <a:pt x="1107084" y="0"/>
                  </a:lnTo>
                  <a:lnTo>
                    <a:pt x="1107084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251992" y="80299"/>
              <a:ext cx="1176609" cy="1107084"/>
            </a:xfrm>
            <a:custGeom>
              <a:avLst/>
              <a:gdLst/>
              <a:ahLst/>
              <a:cxnLst/>
              <a:rect l="l" t="t" r="r" b="b"/>
              <a:pathLst>
                <a:path w="1176609" h="1107084">
                  <a:moveTo>
                    <a:pt x="0" y="0"/>
                  </a:moveTo>
                  <a:lnTo>
                    <a:pt x="1176609" y="0"/>
                  </a:lnTo>
                  <a:lnTo>
                    <a:pt x="1176609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776" b="-35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76781" y="89197"/>
              <a:ext cx="2137612" cy="10691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9"/>
                </a:lnSpc>
              </a:pPr>
              <a:r>
                <a:rPr lang="en-US" sz="1609">
                  <a:solidFill>
                    <a:srgbClr val="EC1A23"/>
                  </a:solidFill>
                  <a:latin typeface="Arimo Bold"/>
                </a:rPr>
                <a:t>ÜNAK2023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SEMPOZYUMU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“Yeni Yüzyılda Geleceğin 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Kütüphaneleri”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544906" y="9495775"/>
            <a:ext cx="2924182" cy="538713"/>
          </a:xfrm>
          <a:custGeom>
            <a:avLst/>
            <a:gdLst/>
            <a:ahLst/>
            <a:cxnLst/>
            <a:rect l="l" t="t" r="r" b="b"/>
            <a:pathLst>
              <a:path w="2924182" h="538713">
                <a:moveTo>
                  <a:pt x="0" y="0"/>
                </a:moveTo>
                <a:lnTo>
                  <a:pt x="2924182" y="0"/>
                </a:lnTo>
                <a:lnTo>
                  <a:pt x="2924182" y="538713"/>
                </a:lnTo>
                <a:lnTo>
                  <a:pt x="0" y="538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3" name="Freeform 13"/>
          <p:cNvSpPr/>
          <p:nvPr/>
        </p:nvSpPr>
        <p:spPr>
          <a:xfrm>
            <a:off x="11676500" y="864408"/>
            <a:ext cx="5440076" cy="3478933"/>
          </a:xfrm>
          <a:custGeom>
            <a:avLst/>
            <a:gdLst/>
            <a:ahLst/>
            <a:cxnLst/>
            <a:rect l="l" t="t" r="r" b="b"/>
            <a:pathLst>
              <a:path w="5440076" h="3478933">
                <a:moveTo>
                  <a:pt x="0" y="0"/>
                </a:moveTo>
                <a:lnTo>
                  <a:pt x="5440076" y="0"/>
                </a:lnTo>
                <a:lnTo>
                  <a:pt x="5440076" y="3478932"/>
                </a:lnTo>
                <a:lnTo>
                  <a:pt x="0" y="34789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4" name="Freeform 14"/>
          <p:cNvSpPr/>
          <p:nvPr/>
        </p:nvSpPr>
        <p:spPr>
          <a:xfrm>
            <a:off x="11819224" y="5143500"/>
            <a:ext cx="5440076" cy="3958249"/>
          </a:xfrm>
          <a:custGeom>
            <a:avLst/>
            <a:gdLst/>
            <a:ahLst/>
            <a:cxnLst/>
            <a:rect l="l" t="t" r="r" b="b"/>
            <a:pathLst>
              <a:path w="5440076" h="3958249">
                <a:moveTo>
                  <a:pt x="0" y="0"/>
                </a:moveTo>
                <a:lnTo>
                  <a:pt x="5440076" y="0"/>
                </a:lnTo>
                <a:lnTo>
                  <a:pt x="5440076" y="3958249"/>
                </a:lnTo>
                <a:lnTo>
                  <a:pt x="0" y="39582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16" name="Group 16"/>
          <p:cNvGrpSpPr/>
          <p:nvPr/>
        </p:nvGrpSpPr>
        <p:grpSpPr>
          <a:xfrm>
            <a:off x="1299870" y="884681"/>
            <a:ext cx="14171653" cy="2211594"/>
            <a:chOff x="0" y="-57149"/>
            <a:chExt cx="18895537" cy="2948792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57149"/>
              <a:ext cx="18895537" cy="1019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426"/>
                </a:lnSpc>
              </a:pPr>
              <a:endParaRPr lang="en-US" sz="5100" spc="45" dirty="0">
                <a:solidFill>
                  <a:srgbClr val="FAFAFA"/>
                </a:solidFill>
                <a:latin typeface="Arimo 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139267"/>
              <a:ext cx="17718085" cy="752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20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264016" y="2739614"/>
            <a:ext cx="8409226" cy="54582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20"/>
              </a:lnSpc>
              <a:buFont typeface="Arial" panose="020B0604020202020204" pitchFamily="34" charset="0"/>
              <a:buChar char="•"/>
            </a:pP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 marL="457200" indent="-457200">
              <a:lnSpc>
                <a:spcPts val="392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FFFFFF"/>
                </a:solidFill>
                <a:latin typeface="Arimo"/>
              </a:rPr>
              <a:t>25 Yayınevinden sağlanan 12.000+ kitap</a:t>
            </a:r>
          </a:p>
          <a:p>
            <a:pPr>
              <a:lnSpc>
                <a:spcPts val="3920"/>
              </a:lnSpc>
            </a:pP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 marL="457200" indent="-457200">
              <a:lnSpc>
                <a:spcPts val="392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FFFFFF"/>
                </a:solidFill>
                <a:latin typeface="Arimo"/>
              </a:rPr>
              <a:t>Bireysel lisanslama modelleri</a:t>
            </a:r>
          </a:p>
          <a:p>
            <a:pPr>
              <a:lnSpc>
                <a:spcPts val="3920"/>
              </a:lnSpc>
            </a:pP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 marL="457200" indent="-457200">
              <a:lnSpc>
                <a:spcPts val="392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FFFFFF"/>
                </a:solidFill>
                <a:latin typeface="Arimo"/>
              </a:rPr>
              <a:t>Dönemsel kiralama tercihi</a:t>
            </a:r>
          </a:p>
          <a:p>
            <a:pPr>
              <a:lnSpc>
                <a:spcPts val="3920"/>
              </a:lnSpc>
            </a:pP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 marL="457200" indent="-457200">
              <a:lnSpc>
                <a:spcPts val="392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FFFFFF"/>
                </a:solidFill>
                <a:latin typeface="Arimo"/>
              </a:rPr>
              <a:t>Çocuk edebiyatı, Üniversite Yayınları, Sınava hazırlık, Edebi eserler, Akademik yayınlar vb.</a:t>
            </a:r>
          </a:p>
          <a:p>
            <a:pPr>
              <a:lnSpc>
                <a:spcPts val="3920"/>
              </a:lnSpc>
            </a:pP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 marL="457200" indent="-457200">
              <a:lnSpc>
                <a:spcPts val="392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FFFFFF"/>
                </a:solidFill>
                <a:latin typeface="Arimo"/>
              </a:rPr>
              <a:t>Bilgisayar, tablet ve mobil cihazlardan okunabilir</a:t>
            </a:r>
            <a:endParaRPr lang="en-US" sz="2800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A7198BC8-E20E-0A6B-3198-803B21E56537}"/>
              </a:ext>
            </a:extLst>
          </p:cNvPr>
          <p:cNvSpPr/>
          <p:nvPr/>
        </p:nvSpPr>
        <p:spPr>
          <a:xfrm>
            <a:off x="2438400" y="884681"/>
            <a:ext cx="4279660" cy="818421"/>
          </a:xfrm>
          <a:custGeom>
            <a:avLst/>
            <a:gdLst/>
            <a:ahLst/>
            <a:cxnLst/>
            <a:rect l="l" t="t" r="r" b="b"/>
            <a:pathLst>
              <a:path w="4279660" h="818421">
                <a:moveTo>
                  <a:pt x="0" y="0"/>
                </a:moveTo>
                <a:lnTo>
                  <a:pt x="4279660" y="0"/>
                </a:lnTo>
                <a:lnTo>
                  <a:pt x="4279660" y="818421"/>
                </a:lnTo>
                <a:lnTo>
                  <a:pt x="0" y="8184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0166" y="0"/>
            <a:ext cx="17357834" cy="17357834"/>
          </a:xfrm>
          <a:custGeom>
            <a:avLst/>
            <a:gdLst/>
            <a:ahLst/>
            <a:cxnLst/>
            <a:rect l="l" t="t" r="r" b="b"/>
            <a:pathLst>
              <a:path w="17357834" h="17357834">
                <a:moveTo>
                  <a:pt x="0" y="0"/>
                </a:moveTo>
                <a:lnTo>
                  <a:pt x="17357834" y="0"/>
                </a:lnTo>
                <a:lnTo>
                  <a:pt x="17357834" y="17357834"/>
                </a:lnTo>
                <a:lnTo>
                  <a:pt x="0" y="17357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-433730" y="-330005"/>
            <a:ext cx="1733600" cy="10938119"/>
          </a:xfrm>
          <a:custGeom>
            <a:avLst/>
            <a:gdLst/>
            <a:ahLst/>
            <a:cxnLst/>
            <a:rect l="l" t="t" r="r" b="b"/>
            <a:pathLst>
              <a:path w="1733600" h="10938119">
                <a:moveTo>
                  <a:pt x="0" y="0"/>
                </a:moveTo>
                <a:lnTo>
                  <a:pt x="1733600" y="0"/>
                </a:lnTo>
                <a:lnTo>
                  <a:pt x="1733600" y="10938120"/>
                </a:lnTo>
                <a:lnTo>
                  <a:pt x="0" y="10938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2449" t="-47987" r="-373493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AutoShape 4"/>
          <p:cNvSpPr/>
          <p:nvPr/>
        </p:nvSpPr>
        <p:spPr>
          <a:xfrm>
            <a:off x="-1147731" y="-438150"/>
            <a:ext cx="1817123" cy="11163300"/>
          </a:xfrm>
          <a:prstGeom prst="rect">
            <a:avLst/>
          </a:prstGeom>
          <a:solidFill>
            <a:srgbClr val="43B0F1"/>
          </a:solidFill>
        </p:spPr>
        <p:txBody>
          <a:bodyPr/>
          <a:lstStyle/>
          <a:p>
            <a:endParaRPr lang="tr-TR"/>
          </a:p>
        </p:txBody>
      </p:sp>
      <p:grpSp>
        <p:nvGrpSpPr>
          <p:cNvPr id="5" name="Group 5"/>
          <p:cNvGrpSpPr/>
          <p:nvPr/>
        </p:nvGrpSpPr>
        <p:grpSpPr>
          <a:xfrm>
            <a:off x="14530015" y="9287399"/>
            <a:ext cx="3505449" cy="955465"/>
            <a:chOff x="0" y="0"/>
            <a:chExt cx="4673932" cy="127395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673932" cy="1273953"/>
              <a:chOff x="0" y="0"/>
              <a:chExt cx="2524583" cy="68811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524583" cy="688115"/>
              </a:xfrm>
              <a:custGeom>
                <a:avLst/>
                <a:gdLst/>
                <a:ahLst/>
                <a:cxnLst/>
                <a:rect l="l" t="t" r="r" b="b"/>
                <a:pathLst>
                  <a:path w="2524583" h="688115">
                    <a:moveTo>
                      <a:pt x="0" y="0"/>
                    </a:moveTo>
                    <a:lnTo>
                      <a:pt x="2524583" y="0"/>
                    </a:lnTo>
                    <a:lnTo>
                      <a:pt x="2524583" y="688115"/>
                    </a:lnTo>
                    <a:lnTo>
                      <a:pt x="0" y="68811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50058" y="80299"/>
              <a:ext cx="1107084" cy="1107084"/>
            </a:xfrm>
            <a:custGeom>
              <a:avLst/>
              <a:gdLst/>
              <a:ahLst/>
              <a:cxnLst/>
              <a:rect l="l" t="t" r="r" b="b"/>
              <a:pathLst>
                <a:path w="1107084" h="1107084">
                  <a:moveTo>
                    <a:pt x="0" y="0"/>
                  </a:moveTo>
                  <a:lnTo>
                    <a:pt x="1107084" y="0"/>
                  </a:lnTo>
                  <a:lnTo>
                    <a:pt x="1107084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251992" y="80299"/>
              <a:ext cx="1176609" cy="1107084"/>
            </a:xfrm>
            <a:custGeom>
              <a:avLst/>
              <a:gdLst/>
              <a:ahLst/>
              <a:cxnLst/>
              <a:rect l="l" t="t" r="r" b="b"/>
              <a:pathLst>
                <a:path w="1176609" h="1107084">
                  <a:moveTo>
                    <a:pt x="0" y="0"/>
                  </a:moveTo>
                  <a:lnTo>
                    <a:pt x="1176609" y="0"/>
                  </a:lnTo>
                  <a:lnTo>
                    <a:pt x="1176609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776" b="-35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76781" y="89197"/>
              <a:ext cx="2137612" cy="10691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9"/>
                </a:lnSpc>
              </a:pPr>
              <a:r>
                <a:rPr lang="en-US" sz="1609">
                  <a:solidFill>
                    <a:srgbClr val="EC1A23"/>
                  </a:solidFill>
                  <a:latin typeface="Arimo Bold"/>
                </a:rPr>
                <a:t>ÜNAK2023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SEMPOZYUMU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“Yeni Yüzyılda Geleceğin 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Kütüphaneleri”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544906" y="9495775"/>
            <a:ext cx="2924182" cy="538713"/>
          </a:xfrm>
          <a:custGeom>
            <a:avLst/>
            <a:gdLst/>
            <a:ahLst/>
            <a:cxnLst/>
            <a:rect l="l" t="t" r="r" b="b"/>
            <a:pathLst>
              <a:path w="2924182" h="538713">
                <a:moveTo>
                  <a:pt x="0" y="0"/>
                </a:moveTo>
                <a:lnTo>
                  <a:pt x="2924182" y="0"/>
                </a:lnTo>
                <a:lnTo>
                  <a:pt x="2924182" y="538713"/>
                </a:lnTo>
                <a:lnTo>
                  <a:pt x="0" y="538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3" name="Freeform 13"/>
          <p:cNvSpPr/>
          <p:nvPr/>
        </p:nvSpPr>
        <p:spPr>
          <a:xfrm>
            <a:off x="10983131" y="528797"/>
            <a:ext cx="6771469" cy="3913452"/>
          </a:xfrm>
          <a:custGeom>
            <a:avLst/>
            <a:gdLst/>
            <a:ahLst/>
            <a:cxnLst/>
            <a:rect l="l" t="t" r="r" b="b"/>
            <a:pathLst>
              <a:path w="6253291" h="3517476">
                <a:moveTo>
                  <a:pt x="0" y="0"/>
                </a:moveTo>
                <a:lnTo>
                  <a:pt x="6253291" y="0"/>
                </a:lnTo>
                <a:lnTo>
                  <a:pt x="6253291" y="3517476"/>
                </a:lnTo>
                <a:lnTo>
                  <a:pt x="0" y="35174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4" name="Freeform 14"/>
          <p:cNvSpPr/>
          <p:nvPr/>
        </p:nvSpPr>
        <p:spPr>
          <a:xfrm>
            <a:off x="11006009" y="4971046"/>
            <a:ext cx="6771469" cy="4080761"/>
          </a:xfrm>
          <a:custGeom>
            <a:avLst/>
            <a:gdLst/>
            <a:ahLst/>
            <a:cxnLst/>
            <a:rect l="l" t="t" r="r" b="b"/>
            <a:pathLst>
              <a:path w="6253291" h="3908307">
                <a:moveTo>
                  <a:pt x="0" y="0"/>
                </a:moveTo>
                <a:lnTo>
                  <a:pt x="6253291" y="0"/>
                </a:lnTo>
                <a:lnTo>
                  <a:pt x="6253291" y="3908307"/>
                </a:lnTo>
                <a:lnTo>
                  <a:pt x="0" y="39083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6" name="Freeform 16"/>
          <p:cNvSpPr/>
          <p:nvPr/>
        </p:nvSpPr>
        <p:spPr>
          <a:xfrm rot="8032997">
            <a:off x="-158725" y="-928576"/>
            <a:ext cx="2263946" cy="2874852"/>
          </a:xfrm>
          <a:custGeom>
            <a:avLst/>
            <a:gdLst/>
            <a:ahLst/>
            <a:cxnLst/>
            <a:rect l="l" t="t" r="r" b="b"/>
            <a:pathLst>
              <a:path w="2263946" h="2874852">
                <a:moveTo>
                  <a:pt x="0" y="0"/>
                </a:moveTo>
                <a:lnTo>
                  <a:pt x="2263946" y="0"/>
                </a:lnTo>
                <a:lnTo>
                  <a:pt x="2263946" y="2874852"/>
                </a:lnTo>
                <a:lnTo>
                  <a:pt x="0" y="28748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5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17" name="Group 17"/>
          <p:cNvGrpSpPr/>
          <p:nvPr/>
        </p:nvGrpSpPr>
        <p:grpSpPr>
          <a:xfrm>
            <a:off x="1299870" y="689400"/>
            <a:ext cx="14171653" cy="2211594"/>
            <a:chOff x="0" y="-57149"/>
            <a:chExt cx="18895537" cy="2948792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57149"/>
              <a:ext cx="18895537" cy="1019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426"/>
                </a:lnSpc>
              </a:pPr>
              <a:endParaRPr lang="en-US" sz="5100" spc="45" dirty="0">
                <a:solidFill>
                  <a:srgbClr val="FAFAFA"/>
                </a:solidFill>
                <a:latin typeface="Arimo Bold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2139267"/>
              <a:ext cx="17718085" cy="752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2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161096" y="1273957"/>
            <a:ext cx="4834888" cy="956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 dirty="0" err="1">
                <a:solidFill>
                  <a:srgbClr val="FFFFFF"/>
                </a:solidFill>
                <a:latin typeface="Arimo"/>
              </a:rPr>
              <a:t>Çocuk</a:t>
            </a:r>
            <a:r>
              <a:rPr lang="en-US" sz="2800" b="1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mo"/>
              </a:rPr>
              <a:t>ve</a:t>
            </a:r>
            <a:r>
              <a:rPr lang="en-US" sz="2800" b="1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mo"/>
              </a:rPr>
              <a:t>gençlik</a:t>
            </a:r>
            <a:r>
              <a:rPr lang="en-US" sz="2800" b="1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mo"/>
              </a:rPr>
              <a:t>kitapları</a:t>
            </a:r>
            <a:endParaRPr lang="en-US" sz="2800" b="1" dirty="0">
              <a:solidFill>
                <a:srgbClr val="FFFFFF"/>
              </a:solidFill>
              <a:latin typeface="Arimo"/>
            </a:endParaRPr>
          </a:p>
          <a:p>
            <a:pPr>
              <a:lnSpc>
                <a:spcPts val="3920"/>
              </a:lnSpc>
            </a:pPr>
            <a:endParaRPr lang="en-US" sz="2800" dirty="0">
              <a:solidFill>
                <a:srgbClr val="FFFFFF"/>
              </a:solidFill>
              <a:latin typeface="Arimo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433078" y="2410459"/>
            <a:ext cx="9010792" cy="1774614"/>
            <a:chOff x="0" y="0"/>
            <a:chExt cx="12014389" cy="2366152"/>
          </a:xfrm>
        </p:grpSpPr>
        <p:sp>
          <p:nvSpPr>
            <p:cNvPr id="22" name="Freeform 22"/>
            <p:cNvSpPr/>
            <p:nvPr/>
          </p:nvSpPr>
          <p:spPr>
            <a:xfrm>
              <a:off x="164595" y="101053"/>
              <a:ext cx="1411221" cy="1744941"/>
            </a:xfrm>
            <a:custGeom>
              <a:avLst/>
              <a:gdLst/>
              <a:ahLst/>
              <a:cxnLst/>
              <a:rect l="l" t="t" r="r" b="b"/>
              <a:pathLst>
                <a:path w="1411221" h="1744941">
                  <a:moveTo>
                    <a:pt x="0" y="0"/>
                  </a:moveTo>
                  <a:lnTo>
                    <a:pt x="1411221" y="0"/>
                  </a:lnTo>
                  <a:lnTo>
                    <a:pt x="1411221" y="1744941"/>
                  </a:lnTo>
                  <a:lnTo>
                    <a:pt x="0" y="1744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7011640" y="0"/>
              <a:ext cx="1895217" cy="1819408"/>
            </a:xfrm>
            <a:custGeom>
              <a:avLst/>
              <a:gdLst/>
              <a:ahLst/>
              <a:cxnLst/>
              <a:rect l="l" t="t" r="r" b="b"/>
              <a:pathLst>
                <a:path w="1895217" h="1819408">
                  <a:moveTo>
                    <a:pt x="0" y="0"/>
                  </a:moveTo>
                  <a:lnTo>
                    <a:pt x="1895217" y="0"/>
                  </a:lnTo>
                  <a:lnTo>
                    <a:pt x="1895217" y="1819408"/>
                  </a:lnTo>
                  <a:lnTo>
                    <a:pt x="0" y="1819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9892562" y="96950"/>
              <a:ext cx="1901134" cy="1749044"/>
            </a:xfrm>
            <a:custGeom>
              <a:avLst/>
              <a:gdLst/>
              <a:ahLst/>
              <a:cxnLst/>
              <a:rect l="l" t="t" r="r" b="b"/>
              <a:pathLst>
                <a:path w="1901134" h="1749044">
                  <a:moveTo>
                    <a:pt x="0" y="0"/>
                  </a:moveTo>
                  <a:lnTo>
                    <a:pt x="1901134" y="0"/>
                  </a:lnTo>
                  <a:lnTo>
                    <a:pt x="1901134" y="1749044"/>
                  </a:lnTo>
                  <a:lnTo>
                    <a:pt x="0" y="1749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390211" y="487033"/>
              <a:ext cx="3791270" cy="972981"/>
            </a:xfrm>
            <a:custGeom>
              <a:avLst/>
              <a:gdLst/>
              <a:ahLst/>
              <a:cxnLst/>
              <a:rect l="l" t="t" r="r" b="b"/>
              <a:pathLst>
                <a:path w="3791270" h="972981">
                  <a:moveTo>
                    <a:pt x="0" y="0"/>
                  </a:moveTo>
                  <a:lnTo>
                    <a:pt x="3791270" y="0"/>
                  </a:lnTo>
                  <a:lnTo>
                    <a:pt x="3791270" y="972981"/>
                  </a:lnTo>
                  <a:lnTo>
                    <a:pt x="0" y="972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9137270" y="785278"/>
              <a:ext cx="296759" cy="486490"/>
            </a:xfrm>
            <a:custGeom>
              <a:avLst/>
              <a:gdLst/>
              <a:ahLst/>
              <a:cxnLst/>
              <a:rect l="l" t="t" r="r" b="b"/>
              <a:pathLst>
                <a:path w="296759" h="486490">
                  <a:moveTo>
                    <a:pt x="0" y="0"/>
                  </a:moveTo>
                  <a:lnTo>
                    <a:pt x="296759" y="0"/>
                  </a:lnTo>
                  <a:lnTo>
                    <a:pt x="296759" y="486490"/>
                  </a:lnTo>
                  <a:lnTo>
                    <a:pt x="0" y="4864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6448181" y="785278"/>
              <a:ext cx="296759" cy="486490"/>
            </a:xfrm>
            <a:custGeom>
              <a:avLst/>
              <a:gdLst/>
              <a:ahLst/>
              <a:cxnLst/>
              <a:rect l="l" t="t" r="r" b="b"/>
              <a:pathLst>
                <a:path w="296759" h="486490">
                  <a:moveTo>
                    <a:pt x="0" y="0"/>
                  </a:moveTo>
                  <a:lnTo>
                    <a:pt x="296759" y="0"/>
                  </a:lnTo>
                  <a:lnTo>
                    <a:pt x="296759" y="486490"/>
                  </a:lnTo>
                  <a:lnTo>
                    <a:pt x="0" y="4864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817291" y="785278"/>
              <a:ext cx="296759" cy="486490"/>
            </a:xfrm>
            <a:custGeom>
              <a:avLst/>
              <a:gdLst/>
              <a:ahLst/>
              <a:cxnLst/>
              <a:rect l="l" t="t" r="r" b="b"/>
              <a:pathLst>
                <a:path w="296759" h="486490">
                  <a:moveTo>
                    <a:pt x="0" y="0"/>
                  </a:moveTo>
                  <a:lnTo>
                    <a:pt x="296759" y="0"/>
                  </a:lnTo>
                  <a:lnTo>
                    <a:pt x="296759" y="486490"/>
                  </a:lnTo>
                  <a:lnTo>
                    <a:pt x="0" y="4864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862810"/>
              <a:ext cx="1842691" cy="503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80"/>
                </a:lnSpc>
              </a:pPr>
              <a:r>
                <a:rPr lang="en-US" sz="2200">
                  <a:solidFill>
                    <a:srgbClr val="FFFFFF"/>
                  </a:solidFill>
                  <a:latin typeface="Arimo"/>
                </a:rPr>
                <a:t>Yayınevleri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381994" y="1862811"/>
              <a:ext cx="1375235" cy="4831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080"/>
                </a:lnSpc>
              </a:pPr>
              <a:r>
                <a:rPr lang="en-US" sz="2200" dirty="0" err="1">
                  <a:solidFill>
                    <a:srgbClr val="FFFFFF"/>
                  </a:solidFill>
                  <a:latin typeface="Arimo"/>
                </a:rPr>
                <a:t>Okullar</a:t>
              </a:r>
              <a:endParaRPr lang="en-US" sz="2200" dirty="0">
                <a:solidFill>
                  <a:srgbClr val="FFFFFF"/>
                </a:solidFill>
                <a:latin typeface="Arimo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819273" y="1862810"/>
              <a:ext cx="2195116" cy="503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80"/>
                </a:lnSpc>
              </a:pPr>
              <a:r>
                <a:rPr lang="en-US" sz="2200">
                  <a:solidFill>
                    <a:srgbClr val="FFFFFF"/>
                  </a:solidFill>
                  <a:latin typeface="Arimo"/>
                </a:rPr>
                <a:t>Son Kullanıcı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371007" y="4515079"/>
            <a:ext cx="9144000" cy="495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8" lvl="1" indent="-302264" algn="just">
              <a:lnSpc>
                <a:spcPts val="3920"/>
              </a:lnSpc>
              <a:buFont typeface="Arial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Arimo"/>
              </a:rPr>
              <a:t>Bireysel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tr-TR" sz="2800" dirty="0">
                <a:solidFill>
                  <a:srgbClr val="FFFFFF"/>
                </a:solidFill>
                <a:latin typeface="Arimo"/>
              </a:rPr>
              <a:t>veya kurumsal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alım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imkanı</a:t>
            </a: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 marL="302264" lvl="1" algn="just">
              <a:lnSpc>
                <a:spcPts val="3920"/>
              </a:lnSpc>
            </a:pPr>
            <a:endParaRPr lang="en-US" sz="2800" dirty="0">
              <a:solidFill>
                <a:srgbClr val="FFFFFF"/>
              </a:solidFill>
              <a:latin typeface="Arimo"/>
            </a:endParaRPr>
          </a:p>
          <a:p>
            <a:pPr marL="604528" lvl="1" indent="-302264" algn="just">
              <a:lnSpc>
                <a:spcPts val="3920"/>
              </a:lnSpc>
              <a:buFont typeface="Arial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Arimo"/>
              </a:rPr>
              <a:t>Okul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ve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sınıf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özelinde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kitap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listeleri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oluşturabilme</a:t>
            </a: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 marL="302264" lvl="1" algn="just">
              <a:lnSpc>
                <a:spcPts val="3920"/>
              </a:lnSpc>
            </a:pPr>
            <a:endParaRPr lang="en-US" sz="2800" dirty="0">
              <a:solidFill>
                <a:srgbClr val="FFFFFF"/>
              </a:solidFill>
              <a:latin typeface="Arimo"/>
            </a:endParaRPr>
          </a:p>
          <a:p>
            <a:pPr marL="604528" lvl="1" indent="-302264" algn="just">
              <a:lnSpc>
                <a:spcPts val="3920"/>
              </a:lnSpc>
              <a:buFont typeface="Arial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Arimo"/>
              </a:rPr>
              <a:t>Yaş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grubuna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ve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sınıf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derecesine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göre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belirlenen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çocuk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ve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gençlik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kitapları</a:t>
            </a: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 marL="302264" lvl="1" algn="just">
              <a:lnSpc>
                <a:spcPts val="3920"/>
              </a:lnSpc>
            </a:pPr>
            <a:endParaRPr lang="en-US" sz="2800" dirty="0">
              <a:solidFill>
                <a:srgbClr val="FFFFFF"/>
              </a:solidFill>
              <a:latin typeface="Arimo"/>
            </a:endParaRPr>
          </a:p>
          <a:p>
            <a:pPr marL="604528" lvl="1" indent="-302264" algn="just">
              <a:lnSpc>
                <a:spcPts val="3920"/>
              </a:lnSpc>
              <a:buFont typeface="Arial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Arimo"/>
              </a:rPr>
              <a:t>Kitap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okuma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ve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okuduğunu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anlamaya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yönelik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testler</a:t>
            </a:r>
            <a:endParaRPr lang="tr-TR" sz="2800" dirty="0">
              <a:solidFill>
                <a:srgbClr val="FFFFFF"/>
              </a:solidFill>
              <a:latin typeface="Arimo"/>
            </a:endParaRPr>
          </a:p>
          <a:p>
            <a:pPr marL="302264" lvl="1" algn="just">
              <a:lnSpc>
                <a:spcPts val="3920"/>
              </a:lnSpc>
            </a:pPr>
            <a:endParaRPr lang="en-US" sz="2800" dirty="0">
              <a:solidFill>
                <a:srgbClr val="FFFFFF"/>
              </a:solidFill>
              <a:latin typeface="Arimo"/>
            </a:endParaRPr>
          </a:p>
          <a:p>
            <a:pPr marL="604528" lvl="1" indent="-302264" algn="just">
              <a:lnSpc>
                <a:spcPts val="3920"/>
              </a:lnSpc>
              <a:buFont typeface="Arial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Arimo"/>
              </a:rPr>
              <a:t>Eğitici</a:t>
            </a:r>
            <a:r>
              <a:rPr lang="en-US" sz="28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mo"/>
              </a:rPr>
              <a:t>oyunlar</a:t>
            </a:r>
            <a:endParaRPr lang="tr-TR" sz="2800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33" name="Freeform 15">
            <a:extLst>
              <a:ext uri="{FF2B5EF4-FFF2-40B4-BE49-F238E27FC236}">
                <a16:creationId xmlns:a16="http://schemas.microsoft.com/office/drawing/2014/main" id="{02AEABEC-7F8E-D729-CCA6-2DD635F68C04}"/>
              </a:ext>
            </a:extLst>
          </p:cNvPr>
          <p:cNvSpPr/>
          <p:nvPr/>
        </p:nvSpPr>
        <p:spPr>
          <a:xfrm>
            <a:off x="2592296" y="528797"/>
            <a:ext cx="3084852" cy="791688"/>
          </a:xfrm>
          <a:custGeom>
            <a:avLst/>
            <a:gdLst/>
            <a:ahLst/>
            <a:cxnLst/>
            <a:rect l="l" t="t" r="r" b="b"/>
            <a:pathLst>
              <a:path w="3084852" h="791688">
                <a:moveTo>
                  <a:pt x="0" y="0"/>
                </a:moveTo>
                <a:lnTo>
                  <a:pt x="3084852" y="0"/>
                </a:lnTo>
                <a:lnTo>
                  <a:pt x="3084852" y="791687"/>
                </a:lnTo>
                <a:lnTo>
                  <a:pt x="0" y="79168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pic>
        <p:nvPicPr>
          <p:cNvPr id="34" name="Resim 33" descr="grafik, yazı tipi, logo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582E3FC1-58EA-BCA2-77E1-3B0200F68C00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7529049" y="234618"/>
            <a:ext cx="2605551" cy="15429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0166" y="0"/>
            <a:ext cx="17357834" cy="17357834"/>
          </a:xfrm>
          <a:custGeom>
            <a:avLst/>
            <a:gdLst/>
            <a:ahLst/>
            <a:cxnLst/>
            <a:rect l="l" t="t" r="r" b="b"/>
            <a:pathLst>
              <a:path w="17357834" h="17357834">
                <a:moveTo>
                  <a:pt x="0" y="0"/>
                </a:moveTo>
                <a:lnTo>
                  <a:pt x="17357834" y="0"/>
                </a:lnTo>
                <a:lnTo>
                  <a:pt x="17357834" y="17357834"/>
                </a:lnTo>
                <a:lnTo>
                  <a:pt x="0" y="17357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90</a:t>
            </a:r>
          </a:p>
        </p:txBody>
      </p:sp>
      <p:sp>
        <p:nvSpPr>
          <p:cNvPr id="3" name="Freeform 3"/>
          <p:cNvSpPr/>
          <p:nvPr/>
        </p:nvSpPr>
        <p:spPr>
          <a:xfrm>
            <a:off x="-433730" y="-330005"/>
            <a:ext cx="1733600" cy="10938119"/>
          </a:xfrm>
          <a:custGeom>
            <a:avLst/>
            <a:gdLst/>
            <a:ahLst/>
            <a:cxnLst/>
            <a:rect l="l" t="t" r="r" b="b"/>
            <a:pathLst>
              <a:path w="1733600" h="10938119">
                <a:moveTo>
                  <a:pt x="0" y="0"/>
                </a:moveTo>
                <a:lnTo>
                  <a:pt x="1733600" y="0"/>
                </a:lnTo>
                <a:lnTo>
                  <a:pt x="1733600" y="10938120"/>
                </a:lnTo>
                <a:lnTo>
                  <a:pt x="0" y="10938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2449" t="-47987" r="-373493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AutoShape 4"/>
          <p:cNvSpPr/>
          <p:nvPr/>
        </p:nvSpPr>
        <p:spPr>
          <a:xfrm>
            <a:off x="-1147731" y="-438150"/>
            <a:ext cx="1817123" cy="11163300"/>
          </a:xfrm>
          <a:prstGeom prst="rect">
            <a:avLst/>
          </a:prstGeom>
          <a:solidFill>
            <a:srgbClr val="43B0F1"/>
          </a:solidFill>
        </p:spPr>
        <p:txBody>
          <a:bodyPr/>
          <a:lstStyle/>
          <a:p>
            <a:endParaRPr lang="tr-TR"/>
          </a:p>
        </p:txBody>
      </p:sp>
      <p:grpSp>
        <p:nvGrpSpPr>
          <p:cNvPr id="5" name="Group 5"/>
          <p:cNvGrpSpPr/>
          <p:nvPr/>
        </p:nvGrpSpPr>
        <p:grpSpPr>
          <a:xfrm>
            <a:off x="14530015" y="9287399"/>
            <a:ext cx="3505449" cy="955465"/>
            <a:chOff x="0" y="0"/>
            <a:chExt cx="4673932" cy="127395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673932" cy="1273953"/>
              <a:chOff x="0" y="0"/>
              <a:chExt cx="2524583" cy="68811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524583" cy="688115"/>
              </a:xfrm>
              <a:custGeom>
                <a:avLst/>
                <a:gdLst/>
                <a:ahLst/>
                <a:cxnLst/>
                <a:rect l="l" t="t" r="r" b="b"/>
                <a:pathLst>
                  <a:path w="2524583" h="688115">
                    <a:moveTo>
                      <a:pt x="0" y="0"/>
                    </a:moveTo>
                    <a:lnTo>
                      <a:pt x="2524583" y="0"/>
                    </a:lnTo>
                    <a:lnTo>
                      <a:pt x="2524583" y="688115"/>
                    </a:lnTo>
                    <a:lnTo>
                      <a:pt x="0" y="68811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50058" y="80299"/>
              <a:ext cx="1107084" cy="1107084"/>
            </a:xfrm>
            <a:custGeom>
              <a:avLst/>
              <a:gdLst/>
              <a:ahLst/>
              <a:cxnLst/>
              <a:rect l="l" t="t" r="r" b="b"/>
              <a:pathLst>
                <a:path w="1107084" h="1107084">
                  <a:moveTo>
                    <a:pt x="0" y="0"/>
                  </a:moveTo>
                  <a:lnTo>
                    <a:pt x="1107084" y="0"/>
                  </a:lnTo>
                  <a:lnTo>
                    <a:pt x="1107084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251992" y="80299"/>
              <a:ext cx="1176609" cy="1107084"/>
            </a:xfrm>
            <a:custGeom>
              <a:avLst/>
              <a:gdLst/>
              <a:ahLst/>
              <a:cxnLst/>
              <a:rect l="l" t="t" r="r" b="b"/>
              <a:pathLst>
                <a:path w="1176609" h="1107084">
                  <a:moveTo>
                    <a:pt x="0" y="0"/>
                  </a:moveTo>
                  <a:lnTo>
                    <a:pt x="1176609" y="0"/>
                  </a:lnTo>
                  <a:lnTo>
                    <a:pt x="1176609" y="1107084"/>
                  </a:lnTo>
                  <a:lnTo>
                    <a:pt x="0" y="1107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776" b="-35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76781" y="89197"/>
              <a:ext cx="2137612" cy="10691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9"/>
                </a:lnSpc>
              </a:pPr>
              <a:r>
                <a:rPr lang="en-US" sz="1609">
                  <a:solidFill>
                    <a:srgbClr val="EC1A23"/>
                  </a:solidFill>
                  <a:latin typeface="Arimo Bold"/>
                </a:rPr>
                <a:t>ÜNAK2023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SEMPOZYUMU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“Yeni Yüzyılda Geleceğin </a:t>
              </a:r>
            </a:p>
            <a:p>
              <a:pPr algn="ctr">
                <a:lnSpc>
                  <a:spcPts val="1404"/>
                </a:lnSpc>
              </a:pPr>
              <a:r>
                <a:rPr lang="en-US" sz="1097">
                  <a:solidFill>
                    <a:srgbClr val="FFFFFF"/>
                  </a:solidFill>
                  <a:latin typeface="Arimo"/>
                </a:rPr>
                <a:t>Kütüphaneleri”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544906" y="9495775"/>
            <a:ext cx="2924182" cy="538713"/>
          </a:xfrm>
          <a:custGeom>
            <a:avLst/>
            <a:gdLst/>
            <a:ahLst/>
            <a:cxnLst/>
            <a:rect l="l" t="t" r="r" b="b"/>
            <a:pathLst>
              <a:path w="2924182" h="538713">
                <a:moveTo>
                  <a:pt x="0" y="0"/>
                </a:moveTo>
                <a:lnTo>
                  <a:pt x="2924182" y="0"/>
                </a:lnTo>
                <a:lnTo>
                  <a:pt x="2924182" y="538713"/>
                </a:lnTo>
                <a:lnTo>
                  <a:pt x="0" y="538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3" name="Freeform 13"/>
          <p:cNvSpPr/>
          <p:nvPr/>
        </p:nvSpPr>
        <p:spPr>
          <a:xfrm>
            <a:off x="10210801" y="363325"/>
            <a:ext cx="7048500" cy="4246775"/>
          </a:xfrm>
          <a:custGeom>
            <a:avLst/>
            <a:gdLst/>
            <a:ahLst/>
            <a:cxnLst/>
            <a:rect l="l" t="t" r="r" b="b"/>
            <a:pathLst>
              <a:path w="5816321" h="2809140">
                <a:moveTo>
                  <a:pt x="0" y="0"/>
                </a:moveTo>
                <a:lnTo>
                  <a:pt x="5816321" y="0"/>
                </a:lnTo>
                <a:lnTo>
                  <a:pt x="5816321" y="2809140"/>
                </a:lnTo>
                <a:lnTo>
                  <a:pt x="0" y="28091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4" name="Freeform 14"/>
          <p:cNvSpPr/>
          <p:nvPr/>
        </p:nvSpPr>
        <p:spPr>
          <a:xfrm>
            <a:off x="10210801" y="4973425"/>
            <a:ext cx="7048500" cy="4140846"/>
          </a:xfrm>
          <a:custGeom>
            <a:avLst/>
            <a:gdLst/>
            <a:ahLst/>
            <a:cxnLst/>
            <a:rect l="l" t="t" r="r" b="b"/>
            <a:pathLst>
              <a:path w="5816321" h="2697055">
                <a:moveTo>
                  <a:pt x="0" y="0"/>
                </a:moveTo>
                <a:lnTo>
                  <a:pt x="5816321" y="0"/>
                </a:lnTo>
                <a:lnTo>
                  <a:pt x="5816321" y="2697055"/>
                </a:lnTo>
                <a:lnTo>
                  <a:pt x="0" y="26970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tr-TR" dirty="0"/>
          </a:p>
        </p:txBody>
      </p:sp>
      <p:sp>
        <p:nvSpPr>
          <p:cNvPr id="15" name="Freeform 15"/>
          <p:cNvSpPr/>
          <p:nvPr/>
        </p:nvSpPr>
        <p:spPr>
          <a:xfrm>
            <a:off x="1774159" y="363325"/>
            <a:ext cx="3102641" cy="1081822"/>
          </a:xfrm>
          <a:custGeom>
            <a:avLst/>
            <a:gdLst/>
            <a:ahLst/>
            <a:cxnLst/>
            <a:rect l="l" t="t" r="r" b="b"/>
            <a:pathLst>
              <a:path w="2465675" h="1081822">
                <a:moveTo>
                  <a:pt x="0" y="0"/>
                </a:moveTo>
                <a:lnTo>
                  <a:pt x="2465675" y="0"/>
                </a:lnTo>
                <a:lnTo>
                  <a:pt x="2465675" y="1081822"/>
                </a:lnTo>
                <a:lnTo>
                  <a:pt x="0" y="10818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16" name="Group 16"/>
          <p:cNvGrpSpPr/>
          <p:nvPr/>
        </p:nvGrpSpPr>
        <p:grpSpPr>
          <a:xfrm>
            <a:off x="1299870" y="239271"/>
            <a:ext cx="14171653" cy="2211594"/>
            <a:chOff x="0" y="-57149"/>
            <a:chExt cx="18895537" cy="2948792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57149"/>
              <a:ext cx="18895537" cy="1019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426"/>
                </a:lnSpc>
              </a:pPr>
              <a:endParaRPr lang="en-US" sz="5100" spc="45" dirty="0">
                <a:solidFill>
                  <a:srgbClr val="FAFAFA"/>
                </a:solidFill>
                <a:latin typeface="Arimo 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139267"/>
              <a:ext cx="17718085" cy="752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20"/>
                </a:lnSpc>
              </a:pPr>
              <a:endParaRPr/>
            </a:p>
          </p:txBody>
        </p:sp>
      </p:grp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82B2CE74-96E9-2D05-1389-220F398F7536}"/>
              </a:ext>
            </a:extLst>
          </p:cNvPr>
          <p:cNvSpPr txBox="1"/>
          <p:nvPr/>
        </p:nvSpPr>
        <p:spPr>
          <a:xfrm>
            <a:off x="1621105" y="2171700"/>
            <a:ext cx="833715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  <a:p>
            <a:r>
              <a:rPr lang="tr-TR" sz="3200" b="1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Türk Tarih ve Kültürü Arşiv </a:t>
            </a:r>
            <a:r>
              <a:rPr lang="tr-TR" sz="3200" b="1" dirty="0" err="1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Veritabanı</a:t>
            </a:r>
            <a:endParaRPr lang="tr-TR" sz="3200" b="1" dirty="0">
              <a:solidFill>
                <a:schemeClr val="bg1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endParaRPr lang="tr-TR" sz="3200" b="1" dirty="0">
              <a:solidFill>
                <a:schemeClr val="bg1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r>
              <a:rPr lang="tr-TR" sz="3200" b="1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Türk Dili, Tarihi, Kültürü ve ilgili diğer konular</a:t>
            </a:r>
          </a:p>
          <a:p>
            <a:endParaRPr lang="tr-TR" sz="3200" b="1" dirty="0">
              <a:solidFill>
                <a:schemeClr val="bg1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r>
              <a:rPr lang="tr-TR" sz="3200" b="1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Türk Dünyası Coğrafyası</a:t>
            </a:r>
          </a:p>
          <a:p>
            <a:endParaRPr lang="tr-TR" sz="3200" b="1" dirty="0">
              <a:solidFill>
                <a:schemeClr val="bg1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r>
              <a:rPr lang="tr-TR" sz="3200" b="1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110.000 + nadir ve  matbu eser</a:t>
            </a:r>
          </a:p>
          <a:p>
            <a:endParaRPr lang="tr-TR" sz="3200" b="1" dirty="0">
              <a:solidFill>
                <a:schemeClr val="bg1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r>
              <a:rPr lang="tr-TR" sz="3200" b="1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Eserlerin dijital kopyalarına erişim</a:t>
            </a:r>
          </a:p>
          <a:p>
            <a:endParaRPr lang="tr-TR" sz="3200" b="1" dirty="0">
              <a:solidFill>
                <a:schemeClr val="bg1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r>
              <a:rPr lang="tr-TR" sz="3200" b="1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Kataloglama ve transkripsiyon işlemleri</a:t>
            </a:r>
          </a:p>
          <a:p>
            <a:endParaRPr lang="tr-TR" sz="3200" b="1" dirty="0">
              <a:solidFill>
                <a:schemeClr val="bg1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r>
              <a:rPr lang="tr-TR" sz="3200" b="1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1 Ocak 2024 devreye alma</a:t>
            </a:r>
          </a:p>
          <a:p>
            <a:endParaRPr lang="tr-TR" b="1" dirty="0">
              <a:solidFill>
                <a:schemeClr val="bg1"/>
              </a:solidFill>
            </a:endParaRPr>
          </a:p>
          <a:p>
            <a:endParaRPr lang="tr-TR" dirty="0"/>
          </a:p>
        </p:txBody>
      </p:sp>
      <p:pic>
        <p:nvPicPr>
          <p:cNvPr id="21" name="Resim 20" descr="grafik, yazı tipi, logo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0DFEAAAF-A539-BC05-D153-FC171D88D46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5214944" y="320810"/>
            <a:ext cx="2611677" cy="15466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4969" y="0"/>
            <a:ext cx="17357834" cy="17357834"/>
          </a:xfrm>
          <a:custGeom>
            <a:avLst/>
            <a:gdLst/>
            <a:ahLst/>
            <a:cxnLst/>
            <a:rect l="l" t="t" r="r" b="b"/>
            <a:pathLst>
              <a:path w="17357834" h="17357834">
                <a:moveTo>
                  <a:pt x="0" y="0"/>
                </a:moveTo>
                <a:lnTo>
                  <a:pt x="17357835" y="0"/>
                </a:lnTo>
                <a:lnTo>
                  <a:pt x="17357835" y="17357834"/>
                </a:lnTo>
                <a:lnTo>
                  <a:pt x="0" y="17357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-433730" y="-330005"/>
            <a:ext cx="2458198" cy="10938119"/>
          </a:xfrm>
          <a:custGeom>
            <a:avLst/>
            <a:gdLst/>
            <a:ahLst/>
            <a:cxnLst/>
            <a:rect l="l" t="t" r="r" b="b"/>
            <a:pathLst>
              <a:path w="2458198" h="10938119">
                <a:moveTo>
                  <a:pt x="0" y="0"/>
                </a:moveTo>
                <a:lnTo>
                  <a:pt x="2458198" y="0"/>
                </a:lnTo>
                <a:lnTo>
                  <a:pt x="2458198" y="10938120"/>
                </a:lnTo>
                <a:lnTo>
                  <a:pt x="0" y="10938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8669" t="-47987" r="-233923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AutoShape 4"/>
          <p:cNvSpPr/>
          <p:nvPr/>
        </p:nvSpPr>
        <p:spPr>
          <a:xfrm>
            <a:off x="-1147731" y="-438150"/>
            <a:ext cx="2552700" cy="11163300"/>
          </a:xfrm>
          <a:prstGeom prst="rect">
            <a:avLst/>
          </a:prstGeom>
          <a:solidFill>
            <a:srgbClr val="43B0F1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2146085" y="1028700"/>
            <a:ext cx="4283341" cy="789107"/>
          </a:xfrm>
          <a:custGeom>
            <a:avLst/>
            <a:gdLst/>
            <a:ahLst/>
            <a:cxnLst/>
            <a:rect l="l" t="t" r="r" b="b"/>
            <a:pathLst>
              <a:path w="4283341" h="789107">
                <a:moveTo>
                  <a:pt x="0" y="0"/>
                </a:moveTo>
                <a:lnTo>
                  <a:pt x="4283342" y="0"/>
                </a:lnTo>
                <a:lnTo>
                  <a:pt x="4283342" y="789107"/>
                </a:lnTo>
                <a:lnTo>
                  <a:pt x="0" y="7891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>
            <a:off x="15271525" y="663364"/>
            <a:ext cx="2308887" cy="2308887"/>
          </a:xfrm>
          <a:custGeom>
            <a:avLst/>
            <a:gdLst/>
            <a:ahLst/>
            <a:cxnLst/>
            <a:rect l="l" t="t" r="r" b="b"/>
            <a:pathLst>
              <a:path w="2308887" h="2308887">
                <a:moveTo>
                  <a:pt x="0" y="0"/>
                </a:moveTo>
                <a:lnTo>
                  <a:pt x="2308887" y="0"/>
                </a:lnTo>
                <a:lnTo>
                  <a:pt x="2308887" y="2308887"/>
                </a:lnTo>
                <a:lnTo>
                  <a:pt x="0" y="2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TextBox 7"/>
          <p:cNvSpPr txBox="1"/>
          <p:nvPr/>
        </p:nvSpPr>
        <p:spPr>
          <a:xfrm>
            <a:off x="3690565" y="5267803"/>
            <a:ext cx="10906869" cy="899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099">
                <a:solidFill>
                  <a:srgbClr val="FFFFFF"/>
                </a:solidFill>
                <a:latin typeface="Arimo Bold"/>
              </a:rPr>
              <a:t>Teşekkürler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968183" y="2444952"/>
            <a:ext cx="6351633" cy="1731237"/>
            <a:chOff x="0" y="0"/>
            <a:chExt cx="8468844" cy="230831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8468844" cy="2308316"/>
              <a:chOff x="0" y="0"/>
              <a:chExt cx="2524583" cy="68811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524583" cy="688115"/>
              </a:xfrm>
              <a:custGeom>
                <a:avLst/>
                <a:gdLst/>
                <a:ahLst/>
                <a:cxnLst/>
                <a:rect l="l" t="t" r="r" b="b"/>
                <a:pathLst>
                  <a:path w="2524583" h="688115">
                    <a:moveTo>
                      <a:pt x="0" y="0"/>
                    </a:moveTo>
                    <a:lnTo>
                      <a:pt x="2524583" y="0"/>
                    </a:lnTo>
                    <a:lnTo>
                      <a:pt x="2524583" y="688115"/>
                    </a:lnTo>
                    <a:lnTo>
                      <a:pt x="0" y="68811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90702" y="145497"/>
              <a:ext cx="2005960" cy="2005960"/>
            </a:xfrm>
            <a:custGeom>
              <a:avLst/>
              <a:gdLst/>
              <a:ahLst/>
              <a:cxnLst/>
              <a:rect l="l" t="t" r="r" b="b"/>
              <a:pathLst>
                <a:path w="2005960" h="2005960">
                  <a:moveTo>
                    <a:pt x="0" y="0"/>
                  </a:moveTo>
                  <a:lnTo>
                    <a:pt x="2005960" y="0"/>
                  </a:lnTo>
                  <a:lnTo>
                    <a:pt x="2005960" y="2005960"/>
                  </a:lnTo>
                  <a:lnTo>
                    <a:pt x="0" y="2005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268524" y="145497"/>
              <a:ext cx="2131935" cy="2005960"/>
            </a:xfrm>
            <a:custGeom>
              <a:avLst/>
              <a:gdLst/>
              <a:ahLst/>
              <a:cxnLst/>
              <a:rect l="l" t="t" r="r" b="b"/>
              <a:pathLst>
                <a:path w="2131935" h="2005960">
                  <a:moveTo>
                    <a:pt x="0" y="0"/>
                  </a:moveTo>
                  <a:lnTo>
                    <a:pt x="2131935" y="0"/>
                  </a:lnTo>
                  <a:lnTo>
                    <a:pt x="2131935" y="2005960"/>
                  </a:lnTo>
                  <a:lnTo>
                    <a:pt x="0" y="2005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776" b="-35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487757" y="175295"/>
              <a:ext cx="3873206" cy="19234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31"/>
                </a:lnSpc>
              </a:pPr>
              <a:r>
                <a:rPr lang="en-US" sz="2915">
                  <a:solidFill>
                    <a:srgbClr val="EC1A23"/>
                  </a:solidFill>
                  <a:latin typeface="Arimo Bold"/>
                </a:rPr>
                <a:t>ÜNAK2023</a:t>
              </a:r>
            </a:p>
            <a:p>
              <a:pPr algn="ctr">
                <a:lnSpc>
                  <a:spcPts val="2544"/>
                </a:lnSpc>
              </a:pPr>
              <a:r>
                <a:rPr lang="en-US" sz="1987">
                  <a:solidFill>
                    <a:srgbClr val="FFFFFF"/>
                  </a:solidFill>
                  <a:latin typeface="Arimo"/>
                </a:rPr>
                <a:t>SEMPOZYUMU</a:t>
              </a:r>
            </a:p>
            <a:p>
              <a:pPr algn="ctr">
                <a:lnSpc>
                  <a:spcPts val="2544"/>
                </a:lnSpc>
              </a:pPr>
              <a:r>
                <a:rPr lang="en-US" sz="1987">
                  <a:solidFill>
                    <a:srgbClr val="FFFFFF"/>
                  </a:solidFill>
                  <a:latin typeface="Arimo"/>
                </a:rPr>
                <a:t>“Yeni Yüzyılda Geleceğin </a:t>
              </a:r>
            </a:p>
            <a:p>
              <a:pPr algn="ctr">
                <a:lnSpc>
                  <a:spcPts val="2544"/>
                </a:lnSpc>
              </a:pPr>
              <a:r>
                <a:rPr lang="en-US" sz="1987">
                  <a:solidFill>
                    <a:srgbClr val="FFFFFF"/>
                  </a:solidFill>
                  <a:latin typeface="Arimo"/>
                </a:rPr>
                <a:t>Kütüphaneleri”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864139" y="6544548"/>
            <a:ext cx="4559722" cy="92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320"/>
              </a:lnSpc>
            </a:pPr>
            <a:r>
              <a:rPr lang="en-US" sz="3800">
                <a:solidFill>
                  <a:srgbClr val="FFFFFF"/>
                </a:solidFill>
                <a:latin typeface="Arimo"/>
              </a:rPr>
              <a:t>Çiğdem Özbağ Ören </a:t>
            </a:r>
          </a:p>
          <a:p>
            <a:pPr algn="r">
              <a:lnSpc>
                <a:spcPts val="1820"/>
              </a:lnSpc>
            </a:pPr>
            <a:r>
              <a:rPr lang="en-US" sz="1300">
                <a:solidFill>
                  <a:srgbClr val="FFFFFF"/>
                </a:solidFill>
                <a:latin typeface="Arimo"/>
              </a:rPr>
              <a:t>Genel Müdür Yardımcısı | Vice President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311</Words>
  <Application>Microsoft Office PowerPoint</Application>
  <PresentationFormat>Özel</PresentationFormat>
  <Paragraphs>121</Paragraphs>
  <Slides>9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6" baseType="lpstr">
      <vt:lpstr>Calibri</vt:lpstr>
      <vt:lpstr>Arimo</vt:lpstr>
      <vt:lpstr>Arimo Bold</vt:lpstr>
      <vt:lpstr>Arial</vt:lpstr>
      <vt:lpstr>Arialle Bold</vt:lpstr>
      <vt:lpstr>Arialle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Temsilcilikten İnovatif Projelere: Informascope</dc:title>
  <dc:creator>CigdemOzbagOren</dc:creator>
  <cp:lastModifiedBy>Cigdem Ozbag OREN</cp:lastModifiedBy>
  <cp:revision>25</cp:revision>
  <dcterms:created xsi:type="dcterms:W3CDTF">2006-08-16T00:00:00Z</dcterms:created>
  <dcterms:modified xsi:type="dcterms:W3CDTF">2023-09-28T12:04:06Z</dcterms:modified>
  <dc:identifier>DAFviIwTWVo</dc:identifier>
</cp:coreProperties>
</file>