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0" roundtripDataSignature="AMtx7mhf5rcvvbetuH9adu44K4UHJIIJ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7e49400297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g27e49400297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g27e49400297_0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4781e06546c0e49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g4781e06546c0e49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g4781e06546c0e49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7e55d5f5cd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g27e55d5f5cd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158" name="Google Shape;158;g27e55d5f5cd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7e9be875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g27e9be875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166" name="Google Shape;166;g27e9be875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7d8958a32d_2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g27d8958a32d_2_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 name="Google Shape;173;g27d8958a32d_2_1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7e49400297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27e49400297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g27e49400297_0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7e49400297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g27e49400297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g27e49400297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7e9be8754d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g27e9be8754d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Bu süreç içerisinde aynı zamanda </a:t>
            </a:r>
            <a:endParaRPr/>
          </a:p>
          <a:p>
            <a:pPr indent="0" lvl="0" marL="0" rtl="0" algn="l">
              <a:lnSpc>
                <a:spcPct val="100000"/>
              </a:lnSpc>
              <a:spcBef>
                <a:spcPts val="0"/>
              </a:spcBef>
              <a:spcAft>
                <a:spcPts val="0"/>
              </a:spcAft>
              <a:buSzPts val="1400"/>
              <a:buNone/>
            </a:pPr>
            <a:r>
              <a:rPr lang="en-US"/>
              <a:t> </a:t>
            </a:r>
            <a:endParaRPr/>
          </a:p>
        </p:txBody>
      </p:sp>
      <p:sp>
        <p:nvSpPr>
          <p:cNvPr id="215" name="Google Shape;215;g27e9be8754d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7e9be8754d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g27e9be8754d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g27e9be8754d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4539598359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g24539598359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231" name="Google Shape;231;g24539598359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7e9be8754d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27e9be8754d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g27e9be8754d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453959835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g24539598359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254" name="Google Shape;254;g24539598359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4539598359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g24539598359_0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262" name="Google Shape;262;g24539598359_0_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4539598359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24539598359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269" name="Google Shape;269;g24539598359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4539598359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g24539598359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g24539598359_0_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4539598359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g24539598359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283" name="Google Shape;283;g24539598359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4539598359_0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g24539598359_0_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g24539598359_0_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4539598359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g24539598359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299" name="Google Shape;299;g24539598359_0_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4539598359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24539598359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t>
            </a:r>
            <a:endParaRPr/>
          </a:p>
        </p:txBody>
      </p:sp>
      <p:sp>
        <p:nvSpPr>
          <p:cNvPr id="307" name="Google Shape;307;g24539598359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4539598359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g24539598359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gradFill>
          <a:gsLst>
            <a:gs pos="0">
              <a:schemeClr val="accent4"/>
            </a:gs>
            <a:gs pos="8000">
              <a:srgbClr val="0342DE"/>
            </a:gs>
            <a:gs pos="27000">
              <a:schemeClr val="dk1"/>
            </a:gs>
            <a:gs pos="81000">
              <a:srgbClr val="4A017E"/>
            </a:gs>
            <a:gs pos="93000">
              <a:schemeClr val="dk2"/>
            </a:gs>
            <a:gs pos="99000">
              <a:srgbClr val="FDB7FD"/>
            </a:gs>
            <a:gs pos="100000">
              <a:srgbClr val="FDB7FD"/>
            </a:gs>
          </a:gsLst>
          <a:lin ang="12600029" scaled="0"/>
        </a:gradFill>
      </p:bgPr>
    </p:bg>
    <p:spTree>
      <p:nvGrpSpPr>
        <p:cNvPr id="15" name="Shape 15"/>
        <p:cNvGrpSpPr/>
        <p:nvPr/>
      </p:nvGrpSpPr>
      <p:grpSpPr>
        <a:xfrm>
          <a:off x="0" y="0"/>
          <a:ext cx="0" cy="0"/>
          <a:chOff x="0" y="0"/>
          <a:chExt cx="0" cy="0"/>
        </a:xfrm>
      </p:grpSpPr>
      <p:pic>
        <p:nvPicPr>
          <p:cNvPr id="16" name="Google Shape;16;p14"/>
          <p:cNvPicPr preferRelativeResize="0"/>
          <p:nvPr/>
        </p:nvPicPr>
        <p:blipFill rotWithShape="1">
          <a:blip r:embed="rId2">
            <a:alphaModFix amt="33000"/>
          </a:blip>
          <a:srcRect b="177" l="0" r="0" t="189"/>
          <a:stretch/>
        </p:blipFill>
        <p:spPr>
          <a:xfrm>
            <a:off x="0" y="0"/>
            <a:ext cx="12192000" cy="6832598"/>
          </a:xfrm>
          <a:prstGeom prst="rect">
            <a:avLst/>
          </a:prstGeom>
          <a:noFill/>
          <a:ln>
            <a:noFill/>
          </a:ln>
        </p:spPr>
      </p:pic>
      <p:pic>
        <p:nvPicPr>
          <p:cNvPr id="17" name="Google Shape;17;p14"/>
          <p:cNvPicPr preferRelativeResize="0"/>
          <p:nvPr/>
        </p:nvPicPr>
        <p:blipFill rotWithShape="1">
          <a:blip r:embed="rId3">
            <a:alphaModFix/>
          </a:blip>
          <a:srcRect b="2169" l="10901" r="9002" t="2692"/>
          <a:stretch/>
        </p:blipFill>
        <p:spPr>
          <a:xfrm>
            <a:off x="-3" y="37"/>
            <a:ext cx="12192000" cy="6853862"/>
          </a:xfrm>
          <a:prstGeom prst="rect">
            <a:avLst/>
          </a:prstGeom>
          <a:noFill/>
          <a:ln>
            <a:noFill/>
          </a:ln>
        </p:spPr>
      </p:pic>
      <p:sp>
        <p:nvSpPr>
          <p:cNvPr id="18" name="Google Shape;18;p14"/>
          <p:cNvSpPr txBox="1"/>
          <p:nvPr>
            <p:ph type="title"/>
          </p:nvPr>
        </p:nvSpPr>
        <p:spPr>
          <a:xfrm>
            <a:off x="0" y="2527164"/>
            <a:ext cx="12192000" cy="13233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accent5"/>
              </a:buClr>
              <a:buSzPts val="6000"/>
              <a:buFont typeface="Arial"/>
              <a:buNone/>
              <a:defRPr sz="60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 type="subTitle"/>
          </p:nvPr>
        </p:nvSpPr>
        <p:spPr>
          <a:xfrm>
            <a:off x="3" y="3558868"/>
            <a:ext cx="12192000" cy="781200"/>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lt1"/>
              </a:buClr>
              <a:buSzPts val="4000"/>
              <a:buNone/>
              <a:defRPr b="0" i="0" sz="4000">
                <a:solidFill>
                  <a:schemeClr val="lt1"/>
                </a:solidFill>
                <a:latin typeface="Arial"/>
                <a:ea typeface="Arial"/>
                <a:cs typeface="Arial"/>
                <a:sym typeface="Aria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14"/>
          <p:cNvSpPr txBox="1"/>
          <p:nvPr>
            <p:ph idx="2" type="body"/>
          </p:nvPr>
        </p:nvSpPr>
        <p:spPr>
          <a:xfrm>
            <a:off x="0" y="5532550"/>
            <a:ext cx="12192000" cy="1323300"/>
          </a:xfrm>
          <a:prstGeom prst="rect">
            <a:avLst/>
          </a:prstGeom>
          <a:solidFill>
            <a:schemeClr val="dk1">
              <a:alpha val="61176"/>
            </a:schemeClr>
          </a:solidFill>
          <a:ln>
            <a:noFill/>
          </a:ln>
        </p:spPr>
        <p:txBody>
          <a:bodyPr anchorCtr="0" anchor="ctr" bIns="0" lIns="0" spcFirstLastPara="1" rIns="0" wrap="square" tIns="0">
            <a:noAutofit/>
          </a:bodyPr>
          <a:lstStyle>
            <a:lvl1pPr indent="-228600" lvl="0" marL="457200" algn="ctr">
              <a:lnSpc>
                <a:spcPct val="6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bg>
      <p:bgPr>
        <a:gradFill>
          <a:gsLst>
            <a:gs pos="0">
              <a:schemeClr val="accent4"/>
            </a:gs>
            <a:gs pos="14000">
              <a:srgbClr val="022C94"/>
            </a:gs>
            <a:gs pos="39980">
              <a:srgbClr val="020D13"/>
            </a:gs>
            <a:gs pos="82000">
              <a:schemeClr val="accent6"/>
            </a:gs>
            <a:gs pos="98000">
              <a:schemeClr val="dk2"/>
            </a:gs>
            <a:gs pos="100000">
              <a:schemeClr val="dk2"/>
            </a:gs>
          </a:gsLst>
          <a:lin ang="8400134" scaled="0"/>
        </a:gradFill>
      </p:bgPr>
    </p:bg>
    <p:spTree>
      <p:nvGrpSpPr>
        <p:cNvPr id="21" name="Shape 21"/>
        <p:cNvGrpSpPr/>
        <p:nvPr/>
      </p:nvGrpSpPr>
      <p:grpSpPr>
        <a:xfrm>
          <a:off x="0" y="0"/>
          <a:ext cx="0" cy="0"/>
          <a:chOff x="0" y="0"/>
          <a:chExt cx="0" cy="0"/>
        </a:xfrm>
      </p:grpSpPr>
      <p:pic>
        <p:nvPicPr>
          <p:cNvPr id="22" name="Google Shape;22;p18"/>
          <p:cNvPicPr preferRelativeResize="0"/>
          <p:nvPr/>
        </p:nvPicPr>
        <p:blipFill rotWithShape="1">
          <a:blip r:embed="rId2">
            <a:alphaModFix amt="14000"/>
          </a:blip>
          <a:srcRect b="18987" l="30376" r="0" t="11384"/>
          <a:stretch/>
        </p:blipFill>
        <p:spPr>
          <a:xfrm>
            <a:off x="0" y="1"/>
            <a:ext cx="12192000" cy="6858000"/>
          </a:xfrm>
          <a:prstGeom prst="rect">
            <a:avLst/>
          </a:prstGeom>
          <a:noFill/>
          <a:ln>
            <a:noFill/>
          </a:ln>
          <a:effectLst>
            <a:outerShdw blurRad="50800" sx="1000" rotWithShape="0" algn="ctr" dist="50800" sy="1000">
              <a:srgbClr val="000000"/>
            </a:outerShdw>
            <a:reflection blurRad="0" dir="5400000" dist="50800" endA="0" endPos="0" fadeDir="5400012" kx="0" rotWithShape="0" algn="bl" stPos="0" sy="-100000" ky="0"/>
          </a:effectLst>
        </p:spPr>
      </p:pic>
      <p:sp>
        <p:nvSpPr>
          <p:cNvPr id="23" name="Google Shape;23;p18"/>
          <p:cNvSpPr/>
          <p:nvPr/>
        </p:nvSpPr>
        <p:spPr>
          <a:xfrm>
            <a:off x="0" y="0"/>
            <a:ext cx="12192000" cy="6858000"/>
          </a:xfrm>
          <a:prstGeom prst="rect">
            <a:avLst/>
          </a:prstGeom>
          <a:solidFill>
            <a:schemeClr val="dk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 name="Google Shape;24;p18"/>
          <p:cNvSpPr txBox="1"/>
          <p:nvPr>
            <p:ph type="title"/>
          </p:nvPr>
        </p:nvSpPr>
        <p:spPr>
          <a:xfrm>
            <a:off x="849351" y="365125"/>
            <a:ext cx="10515600" cy="13257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 type="body"/>
          </p:nvPr>
        </p:nvSpPr>
        <p:spPr>
          <a:xfrm>
            <a:off x="1494453" y="2057399"/>
            <a:ext cx="6430200" cy="3352200"/>
          </a:xfrm>
          <a:prstGeom prst="rect">
            <a:avLst/>
          </a:prstGeom>
          <a:solidFill>
            <a:schemeClr val="lt2"/>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accent3"/>
              </a:buClr>
              <a:buSzPts val="1800"/>
              <a:buNone/>
              <a:defRPr sz="1800"/>
            </a:lvl1pPr>
            <a:lvl2pPr indent="-330200" lvl="1" marL="914400" algn="l">
              <a:lnSpc>
                <a:spcPct val="90000"/>
              </a:lnSpc>
              <a:spcBef>
                <a:spcPts val="500"/>
              </a:spcBef>
              <a:spcAft>
                <a:spcPts val="0"/>
              </a:spcAft>
              <a:buSzPts val="1600"/>
              <a:buChar char="•"/>
              <a:defRPr sz="1600"/>
            </a:lvl2pPr>
            <a:lvl3pPr indent="-317500" lvl="2" marL="1371600" algn="l">
              <a:lnSpc>
                <a:spcPct val="90000"/>
              </a:lnSpc>
              <a:spcBef>
                <a:spcPts val="500"/>
              </a:spcBef>
              <a:spcAft>
                <a:spcPts val="0"/>
              </a:spcAft>
              <a:buSzPts val="1400"/>
              <a:buChar char="•"/>
              <a:defRPr sz="1400"/>
            </a:lvl3pPr>
            <a:lvl4pPr indent="-304800" lvl="3" marL="1828800" algn="l">
              <a:lnSpc>
                <a:spcPct val="90000"/>
              </a:lnSpc>
              <a:spcBef>
                <a:spcPts val="500"/>
              </a:spcBef>
              <a:spcAft>
                <a:spcPts val="0"/>
              </a:spcAft>
              <a:buSzPts val="1200"/>
              <a:buChar char="•"/>
              <a:defRPr sz="1200"/>
            </a:lvl4pPr>
            <a:lvl5pPr indent="-304800" lvl="4" marL="2286000" algn="l">
              <a:lnSpc>
                <a:spcPct val="90000"/>
              </a:lnSpc>
              <a:spcBef>
                <a:spcPts val="500"/>
              </a:spcBef>
              <a:spcAft>
                <a:spcPts val="0"/>
              </a:spcAft>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18"/>
          <p:cNvSpPr/>
          <p:nvPr>
            <p:ph idx="2" type="pic"/>
          </p:nvPr>
        </p:nvSpPr>
        <p:spPr>
          <a:xfrm>
            <a:off x="8324850" y="2055812"/>
            <a:ext cx="2373300" cy="3353700"/>
          </a:xfrm>
          <a:prstGeom prst="rect">
            <a:avLst/>
          </a:prstGeom>
          <a:solidFill>
            <a:schemeClr val="lt2"/>
          </a:solidFill>
          <a:ln>
            <a:noFill/>
          </a:ln>
        </p:spPr>
      </p:sp>
      <p:sp>
        <p:nvSpPr>
          <p:cNvPr id="27" name="Google Shape;27;p18"/>
          <p:cNvSpPr/>
          <p:nvPr/>
        </p:nvSpPr>
        <p:spPr>
          <a:xfrm>
            <a:off x="1098137" y="2693558"/>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 name="Google Shape;28;p18"/>
          <p:cNvSpPr/>
          <p:nvPr/>
        </p:nvSpPr>
        <p:spPr>
          <a:xfrm>
            <a:off x="1225881" y="4503806"/>
            <a:ext cx="100480" cy="100480"/>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 name="Google Shape;29;p18"/>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8"/>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1" name="Google Shape;31;p18"/>
          <p:cNvSpPr/>
          <p:nvPr/>
        </p:nvSpPr>
        <p:spPr>
          <a:xfrm>
            <a:off x="11404163" y="4375790"/>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 name="Google Shape;32;p18"/>
          <p:cNvSpPr/>
          <p:nvPr/>
        </p:nvSpPr>
        <p:spPr>
          <a:xfrm>
            <a:off x="653351" y="5192833"/>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bg>
      <p:bgPr>
        <a:gradFill>
          <a:gsLst>
            <a:gs pos="0">
              <a:schemeClr val="accent4"/>
            </a:gs>
            <a:gs pos="11980">
              <a:srgbClr val="022C94"/>
            </a:gs>
            <a:gs pos="35040">
              <a:srgbClr val="020B11"/>
            </a:gs>
            <a:gs pos="81990">
              <a:srgbClr val="4A017E"/>
            </a:gs>
            <a:gs pos="99000">
              <a:schemeClr val="dk2"/>
            </a:gs>
            <a:gs pos="100000">
              <a:schemeClr val="dk2"/>
            </a:gs>
          </a:gsLst>
          <a:lin ang="5400012" scaled="0"/>
        </a:gradFill>
      </p:bgPr>
    </p:bg>
    <p:spTree>
      <p:nvGrpSpPr>
        <p:cNvPr id="33" name="Shape 33"/>
        <p:cNvGrpSpPr/>
        <p:nvPr/>
      </p:nvGrpSpPr>
      <p:grpSpPr>
        <a:xfrm>
          <a:off x="0" y="0"/>
          <a:ext cx="0" cy="0"/>
          <a:chOff x="0" y="0"/>
          <a:chExt cx="0" cy="0"/>
        </a:xfrm>
      </p:grpSpPr>
      <p:pic>
        <p:nvPicPr>
          <p:cNvPr id="34" name="Google Shape;34;p15"/>
          <p:cNvPicPr preferRelativeResize="0"/>
          <p:nvPr/>
        </p:nvPicPr>
        <p:blipFill rotWithShape="1">
          <a:blip r:embed="rId2">
            <a:alphaModFix amt="33000"/>
          </a:blip>
          <a:srcRect b="177" l="0" r="0" t="189"/>
          <a:stretch/>
        </p:blipFill>
        <p:spPr>
          <a:xfrm>
            <a:off x="-6228" y="3074"/>
            <a:ext cx="12192000" cy="6854928"/>
          </a:xfrm>
          <a:prstGeom prst="rect">
            <a:avLst/>
          </a:prstGeom>
          <a:noFill/>
          <a:ln>
            <a:noFill/>
          </a:ln>
        </p:spPr>
      </p:pic>
      <p:pic>
        <p:nvPicPr>
          <p:cNvPr id="35" name="Google Shape;35;p15"/>
          <p:cNvPicPr preferRelativeResize="0"/>
          <p:nvPr/>
        </p:nvPicPr>
        <p:blipFill rotWithShape="1">
          <a:blip r:embed="rId3">
            <a:alphaModFix/>
          </a:blip>
          <a:srcRect b="2169" l="152" r="49048" t="2692"/>
          <a:stretch/>
        </p:blipFill>
        <p:spPr>
          <a:xfrm>
            <a:off x="4455845" y="-6350"/>
            <a:ext cx="7732297" cy="6853862"/>
          </a:xfrm>
          <a:prstGeom prst="rect">
            <a:avLst/>
          </a:prstGeom>
          <a:noFill/>
          <a:ln>
            <a:noFill/>
          </a:ln>
        </p:spPr>
      </p:pic>
      <p:sp>
        <p:nvSpPr>
          <p:cNvPr id="36" name="Google Shape;36;p15"/>
          <p:cNvSpPr/>
          <p:nvPr/>
        </p:nvSpPr>
        <p:spPr>
          <a:xfrm>
            <a:off x="-1" y="0"/>
            <a:ext cx="8784000" cy="6859200"/>
          </a:xfrm>
          <a:prstGeom prst="rect">
            <a:avLst/>
          </a:prstGeom>
          <a:solidFill>
            <a:schemeClr val="dk1">
              <a:alpha val="6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 name="Google Shape;37;p15"/>
          <p:cNvSpPr txBox="1"/>
          <p:nvPr>
            <p:ph type="title"/>
          </p:nvPr>
        </p:nvSpPr>
        <p:spPr>
          <a:xfrm>
            <a:off x="1003661" y="1052108"/>
            <a:ext cx="6910500" cy="11649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5"/>
          <p:cNvSpPr/>
          <p:nvPr/>
        </p:nvSpPr>
        <p:spPr>
          <a:xfrm>
            <a:off x="1876516" y="842493"/>
            <a:ext cx="144300" cy="144300"/>
          </a:xfrm>
          <a:prstGeom prst="ellipse">
            <a:avLst/>
          </a:prstGeom>
          <a:noFill/>
          <a:ln cap="flat" cmpd="sng" w="12700">
            <a:solidFill>
              <a:srgbClr val="82A6FD">
                <a:alpha val="48235"/>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 name="Google Shape;39;p15"/>
          <p:cNvSpPr/>
          <p:nvPr/>
        </p:nvSpPr>
        <p:spPr>
          <a:xfrm>
            <a:off x="3272500" y="5713197"/>
            <a:ext cx="144300" cy="144300"/>
          </a:xfrm>
          <a:prstGeom prst="ellipse">
            <a:avLst/>
          </a:prstGeom>
          <a:noFill/>
          <a:ln cap="flat" cmpd="sng" w="12700">
            <a:solidFill>
              <a:srgbClr val="82A6FD">
                <a:alpha val="48235"/>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 name="Google Shape;40;p15"/>
          <p:cNvSpPr txBox="1"/>
          <p:nvPr>
            <p:ph idx="1" type="body"/>
          </p:nvPr>
        </p:nvSpPr>
        <p:spPr>
          <a:xfrm>
            <a:off x="1025623" y="2530837"/>
            <a:ext cx="6888600" cy="961200"/>
          </a:xfrm>
          <a:prstGeom prst="rect">
            <a:avLst/>
          </a:prstGeom>
          <a:noFill/>
          <a:ln>
            <a:noFill/>
          </a:ln>
        </p:spPr>
        <p:txBody>
          <a:bodyPr anchorCtr="0" anchor="t" bIns="45700" lIns="91425" spcFirstLastPara="1" rIns="91425" wrap="square" tIns="45700">
            <a:noAutofit/>
          </a:bodyPr>
          <a:lstStyle>
            <a:lvl1pPr indent="-228600" lvl="0" marL="457200" algn="l">
              <a:lnSpc>
                <a:spcPct val="140000"/>
              </a:lnSpc>
              <a:spcBef>
                <a:spcPts val="1000"/>
              </a:spcBef>
              <a:spcAft>
                <a:spcPts val="0"/>
              </a:spcAft>
              <a:buClr>
                <a:schemeClr val="accent3"/>
              </a:buClr>
              <a:buSzPts val="2000"/>
              <a:buNone/>
              <a:defRPr sz="2000"/>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5"/>
          <p:cNvSpPr txBox="1"/>
          <p:nvPr>
            <p:ph idx="2" type="body"/>
          </p:nvPr>
        </p:nvSpPr>
        <p:spPr>
          <a:xfrm>
            <a:off x="1025624" y="3617963"/>
            <a:ext cx="6888600" cy="2241900"/>
          </a:xfrm>
          <a:prstGeom prst="rect">
            <a:avLst/>
          </a:prstGeom>
          <a:noFill/>
          <a:ln>
            <a:noFill/>
          </a:ln>
        </p:spPr>
        <p:txBody>
          <a:bodyPr anchorCtr="0" anchor="t" bIns="45700" lIns="91425" spcFirstLastPara="1" rIns="91425" wrap="square" tIns="45700">
            <a:noAutofit/>
          </a:bodyPr>
          <a:lstStyle>
            <a:lvl1pPr indent="-330200" lvl="0" marL="457200" marR="0" algn="l">
              <a:lnSpc>
                <a:spcPct val="150000"/>
              </a:lnSpc>
              <a:spcBef>
                <a:spcPts val="1000"/>
              </a:spcBef>
              <a:spcAft>
                <a:spcPts val="0"/>
              </a:spcAft>
              <a:buClr>
                <a:schemeClr val="accent6"/>
              </a:buClr>
              <a:buSzPts val="1600"/>
              <a:buFont typeface="Arial"/>
              <a:buChar char="•"/>
              <a:defRPr sz="1600">
                <a:solidFill>
                  <a:schemeClr val="lt1"/>
                </a:solidFill>
                <a:latin typeface="Arial"/>
                <a:ea typeface="Arial"/>
                <a:cs typeface="Arial"/>
                <a:sym typeface="Arial"/>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2" name="Google Shape;42;p15"/>
          <p:cNvCxnSpPr/>
          <p:nvPr/>
        </p:nvCxnSpPr>
        <p:spPr>
          <a:xfrm>
            <a:off x="-12590" y="2359726"/>
            <a:ext cx="5320200" cy="0"/>
          </a:xfrm>
          <a:prstGeom prst="straightConnector1">
            <a:avLst/>
          </a:prstGeom>
          <a:noFill/>
          <a:ln cap="flat" cmpd="sng" w="25400">
            <a:solidFill>
              <a:srgbClr val="022C94"/>
            </a:solidFill>
            <a:prstDash val="solid"/>
            <a:miter lim="800000"/>
            <a:headEnd len="sm" w="sm" type="none"/>
            <a:tailEnd len="sm" w="sm" type="none"/>
          </a:ln>
        </p:spPr>
      </p:cxnSp>
      <p:sp>
        <p:nvSpPr>
          <p:cNvPr id="43" name="Google Shape;43;p15"/>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5"/>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5" name="Google Shape;45;p15"/>
          <p:cNvSpPr/>
          <p:nvPr/>
        </p:nvSpPr>
        <p:spPr>
          <a:xfrm>
            <a:off x="2360199" y="596691"/>
            <a:ext cx="100480" cy="100480"/>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gradFill>
          <a:gsLst>
            <a:gs pos="0">
              <a:srgbClr val="022C94"/>
            </a:gs>
            <a:gs pos="28000">
              <a:schemeClr val="dk1"/>
            </a:gs>
            <a:gs pos="80000">
              <a:srgbClr val="4A017E"/>
            </a:gs>
            <a:gs pos="99000">
              <a:schemeClr val="dk2"/>
            </a:gs>
            <a:gs pos="100000">
              <a:schemeClr val="dk2"/>
            </a:gs>
          </a:gsLst>
          <a:path path="circle">
            <a:fillToRect l="100%" t="100%"/>
          </a:path>
          <a:tileRect b="-100%" r="-100%"/>
        </a:gradFill>
      </p:bgPr>
    </p:bg>
    <p:spTree>
      <p:nvGrpSpPr>
        <p:cNvPr id="46" name="Shape 46"/>
        <p:cNvGrpSpPr/>
        <p:nvPr/>
      </p:nvGrpSpPr>
      <p:grpSpPr>
        <a:xfrm>
          <a:off x="0" y="0"/>
          <a:ext cx="0" cy="0"/>
          <a:chOff x="0" y="0"/>
          <a:chExt cx="0" cy="0"/>
        </a:xfrm>
      </p:grpSpPr>
      <p:sp>
        <p:nvSpPr>
          <p:cNvPr id="47" name="Google Shape;47;p20"/>
          <p:cNvSpPr/>
          <p:nvPr/>
        </p:nvSpPr>
        <p:spPr>
          <a:xfrm>
            <a:off x="0" y="0"/>
            <a:ext cx="12192000" cy="6858000"/>
          </a:xfrm>
          <a:prstGeom prst="rect">
            <a:avLst/>
          </a:prstGeom>
          <a:solidFill>
            <a:schemeClr val="dk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8" name="Google Shape;48;p20"/>
          <p:cNvSpPr txBox="1"/>
          <p:nvPr>
            <p:ph idx="1" type="body"/>
          </p:nvPr>
        </p:nvSpPr>
        <p:spPr>
          <a:xfrm>
            <a:off x="849351" y="1683189"/>
            <a:ext cx="10493400" cy="5174700"/>
          </a:xfrm>
          <a:prstGeom prst="rect">
            <a:avLst/>
          </a:prstGeom>
          <a:solidFill>
            <a:schemeClr val="lt2"/>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accent3"/>
              </a:buClr>
              <a:buSzPts val="1800"/>
              <a:buNone/>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0"/>
          <p:cNvSpPr txBox="1"/>
          <p:nvPr>
            <p:ph type="title"/>
          </p:nvPr>
        </p:nvSpPr>
        <p:spPr>
          <a:xfrm>
            <a:off x="849351" y="365125"/>
            <a:ext cx="10515600" cy="13257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0"/>
          <p:cNvSpPr/>
          <p:nvPr/>
        </p:nvSpPr>
        <p:spPr>
          <a:xfrm>
            <a:off x="894937" y="2693558"/>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 name="Google Shape;51;p20"/>
          <p:cNvSpPr/>
          <p:nvPr/>
        </p:nvSpPr>
        <p:spPr>
          <a:xfrm>
            <a:off x="351350" y="4503806"/>
            <a:ext cx="100480" cy="100480"/>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 name="Google Shape;52;p20"/>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20"/>
          <p:cNvSpPr/>
          <p:nvPr/>
        </p:nvSpPr>
        <p:spPr>
          <a:xfrm>
            <a:off x="653351" y="5192833"/>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 name="Google Shape;55;p20"/>
          <p:cNvSpPr/>
          <p:nvPr/>
        </p:nvSpPr>
        <p:spPr>
          <a:xfrm>
            <a:off x="10979909" y="1571885"/>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gradFill>
          <a:gsLst>
            <a:gs pos="0">
              <a:srgbClr val="022C94"/>
            </a:gs>
            <a:gs pos="28000">
              <a:schemeClr val="dk1"/>
            </a:gs>
            <a:gs pos="80000">
              <a:srgbClr val="4A017E"/>
            </a:gs>
            <a:gs pos="99000">
              <a:schemeClr val="dk2"/>
            </a:gs>
            <a:gs pos="100000">
              <a:schemeClr val="dk2"/>
            </a:gs>
          </a:gsLst>
          <a:path path="circle">
            <a:fillToRect l="100%" t="100%"/>
          </a:path>
          <a:tileRect b="-100%" r="-100%"/>
        </a:gradFill>
      </p:bgPr>
    </p:bg>
    <p:spTree>
      <p:nvGrpSpPr>
        <p:cNvPr id="56" name="Shape 56"/>
        <p:cNvGrpSpPr/>
        <p:nvPr/>
      </p:nvGrpSpPr>
      <p:grpSpPr>
        <a:xfrm>
          <a:off x="0" y="0"/>
          <a:ext cx="0" cy="0"/>
          <a:chOff x="0" y="0"/>
          <a:chExt cx="0" cy="0"/>
        </a:xfrm>
      </p:grpSpPr>
      <p:sp>
        <p:nvSpPr>
          <p:cNvPr id="57" name="Google Shape;57;p21"/>
          <p:cNvSpPr/>
          <p:nvPr/>
        </p:nvSpPr>
        <p:spPr>
          <a:xfrm>
            <a:off x="0" y="0"/>
            <a:ext cx="12192000" cy="6858000"/>
          </a:xfrm>
          <a:prstGeom prst="rect">
            <a:avLst/>
          </a:prstGeom>
          <a:solidFill>
            <a:schemeClr val="dk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 name="Google Shape;58;p21"/>
          <p:cNvSpPr txBox="1"/>
          <p:nvPr>
            <p:ph idx="1" type="body"/>
          </p:nvPr>
        </p:nvSpPr>
        <p:spPr>
          <a:xfrm>
            <a:off x="849349" y="1684777"/>
            <a:ext cx="10515600" cy="5171700"/>
          </a:xfrm>
          <a:prstGeom prst="rect">
            <a:avLst/>
          </a:prstGeom>
          <a:solidFill>
            <a:schemeClr val="lt2"/>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800"/>
              <a:buNone/>
              <a:defRPr b="0" i="0" sz="1800">
                <a:solidFill>
                  <a:schemeClr val="lt1"/>
                </a:solidFill>
                <a:latin typeface="Arial"/>
                <a:ea typeface="Arial"/>
                <a:cs typeface="Arial"/>
                <a:sym typeface="Arial"/>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21"/>
          <p:cNvSpPr txBox="1"/>
          <p:nvPr>
            <p:ph type="title"/>
          </p:nvPr>
        </p:nvSpPr>
        <p:spPr>
          <a:xfrm>
            <a:off x="849351" y="365125"/>
            <a:ext cx="10515600" cy="13257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p:nvPr/>
        </p:nvSpPr>
        <p:spPr>
          <a:xfrm>
            <a:off x="871787" y="621690"/>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 name="Google Shape;61;p21"/>
          <p:cNvSpPr/>
          <p:nvPr/>
        </p:nvSpPr>
        <p:spPr>
          <a:xfrm>
            <a:off x="351350" y="1540687"/>
            <a:ext cx="100480" cy="100480"/>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 name="Google Shape;62;p21"/>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4" name="Google Shape;64;p21"/>
          <p:cNvSpPr/>
          <p:nvPr/>
        </p:nvSpPr>
        <p:spPr>
          <a:xfrm>
            <a:off x="607054" y="1882473"/>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 name="Google Shape;65;p21"/>
          <p:cNvSpPr/>
          <p:nvPr/>
        </p:nvSpPr>
        <p:spPr>
          <a:xfrm>
            <a:off x="11685964" y="2868248"/>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bg>
      <p:bgPr>
        <a:gradFill>
          <a:gsLst>
            <a:gs pos="0">
              <a:schemeClr val="accent4"/>
            </a:gs>
            <a:gs pos="14000">
              <a:srgbClr val="0342DE"/>
            </a:gs>
            <a:gs pos="31000">
              <a:srgbClr val="02090E"/>
            </a:gs>
            <a:gs pos="81000">
              <a:schemeClr val="accent6"/>
            </a:gs>
            <a:gs pos="100000">
              <a:schemeClr val="dk2"/>
            </a:gs>
          </a:gsLst>
          <a:lin ang="7799903" scaled="0"/>
        </a:gradFill>
      </p:bgPr>
    </p:bg>
    <p:spTree>
      <p:nvGrpSpPr>
        <p:cNvPr id="66" name="Shape 66"/>
        <p:cNvGrpSpPr/>
        <p:nvPr/>
      </p:nvGrpSpPr>
      <p:grpSpPr>
        <a:xfrm>
          <a:off x="0" y="0"/>
          <a:ext cx="0" cy="0"/>
          <a:chOff x="0" y="0"/>
          <a:chExt cx="0" cy="0"/>
        </a:xfrm>
      </p:grpSpPr>
      <p:pic>
        <p:nvPicPr>
          <p:cNvPr id="67" name="Google Shape;67;p17"/>
          <p:cNvPicPr preferRelativeResize="0"/>
          <p:nvPr/>
        </p:nvPicPr>
        <p:blipFill rotWithShape="1">
          <a:blip r:embed="rId2">
            <a:alphaModFix amt="39000"/>
          </a:blip>
          <a:srcRect b="18987" l="30376" r="0" t="11384"/>
          <a:stretch/>
        </p:blipFill>
        <p:spPr>
          <a:xfrm>
            <a:off x="0" y="1"/>
            <a:ext cx="12192000" cy="6858000"/>
          </a:xfrm>
          <a:prstGeom prst="rect">
            <a:avLst/>
          </a:prstGeom>
          <a:noFill/>
          <a:ln>
            <a:noFill/>
          </a:ln>
          <a:effectLst>
            <a:outerShdw blurRad="50800" sx="1000" rotWithShape="0" algn="ctr" dist="50800" sy="1000">
              <a:srgbClr val="000000"/>
            </a:outerShdw>
            <a:reflection blurRad="0" dir="5400000" dist="50800" endA="0" endPos="0" fadeDir="5400012" kx="0" rotWithShape="0" algn="bl" stPos="0" sy="-100000" ky="0"/>
          </a:effectLst>
        </p:spPr>
      </p:pic>
      <p:sp>
        <p:nvSpPr>
          <p:cNvPr id="68" name="Google Shape;68;p17"/>
          <p:cNvSpPr/>
          <p:nvPr/>
        </p:nvSpPr>
        <p:spPr>
          <a:xfrm>
            <a:off x="532" y="11284"/>
            <a:ext cx="12192000" cy="6845400"/>
          </a:xfrm>
          <a:prstGeom prst="rect">
            <a:avLst/>
          </a:prstGeom>
          <a:solidFill>
            <a:schemeClr val="dk1">
              <a:alpha val="6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 name="Google Shape;69;p17"/>
          <p:cNvSpPr txBox="1"/>
          <p:nvPr>
            <p:ph type="title"/>
          </p:nvPr>
        </p:nvSpPr>
        <p:spPr>
          <a:xfrm>
            <a:off x="835370" y="365125"/>
            <a:ext cx="10515600" cy="13257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7"/>
          <p:cNvSpPr txBox="1"/>
          <p:nvPr>
            <p:ph idx="1" type="body"/>
          </p:nvPr>
        </p:nvSpPr>
        <p:spPr>
          <a:xfrm>
            <a:off x="1828739" y="2714455"/>
            <a:ext cx="3953700" cy="509700"/>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000"/>
              </a:spcBef>
              <a:spcAft>
                <a:spcPts val="0"/>
              </a:spcAft>
              <a:buClr>
                <a:schemeClr val="accent3"/>
              </a:buClr>
              <a:buSzPts val="2000"/>
              <a:buNone/>
              <a:defRPr sz="2000"/>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7"/>
          <p:cNvSpPr txBox="1"/>
          <p:nvPr>
            <p:ph idx="2" type="body"/>
          </p:nvPr>
        </p:nvSpPr>
        <p:spPr>
          <a:xfrm>
            <a:off x="6966224" y="2700810"/>
            <a:ext cx="3912000" cy="523200"/>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000"/>
              </a:spcBef>
              <a:spcAft>
                <a:spcPts val="0"/>
              </a:spcAft>
              <a:buClr>
                <a:schemeClr val="accent3"/>
              </a:buClr>
              <a:buSzPts val="2000"/>
              <a:buNone/>
              <a:defRPr sz="2000"/>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17"/>
          <p:cNvSpPr txBox="1"/>
          <p:nvPr>
            <p:ph idx="3" type="body"/>
          </p:nvPr>
        </p:nvSpPr>
        <p:spPr>
          <a:xfrm>
            <a:off x="1864931" y="3448050"/>
            <a:ext cx="3912000" cy="2307600"/>
          </a:xfrm>
          <a:prstGeom prst="rect">
            <a:avLst/>
          </a:prstGeom>
          <a:noFill/>
          <a:ln>
            <a:noFill/>
          </a:ln>
        </p:spPr>
        <p:txBody>
          <a:bodyPr anchorCtr="0" anchor="t" bIns="45700" lIns="91425" spcFirstLastPara="1" rIns="91425" wrap="square" tIns="45700">
            <a:noAutofit/>
          </a:bodyPr>
          <a:lstStyle>
            <a:lvl1pPr indent="-330200" lvl="0" marL="457200" algn="l">
              <a:lnSpc>
                <a:spcPct val="90000"/>
              </a:lnSpc>
              <a:spcBef>
                <a:spcPts val="1000"/>
              </a:spcBef>
              <a:spcAft>
                <a:spcPts val="0"/>
              </a:spcAft>
              <a:buClr>
                <a:schemeClr val="accent6"/>
              </a:buClr>
              <a:buSzPts val="1600"/>
              <a:buFont typeface="Arial"/>
              <a:buChar char="•"/>
              <a:defRPr sz="1600">
                <a:solidFill>
                  <a:schemeClr val="lt1"/>
                </a:solidFill>
                <a:latin typeface="Arial"/>
                <a:ea typeface="Arial"/>
                <a:cs typeface="Arial"/>
                <a:sym typeface="Arial"/>
              </a:defRPr>
            </a:lvl1pPr>
            <a:lvl2pPr indent="-330200" lvl="1" marL="914400" algn="l">
              <a:lnSpc>
                <a:spcPct val="90000"/>
              </a:lnSpc>
              <a:spcBef>
                <a:spcPts val="500"/>
              </a:spcBef>
              <a:spcAft>
                <a:spcPts val="0"/>
              </a:spcAft>
              <a:buSzPts val="1600"/>
              <a:buChar char="•"/>
              <a:defRPr sz="1600"/>
            </a:lvl2pPr>
            <a:lvl3pPr indent="-330200" lvl="2" marL="1371600" algn="l">
              <a:lnSpc>
                <a:spcPct val="90000"/>
              </a:lnSpc>
              <a:spcBef>
                <a:spcPts val="500"/>
              </a:spcBef>
              <a:spcAft>
                <a:spcPts val="0"/>
              </a:spcAft>
              <a:buSzPts val="1600"/>
              <a:buChar char="•"/>
              <a:defRPr sz="1600"/>
            </a:lvl3pPr>
            <a:lvl4pPr indent="-330200" lvl="3" marL="1828800" algn="l">
              <a:lnSpc>
                <a:spcPct val="90000"/>
              </a:lnSpc>
              <a:spcBef>
                <a:spcPts val="500"/>
              </a:spcBef>
              <a:spcAft>
                <a:spcPts val="0"/>
              </a:spcAft>
              <a:buSzPts val="1600"/>
              <a:buChar char="•"/>
              <a:defRPr sz="1600"/>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17"/>
          <p:cNvSpPr txBox="1"/>
          <p:nvPr>
            <p:ph idx="4" type="body"/>
          </p:nvPr>
        </p:nvSpPr>
        <p:spPr>
          <a:xfrm>
            <a:off x="6966224" y="3448050"/>
            <a:ext cx="3912000" cy="2307600"/>
          </a:xfrm>
          <a:prstGeom prst="rect">
            <a:avLst/>
          </a:prstGeom>
          <a:noFill/>
          <a:ln>
            <a:noFill/>
          </a:ln>
        </p:spPr>
        <p:txBody>
          <a:bodyPr anchorCtr="0" anchor="t" bIns="45700" lIns="91425" spcFirstLastPara="1" rIns="91425" wrap="square" tIns="45700">
            <a:noAutofit/>
          </a:bodyPr>
          <a:lstStyle>
            <a:lvl1pPr indent="-330200" lvl="0" marL="457200" algn="l">
              <a:lnSpc>
                <a:spcPct val="90000"/>
              </a:lnSpc>
              <a:spcBef>
                <a:spcPts val="1000"/>
              </a:spcBef>
              <a:spcAft>
                <a:spcPts val="0"/>
              </a:spcAft>
              <a:buClr>
                <a:schemeClr val="accent6"/>
              </a:buClr>
              <a:buSzPts val="1600"/>
              <a:buFont typeface="Arial"/>
              <a:buChar char="•"/>
              <a:defRPr sz="1600">
                <a:solidFill>
                  <a:schemeClr val="lt1"/>
                </a:solidFill>
                <a:latin typeface="Arial"/>
                <a:ea typeface="Arial"/>
                <a:cs typeface="Arial"/>
                <a:sym typeface="Arial"/>
              </a:defRPr>
            </a:lvl1pPr>
            <a:lvl2pPr indent="-330200" lvl="1" marL="914400" algn="l">
              <a:lnSpc>
                <a:spcPct val="90000"/>
              </a:lnSpc>
              <a:spcBef>
                <a:spcPts val="500"/>
              </a:spcBef>
              <a:spcAft>
                <a:spcPts val="0"/>
              </a:spcAft>
              <a:buSzPts val="1600"/>
              <a:buChar char="•"/>
              <a:defRPr sz="1600"/>
            </a:lvl2pPr>
            <a:lvl3pPr indent="-330200" lvl="2" marL="1371600" algn="l">
              <a:lnSpc>
                <a:spcPct val="90000"/>
              </a:lnSpc>
              <a:spcBef>
                <a:spcPts val="500"/>
              </a:spcBef>
              <a:spcAft>
                <a:spcPts val="0"/>
              </a:spcAft>
              <a:buSzPts val="1600"/>
              <a:buChar char="•"/>
              <a:defRPr sz="1600"/>
            </a:lvl3pPr>
            <a:lvl4pPr indent="-330200" lvl="3" marL="1828800" algn="l">
              <a:lnSpc>
                <a:spcPct val="90000"/>
              </a:lnSpc>
              <a:spcBef>
                <a:spcPts val="500"/>
              </a:spcBef>
              <a:spcAft>
                <a:spcPts val="0"/>
              </a:spcAft>
              <a:buSzPts val="1600"/>
              <a:buChar char="•"/>
              <a:defRPr sz="1600"/>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17"/>
          <p:cNvSpPr/>
          <p:nvPr/>
        </p:nvSpPr>
        <p:spPr>
          <a:xfrm>
            <a:off x="10521648" y="5608449"/>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 name="Google Shape;75;p17"/>
          <p:cNvSpPr/>
          <p:nvPr/>
        </p:nvSpPr>
        <p:spPr>
          <a:xfrm>
            <a:off x="1098137" y="2693558"/>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 name="Google Shape;76;p17"/>
          <p:cNvSpPr/>
          <p:nvPr/>
        </p:nvSpPr>
        <p:spPr>
          <a:xfrm>
            <a:off x="1306906" y="3837599"/>
            <a:ext cx="100480" cy="100480"/>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7" name="Google Shape;77;p17"/>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7"/>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p17"/>
          <p:cNvSpPr/>
          <p:nvPr/>
        </p:nvSpPr>
        <p:spPr>
          <a:xfrm>
            <a:off x="653351" y="4521502"/>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bg>
      <p:bgPr>
        <a:gradFill>
          <a:gsLst>
            <a:gs pos="0">
              <a:schemeClr val="accent4"/>
            </a:gs>
            <a:gs pos="11980">
              <a:srgbClr val="022C94"/>
            </a:gs>
            <a:gs pos="35040">
              <a:srgbClr val="020B11"/>
            </a:gs>
            <a:gs pos="81990">
              <a:srgbClr val="4A017E"/>
            </a:gs>
            <a:gs pos="99000">
              <a:schemeClr val="dk2"/>
            </a:gs>
            <a:gs pos="100000">
              <a:schemeClr val="dk2"/>
            </a:gs>
          </a:gsLst>
          <a:lin ang="5400012" scaled="0"/>
        </a:gradFill>
      </p:bgPr>
    </p:bg>
    <p:spTree>
      <p:nvGrpSpPr>
        <p:cNvPr id="80" name="Shape 80"/>
        <p:cNvGrpSpPr/>
        <p:nvPr/>
      </p:nvGrpSpPr>
      <p:grpSpPr>
        <a:xfrm>
          <a:off x="0" y="0"/>
          <a:ext cx="0" cy="0"/>
          <a:chOff x="0" y="0"/>
          <a:chExt cx="0" cy="0"/>
        </a:xfrm>
      </p:grpSpPr>
      <p:pic>
        <p:nvPicPr>
          <p:cNvPr id="81" name="Google Shape;81;p19"/>
          <p:cNvPicPr preferRelativeResize="0"/>
          <p:nvPr/>
        </p:nvPicPr>
        <p:blipFill rotWithShape="1">
          <a:blip r:embed="rId2">
            <a:alphaModFix amt="33000"/>
          </a:blip>
          <a:srcRect b="177" l="0" r="0" t="189"/>
          <a:stretch/>
        </p:blipFill>
        <p:spPr>
          <a:xfrm>
            <a:off x="-6228" y="3074"/>
            <a:ext cx="12192000" cy="6854928"/>
          </a:xfrm>
          <a:prstGeom prst="rect">
            <a:avLst/>
          </a:prstGeom>
          <a:noFill/>
          <a:ln>
            <a:noFill/>
          </a:ln>
        </p:spPr>
      </p:pic>
      <p:pic>
        <p:nvPicPr>
          <p:cNvPr id="82" name="Google Shape;82;p19"/>
          <p:cNvPicPr preferRelativeResize="0"/>
          <p:nvPr/>
        </p:nvPicPr>
        <p:blipFill rotWithShape="1">
          <a:blip r:embed="rId3">
            <a:alphaModFix/>
          </a:blip>
          <a:srcRect b="2169" l="152" r="49048" t="2692"/>
          <a:stretch/>
        </p:blipFill>
        <p:spPr>
          <a:xfrm>
            <a:off x="4459945" y="-6350"/>
            <a:ext cx="7732297" cy="6853862"/>
          </a:xfrm>
          <a:prstGeom prst="rect">
            <a:avLst/>
          </a:prstGeom>
          <a:noFill/>
          <a:ln>
            <a:noFill/>
          </a:ln>
        </p:spPr>
      </p:pic>
      <p:sp>
        <p:nvSpPr>
          <p:cNvPr id="83" name="Google Shape;83;p19"/>
          <p:cNvSpPr/>
          <p:nvPr/>
        </p:nvSpPr>
        <p:spPr>
          <a:xfrm>
            <a:off x="5698" y="0"/>
            <a:ext cx="6085200" cy="6858000"/>
          </a:xfrm>
          <a:prstGeom prst="rect">
            <a:avLst/>
          </a:prstGeom>
          <a:solidFill>
            <a:schemeClr val="dk1">
              <a:alpha val="6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cxnSp>
        <p:nvCxnSpPr>
          <p:cNvPr id="84" name="Google Shape;84;p19"/>
          <p:cNvCxnSpPr/>
          <p:nvPr/>
        </p:nvCxnSpPr>
        <p:spPr>
          <a:xfrm>
            <a:off x="-12590" y="3125038"/>
            <a:ext cx="4803900" cy="0"/>
          </a:xfrm>
          <a:prstGeom prst="straightConnector1">
            <a:avLst/>
          </a:prstGeom>
          <a:noFill/>
          <a:ln cap="flat" cmpd="sng" w="25400">
            <a:solidFill>
              <a:srgbClr val="022C94"/>
            </a:solidFill>
            <a:prstDash val="solid"/>
            <a:miter lim="800000"/>
            <a:headEnd len="sm" w="sm" type="none"/>
            <a:tailEnd len="sm" w="sm" type="none"/>
          </a:ln>
        </p:spPr>
      </p:cxnSp>
      <p:sp>
        <p:nvSpPr>
          <p:cNvPr id="85" name="Google Shape;85;p19"/>
          <p:cNvSpPr/>
          <p:nvPr/>
        </p:nvSpPr>
        <p:spPr>
          <a:xfrm>
            <a:off x="705405" y="1144246"/>
            <a:ext cx="126900" cy="126900"/>
          </a:xfrm>
          <a:prstGeom prst="ellipse">
            <a:avLst/>
          </a:prstGeom>
          <a:noFill/>
          <a:ln cap="flat" cmpd="sng" w="12700">
            <a:solidFill>
              <a:srgbClr val="82A6FD">
                <a:alpha val="48235"/>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 name="Google Shape;86;p19"/>
          <p:cNvSpPr txBox="1"/>
          <p:nvPr>
            <p:ph type="title"/>
          </p:nvPr>
        </p:nvSpPr>
        <p:spPr>
          <a:xfrm>
            <a:off x="1006371" y="1562944"/>
            <a:ext cx="3767400" cy="13587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9"/>
          <p:cNvSpPr txBox="1"/>
          <p:nvPr>
            <p:ph idx="1" type="body"/>
          </p:nvPr>
        </p:nvSpPr>
        <p:spPr>
          <a:xfrm>
            <a:off x="1006371" y="3426703"/>
            <a:ext cx="3767400" cy="26169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19"/>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9"/>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19"/>
          <p:cNvSpPr/>
          <p:nvPr/>
        </p:nvSpPr>
        <p:spPr>
          <a:xfrm>
            <a:off x="468157" y="1963496"/>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bg>
      <p:bgPr>
        <a:gradFill>
          <a:gsLst>
            <a:gs pos="0">
              <a:schemeClr val="accent4"/>
            </a:gs>
            <a:gs pos="14000">
              <a:srgbClr val="0342DE"/>
            </a:gs>
            <a:gs pos="31000">
              <a:srgbClr val="02090E"/>
            </a:gs>
            <a:gs pos="81000">
              <a:schemeClr val="accent6"/>
            </a:gs>
            <a:gs pos="100000">
              <a:schemeClr val="dk2"/>
            </a:gs>
          </a:gsLst>
          <a:lin ang="7799903" scaled="0"/>
        </a:gradFill>
      </p:bgPr>
    </p:bg>
    <p:spTree>
      <p:nvGrpSpPr>
        <p:cNvPr id="91" name="Shape 91"/>
        <p:cNvGrpSpPr/>
        <p:nvPr/>
      </p:nvGrpSpPr>
      <p:grpSpPr>
        <a:xfrm>
          <a:off x="0" y="0"/>
          <a:ext cx="0" cy="0"/>
          <a:chOff x="0" y="0"/>
          <a:chExt cx="0" cy="0"/>
        </a:xfrm>
      </p:grpSpPr>
      <p:pic>
        <p:nvPicPr>
          <p:cNvPr id="92" name="Google Shape;92;p16"/>
          <p:cNvPicPr preferRelativeResize="0"/>
          <p:nvPr/>
        </p:nvPicPr>
        <p:blipFill rotWithShape="1">
          <a:blip r:embed="rId2">
            <a:alphaModFix amt="18000"/>
          </a:blip>
          <a:srcRect b="0" l="0" r="0" t="0"/>
          <a:stretch/>
        </p:blipFill>
        <p:spPr>
          <a:xfrm>
            <a:off x="0" y="11089"/>
            <a:ext cx="12192000" cy="6858000"/>
          </a:xfrm>
          <a:prstGeom prst="rect">
            <a:avLst/>
          </a:prstGeom>
          <a:noFill/>
          <a:ln>
            <a:noFill/>
          </a:ln>
          <a:effectLst>
            <a:outerShdw blurRad="50800" sx="1000" rotWithShape="0" algn="ctr" dist="50800" sy="1000">
              <a:srgbClr val="000000"/>
            </a:outerShdw>
            <a:reflection blurRad="0" dir="5400000" dist="50800" endA="0" endPos="0" fadeDir="5400012" kx="0" rotWithShape="0" algn="bl" stPos="0" sy="-100000" ky="0"/>
          </a:effectLst>
        </p:spPr>
      </p:pic>
      <p:sp>
        <p:nvSpPr>
          <p:cNvPr id="93" name="Google Shape;93;p16"/>
          <p:cNvSpPr/>
          <p:nvPr/>
        </p:nvSpPr>
        <p:spPr>
          <a:xfrm>
            <a:off x="322118" y="365124"/>
            <a:ext cx="11547900" cy="6237300"/>
          </a:xfrm>
          <a:prstGeom prst="rect">
            <a:avLst/>
          </a:prstGeom>
          <a:solidFill>
            <a:schemeClr val="dk1">
              <a:alpha val="6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 name="Google Shape;94;p16"/>
          <p:cNvSpPr txBox="1"/>
          <p:nvPr>
            <p:ph type="title"/>
          </p:nvPr>
        </p:nvSpPr>
        <p:spPr>
          <a:xfrm>
            <a:off x="838198" y="365125"/>
            <a:ext cx="10515600" cy="13257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6"/>
          <p:cNvSpPr txBox="1"/>
          <p:nvPr>
            <p:ph idx="1" type="body"/>
          </p:nvPr>
        </p:nvSpPr>
        <p:spPr>
          <a:xfrm>
            <a:off x="1709530" y="2220319"/>
            <a:ext cx="8845800" cy="929100"/>
          </a:xfrm>
          <a:prstGeom prst="rect">
            <a:avLst/>
          </a:prstGeom>
          <a:noFill/>
          <a:ln>
            <a:noFill/>
          </a:ln>
        </p:spPr>
        <p:txBody>
          <a:bodyPr anchorCtr="0" anchor="t" bIns="45700" lIns="91425" spcFirstLastPara="1" rIns="91425" wrap="square" tIns="45700">
            <a:noAutofit/>
          </a:bodyPr>
          <a:lstStyle>
            <a:lvl1pPr indent="-228600" lvl="0" marL="457200" algn="ctr">
              <a:lnSpc>
                <a:spcPct val="140000"/>
              </a:lnSpc>
              <a:spcBef>
                <a:spcPts val="1000"/>
              </a:spcBef>
              <a:spcAft>
                <a:spcPts val="0"/>
              </a:spcAft>
              <a:buClr>
                <a:schemeClr val="lt1"/>
              </a:buClr>
              <a:buSzPts val="1600"/>
              <a:buFont typeface="Arial"/>
              <a:buNone/>
              <a:defRPr sz="1600">
                <a:solidFill>
                  <a:schemeClr val="lt1"/>
                </a:solidFill>
                <a:latin typeface="Arial"/>
                <a:ea typeface="Arial"/>
                <a:cs typeface="Arial"/>
                <a:sym typeface="Arial"/>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96" name="Google Shape;96;p16"/>
          <p:cNvCxnSpPr/>
          <p:nvPr/>
        </p:nvCxnSpPr>
        <p:spPr>
          <a:xfrm>
            <a:off x="4451205" y="3330985"/>
            <a:ext cx="0" cy="1774800"/>
          </a:xfrm>
          <a:prstGeom prst="straightConnector1">
            <a:avLst/>
          </a:prstGeom>
          <a:noFill/>
          <a:ln cap="flat" cmpd="sng" w="25400">
            <a:solidFill>
              <a:srgbClr val="022C94"/>
            </a:solidFill>
            <a:prstDash val="solid"/>
            <a:miter lim="800000"/>
            <a:headEnd len="sm" w="sm" type="none"/>
            <a:tailEnd len="sm" w="sm" type="none"/>
          </a:ln>
        </p:spPr>
      </p:cxnSp>
      <p:cxnSp>
        <p:nvCxnSpPr>
          <p:cNvPr id="97" name="Google Shape;97;p16"/>
          <p:cNvCxnSpPr/>
          <p:nvPr/>
        </p:nvCxnSpPr>
        <p:spPr>
          <a:xfrm>
            <a:off x="7756108" y="3330985"/>
            <a:ext cx="0" cy="1774800"/>
          </a:xfrm>
          <a:prstGeom prst="straightConnector1">
            <a:avLst/>
          </a:prstGeom>
          <a:noFill/>
          <a:ln cap="flat" cmpd="sng" w="25400">
            <a:solidFill>
              <a:srgbClr val="022C94"/>
            </a:solidFill>
            <a:prstDash val="solid"/>
            <a:miter lim="800000"/>
            <a:headEnd len="sm" w="sm" type="none"/>
            <a:tailEnd len="sm" w="sm" type="none"/>
          </a:ln>
        </p:spPr>
      </p:cxnSp>
      <p:sp>
        <p:nvSpPr>
          <p:cNvPr id="98" name="Google Shape;98;p16"/>
          <p:cNvSpPr txBox="1"/>
          <p:nvPr>
            <p:ph idx="2" type="body"/>
          </p:nvPr>
        </p:nvSpPr>
        <p:spPr>
          <a:xfrm>
            <a:off x="1557437" y="3360802"/>
            <a:ext cx="2522400" cy="172140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accent3"/>
              </a:buClr>
              <a:buSzPts val="2000"/>
              <a:buNone/>
              <a:defRPr sz="2000"/>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16"/>
          <p:cNvSpPr txBox="1"/>
          <p:nvPr>
            <p:ph idx="3" type="body"/>
          </p:nvPr>
        </p:nvSpPr>
        <p:spPr>
          <a:xfrm>
            <a:off x="4800601" y="3358082"/>
            <a:ext cx="2587200" cy="172140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accent3"/>
              </a:buClr>
              <a:buSzPts val="2000"/>
              <a:buNone/>
              <a:defRPr sz="2000"/>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16"/>
          <p:cNvSpPr txBox="1"/>
          <p:nvPr>
            <p:ph idx="4" type="body"/>
          </p:nvPr>
        </p:nvSpPr>
        <p:spPr>
          <a:xfrm>
            <a:off x="8125381" y="3360802"/>
            <a:ext cx="2587200" cy="172140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accent3"/>
              </a:buClr>
              <a:buSzPts val="2000"/>
              <a:buNone/>
              <a:defRPr sz="2000"/>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16"/>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6"/>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p16"/>
          <p:cNvSpPr/>
          <p:nvPr/>
        </p:nvSpPr>
        <p:spPr>
          <a:xfrm>
            <a:off x="873270" y="3931194"/>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 name="Google Shape;104;p16"/>
          <p:cNvSpPr/>
          <p:nvPr/>
        </p:nvSpPr>
        <p:spPr>
          <a:xfrm>
            <a:off x="10658835" y="2022227"/>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 name="Google Shape;105;p16"/>
          <p:cNvSpPr/>
          <p:nvPr/>
        </p:nvSpPr>
        <p:spPr>
          <a:xfrm>
            <a:off x="8496299" y="5218771"/>
            <a:ext cx="128032" cy="128032"/>
          </a:xfrm>
          <a:custGeom>
            <a:rect b="b" l="l" r="r" t="t"/>
            <a:pathLst>
              <a:path extrusionOk="0" h="127713" w="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bg>
      <p:bgPr>
        <a:gradFill>
          <a:gsLst>
            <a:gs pos="0">
              <a:schemeClr val="accent4"/>
            </a:gs>
            <a:gs pos="15000">
              <a:srgbClr val="022C94"/>
            </a:gs>
            <a:gs pos="39020">
              <a:srgbClr val="020C12"/>
            </a:gs>
            <a:gs pos="79990">
              <a:srgbClr val="4A017E"/>
            </a:gs>
            <a:gs pos="99000">
              <a:schemeClr val="dk2"/>
            </a:gs>
            <a:gs pos="100000">
              <a:schemeClr val="dk2"/>
            </a:gs>
          </a:gsLst>
          <a:lin ang="7200017" scaled="0"/>
        </a:gradFill>
      </p:bgPr>
    </p:bg>
    <p:spTree>
      <p:nvGrpSpPr>
        <p:cNvPr id="106" name="Shape 106"/>
        <p:cNvGrpSpPr/>
        <p:nvPr/>
      </p:nvGrpSpPr>
      <p:grpSpPr>
        <a:xfrm>
          <a:off x="0" y="0"/>
          <a:ext cx="0" cy="0"/>
          <a:chOff x="0" y="0"/>
          <a:chExt cx="0" cy="0"/>
        </a:xfrm>
      </p:grpSpPr>
      <p:sp>
        <p:nvSpPr>
          <p:cNvPr id="107" name="Google Shape;107;p22"/>
          <p:cNvSpPr/>
          <p:nvPr/>
        </p:nvSpPr>
        <p:spPr>
          <a:xfrm>
            <a:off x="0" y="4477"/>
            <a:ext cx="12192000" cy="6853500"/>
          </a:xfrm>
          <a:prstGeom prst="rect">
            <a:avLst/>
          </a:prstGeom>
          <a:solidFill>
            <a:schemeClr val="dk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 name="Google Shape;108;p2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2"/>
          <p:cNvSpPr txBox="1"/>
          <p:nvPr>
            <p:ph idx="1" type="body"/>
          </p:nvPr>
        </p:nvSpPr>
        <p:spPr>
          <a:xfrm>
            <a:off x="838200" y="2234612"/>
            <a:ext cx="2743200" cy="2743200"/>
          </a:xfrm>
          <a:prstGeom prst="rect">
            <a:avLst/>
          </a:prstGeom>
          <a:solidFill>
            <a:schemeClr val="lt2"/>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accent3"/>
              </a:buClr>
              <a:buSzPts val="1800"/>
              <a:buNone/>
              <a:defRPr sz="1800"/>
            </a:lvl1pPr>
            <a:lvl2pPr indent="-330200" lvl="1" marL="914400" algn="l">
              <a:lnSpc>
                <a:spcPct val="90000"/>
              </a:lnSpc>
              <a:spcBef>
                <a:spcPts val="500"/>
              </a:spcBef>
              <a:spcAft>
                <a:spcPts val="0"/>
              </a:spcAft>
              <a:buSzPts val="1600"/>
              <a:buChar char="•"/>
              <a:defRPr sz="1600"/>
            </a:lvl2pPr>
            <a:lvl3pPr indent="-317500" lvl="2" marL="1371600" algn="l">
              <a:lnSpc>
                <a:spcPct val="90000"/>
              </a:lnSpc>
              <a:spcBef>
                <a:spcPts val="500"/>
              </a:spcBef>
              <a:spcAft>
                <a:spcPts val="0"/>
              </a:spcAft>
              <a:buSzPts val="1400"/>
              <a:buChar char="•"/>
              <a:defRPr sz="1400"/>
            </a:lvl3pPr>
            <a:lvl4pPr indent="-304800" lvl="3" marL="1828800" algn="l">
              <a:lnSpc>
                <a:spcPct val="90000"/>
              </a:lnSpc>
              <a:spcBef>
                <a:spcPts val="500"/>
              </a:spcBef>
              <a:spcAft>
                <a:spcPts val="0"/>
              </a:spcAft>
              <a:buSzPts val="1200"/>
              <a:buChar char="•"/>
              <a:defRPr sz="1200"/>
            </a:lvl4pPr>
            <a:lvl5pPr indent="-304800" lvl="4" marL="2286000" algn="l">
              <a:lnSpc>
                <a:spcPct val="90000"/>
              </a:lnSpc>
              <a:spcBef>
                <a:spcPts val="500"/>
              </a:spcBef>
              <a:spcAft>
                <a:spcPts val="0"/>
              </a:spcAft>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22"/>
          <p:cNvSpPr txBox="1"/>
          <p:nvPr>
            <p:ph idx="2" type="body"/>
          </p:nvPr>
        </p:nvSpPr>
        <p:spPr>
          <a:xfrm>
            <a:off x="3649398" y="1743093"/>
            <a:ext cx="4848000" cy="3833700"/>
          </a:xfrm>
          <a:prstGeom prst="rect">
            <a:avLst/>
          </a:prstGeom>
          <a:solidFill>
            <a:schemeClr val="lt2"/>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accent3"/>
              </a:buClr>
              <a:buSzPts val="1800"/>
              <a:buNone/>
              <a:defRPr sz="1800"/>
            </a:lvl1pPr>
            <a:lvl2pPr indent="-330200" lvl="1" marL="914400" algn="l">
              <a:lnSpc>
                <a:spcPct val="90000"/>
              </a:lnSpc>
              <a:spcBef>
                <a:spcPts val="500"/>
              </a:spcBef>
              <a:spcAft>
                <a:spcPts val="0"/>
              </a:spcAft>
              <a:buSzPts val="1600"/>
              <a:buChar char="•"/>
              <a:defRPr sz="1600"/>
            </a:lvl2pPr>
            <a:lvl3pPr indent="-317500" lvl="2" marL="1371600" algn="l">
              <a:lnSpc>
                <a:spcPct val="90000"/>
              </a:lnSpc>
              <a:spcBef>
                <a:spcPts val="500"/>
              </a:spcBef>
              <a:spcAft>
                <a:spcPts val="0"/>
              </a:spcAft>
              <a:buSzPts val="1400"/>
              <a:buChar char="•"/>
              <a:defRPr sz="1400"/>
            </a:lvl3pPr>
            <a:lvl4pPr indent="-304800" lvl="3" marL="1828800" algn="l">
              <a:lnSpc>
                <a:spcPct val="90000"/>
              </a:lnSpc>
              <a:spcBef>
                <a:spcPts val="500"/>
              </a:spcBef>
              <a:spcAft>
                <a:spcPts val="0"/>
              </a:spcAft>
              <a:buSzPts val="1200"/>
              <a:buChar char="•"/>
              <a:defRPr sz="1200"/>
            </a:lvl4pPr>
            <a:lvl5pPr indent="-304800" lvl="4" marL="2286000" algn="l">
              <a:lnSpc>
                <a:spcPct val="90000"/>
              </a:lnSpc>
              <a:spcBef>
                <a:spcPts val="500"/>
              </a:spcBef>
              <a:spcAft>
                <a:spcPts val="0"/>
              </a:spcAft>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22"/>
          <p:cNvSpPr txBox="1"/>
          <p:nvPr>
            <p:ph idx="3" type="body"/>
          </p:nvPr>
        </p:nvSpPr>
        <p:spPr>
          <a:xfrm>
            <a:off x="8554054" y="2234612"/>
            <a:ext cx="2743200" cy="2735100"/>
          </a:xfrm>
          <a:prstGeom prst="rect">
            <a:avLst/>
          </a:prstGeom>
          <a:solidFill>
            <a:schemeClr val="lt2"/>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accent3"/>
              </a:buClr>
              <a:buSzPts val="1800"/>
              <a:buNone/>
              <a:defRPr sz="1800"/>
            </a:lvl1pPr>
            <a:lvl2pPr indent="-330200" lvl="1" marL="914400" algn="l">
              <a:lnSpc>
                <a:spcPct val="90000"/>
              </a:lnSpc>
              <a:spcBef>
                <a:spcPts val="500"/>
              </a:spcBef>
              <a:spcAft>
                <a:spcPts val="0"/>
              </a:spcAft>
              <a:buSzPts val="1600"/>
              <a:buChar char="•"/>
              <a:defRPr sz="1600"/>
            </a:lvl2pPr>
            <a:lvl3pPr indent="-317500" lvl="2" marL="1371600" algn="l">
              <a:lnSpc>
                <a:spcPct val="90000"/>
              </a:lnSpc>
              <a:spcBef>
                <a:spcPts val="500"/>
              </a:spcBef>
              <a:spcAft>
                <a:spcPts val="0"/>
              </a:spcAft>
              <a:buSzPts val="1400"/>
              <a:buChar char="•"/>
              <a:defRPr sz="1400"/>
            </a:lvl3pPr>
            <a:lvl4pPr indent="-304800" lvl="3" marL="1828800" algn="l">
              <a:lnSpc>
                <a:spcPct val="90000"/>
              </a:lnSpc>
              <a:spcBef>
                <a:spcPts val="500"/>
              </a:spcBef>
              <a:spcAft>
                <a:spcPts val="0"/>
              </a:spcAft>
              <a:buSzPts val="1200"/>
              <a:buChar char="•"/>
              <a:defRPr sz="1200"/>
            </a:lvl4pPr>
            <a:lvl5pPr indent="-304800" lvl="4" marL="2286000" algn="l">
              <a:lnSpc>
                <a:spcPct val="90000"/>
              </a:lnSpc>
              <a:spcBef>
                <a:spcPts val="500"/>
              </a:spcBef>
              <a:spcAft>
                <a:spcPts val="0"/>
              </a:spcAft>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22"/>
          <p:cNvSpPr txBox="1"/>
          <p:nvPr>
            <p:ph idx="4" type="body"/>
          </p:nvPr>
        </p:nvSpPr>
        <p:spPr>
          <a:xfrm>
            <a:off x="838200" y="5576707"/>
            <a:ext cx="10515600" cy="614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1600"/>
              <a:buFont typeface="Arial"/>
              <a:buNone/>
              <a:defRPr sz="1600">
                <a:solidFill>
                  <a:schemeClr val="lt1"/>
                </a:solidFill>
                <a:latin typeface="Arial"/>
                <a:ea typeface="Arial"/>
                <a:cs typeface="Arial"/>
                <a:sym typeface="Arial"/>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22"/>
          <p:cNvSpPr/>
          <p:nvPr/>
        </p:nvSpPr>
        <p:spPr>
          <a:xfrm>
            <a:off x="11170456" y="969148"/>
            <a:ext cx="100480" cy="100480"/>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7843"/>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 name="Google Shape;114;p22"/>
          <p:cNvSpPr/>
          <p:nvPr/>
        </p:nvSpPr>
        <p:spPr>
          <a:xfrm>
            <a:off x="1876516" y="1290549"/>
            <a:ext cx="144300" cy="144300"/>
          </a:xfrm>
          <a:prstGeom prst="ellipse">
            <a:avLst/>
          </a:prstGeom>
          <a:noFill/>
          <a:ln cap="flat" cmpd="sng" w="12700">
            <a:solidFill>
              <a:srgbClr val="82A6FD">
                <a:alpha val="48235"/>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 name="Google Shape;115;p22"/>
          <p:cNvSpPr txBox="1"/>
          <p:nvPr>
            <p:ph idx="11" type="ftr"/>
          </p:nvPr>
        </p:nvSpPr>
        <p:spPr>
          <a:xfrm>
            <a:off x="336405" y="6237287"/>
            <a:ext cx="411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22"/>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7" name="Google Shape;117;p22"/>
          <p:cNvSpPr/>
          <p:nvPr/>
        </p:nvSpPr>
        <p:spPr>
          <a:xfrm>
            <a:off x="688076" y="5192833"/>
            <a:ext cx="45797" cy="37822"/>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82A6FD">
              <a:alpha val="4862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dk1"/>
            </a:gs>
            <a:gs pos="99000">
              <a:srgbClr val="05202E"/>
            </a:gs>
            <a:gs pos="100000">
              <a:srgbClr val="05202E"/>
            </a:gs>
          </a:gsLst>
          <a:lin ang="5400012" scaled="0"/>
        </a:gradFill>
      </p:bgPr>
    </p:bg>
    <p:spTree>
      <p:nvGrpSpPr>
        <p:cNvPr id="9" name="Shape 9"/>
        <p:cNvGrpSpPr/>
        <p:nvPr/>
      </p:nvGrpSpPr>
      <p:grpSpPr>
        <a:xfrm>
          <a:off x="0" y="0"/>
          <a:ext cx="0" cy="0"/>
          <a:chOff x="0" y="0"/>
          <a:chExt cx="0" cy="0"/>
        </a:xfrm>
      </p:grpSpPr>
      <p:sp>
        <p:nvSpPr>
          <p:cNvPr id="10" name="Google Shape;10;p1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3"/>
              </a:buClr>
              <a:buSzPts val="2800"/>
              <a:buFont typeface="Arial"/>
              <a:buNone/>
              <a:defRPr b="0" i="0" sz="2800" u="none" cap="none" strike="noStrike">
                <a:solidFill>
                  <a:schemeClr val="accent3"/>
                </a:solidFill>
                <a:latin typeface="Arial"/>
                <a:ea typeface="Arial"/>
                <a:cs typeface="Arial"/>
                <a:sym typeface="Arial"/>
              </a:defRPr>
            </a:lvl1pPr>
            <a:lvl2pPr indent="-381000" lvl="1" marL="914400" marR="0" rtl="0" algn="l">
              <a:lnSpc>
                <a:spcPct val="90000"/>
              </a:lnSpc>
              <a:spcBef>
                <a:spcPts val="500"/>
              </a:spcBef>
              <a:spcAft>
                <a:spcPts val="0"/>
              </a:spcAft>
              <a:buClr>
                <a:schemeClr val="accent6"/>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accent6"/>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accent6"/>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hyperlink" Target="https://dergipark.org.tr/tr/pub/jblu/issue/18607/196366" TargetMode="External"/><Relationship Id="rId4" Type="http://schemas.openxmlformats.org/officeDocument/2006/relationships/hyperlink" Target="http://www.collectionscanada.ca/9/1/p1-259-e.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mailto:elif.oztop@bilkent.edu.tr" TargetMode="External"/><Relationship Id="rId4" Type="http://schemas.openxmlformats.org/officeDocument/2006/relationships/hyperlink" Target="mailto:cem.akgun@bilkent.edu.t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
          <p:cNvSpPr txBox="1"/>
          <p:nvPr>
            <p:ph type="title"/>
          </p:nvPr>
        </p:nvSpPr>
        <p:spPr>
          <a:xfrm>
            <a:off x="405063" y="1546148"/>
            <a:ext cx="11381873" cy="376570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5"/>
              </a:buClr>
              <a:buSzPts val="6000"/>
              <a:buFont typeface="Arial"/>
              <a:buNone/>
            </a:pPr>
            <a:r>
              <a:rPr lang="en-US" sz="3200">
                <a:solidFill>
                  <a:schemeClr val="lt1"/>
                </a:solidFill>
                <a:latin typeface="Verdana"/>
                <a:ea typeface="Verdana"/>
                <a:cs typeface="Verdana"/>
                <a:sym typeface="Verdana"/>
              </a:rPr>
              <a:t>İHSAN DOĞRAMACI BİLKENT ÜNİVERSİTESİ'NDE DİJİTALLEŞTİRME ÇALIŞMALARI: </a:t>
            </a:r>
            <a:br>
              <a:rPr lang="en-US" sz="3200">
                <a:solidFill>
                  <a:schemeClr val="lt1"/>
                </a:solidFill>
                <a:latin typeface="Verdana"/>
                <a:ea typeface="Verdana"/>
                <a:cs typeface="Verdana"/>
                <a:sym typeface="Verdana"/>
              </a:rPr>
            </a:br>
            <a:endParaRPr sz="3200">
              <a:solidFill>
                <a:schemeClr val="lt1"/>
              </a:solidFill>
              <a:latin typeface="Verdana"/>
              <a:ea typeface="Verdana"/>
              <a:cs typeface="Verdana"/>
              <a:sym typeface="Verdana"/>
            </a:endParaRPr>
          </a:p>
          <a:p>
            <a:pPr indent="0" lvl="0" marL="0" rtl="0" algn="ctr">
              <a:lnSpc>
                <a:spcPct val="90000"/>
              </a:lnSpc>
              <a:spcBef>
                <a:spcPts val="0"/>
              </a:spcBef>
              <a:spcAft>
                <a:spcPts val="0"/>
              </a:spcAft>
              <a:buClr>
                <a:schemeClr val="accent5"/>
              </a:buClr>
              <a:buSzPts val="6000"/>
              <a:buFont typeface="Arial"/>
              <a:buNone/>
            </a:pPr>
            <a:r>
              <a:rPr lang="en-US" sz="3200">
                <a:solidFill>
                  <a:schemeClr val="lt1"/>
                </a:solidFill>
                <a:latin typeface="Verdana"/>
                <a:ea typeface="Verdana"/>
                <a:cs typeface="Verdana"/>
                <a:sym typeface="Verdana"/>
              </a:rPr>
              <a:t>Hüseyin Cöntürk Koleksiyonu Örneği</a:t>
            </a:r>
            <a:endParaRPr sz="8800">
              <a:solidFill>
                <a:schemeClr val="lt1"/>
              </a:solidFill>
            </a:endParaRPr>
          </a:p>
        </p:txBody>
      </p:sp>
      <p:sp>
        <p:nvSpPr>
          <p:cNvPr id="123" name="Google Shape;123;p1"/>
          <p:cNvSpPr txBox="1"/>
          <p:nvPr>
            <p:ph idx="2" type="body"/>
          </p:nvPr>
        </p:nvSpPr>
        <p:spPr>
          <a:xfrm>
            <a:off x="0" y="5532550"/>
            <a:ext cx="12192000" cy="1323440"/>
          </a:xfrm>
          <a:prstGeom prst="rect">
            <a:avLst/>
          </a:prstGeom>
          <a:solidFill>
            <a:schemeClr val="dk1">
              <a:alpha val="61176"/>
            </a:schemeClr>
          </a:solidFill>
          <a:ln>
            <a:noFill/>
          </a:ln>
        </p:spPr>
        <p:txBody>
          <a:bodyPr anchorCtr="0" anchor="ctr" bIns="0" lIns="0" spcFirstLastPara="1" rIns="0" wrap="square" tIns="0">
            <a:noAutofit/>
          </a:bodyPr>
          <a:lstStyle/>
          <a:p>
            <a:pPr indent="0" lvl="0" marL="0" rtl="0" algn="ctr">
              <a:lnSpc>
                <a:spcPct val="60000"/>
              </a:lnSpc>
              <a:spcBef>
                <a:spcPts val="0"/>
              </a:spcBef>
              <a:spcAft>
                <a:spcPts val="0"/>
              </a:spcAft>
              <a:buClr>
                <a:schemeClr val="lt1"/>
              </a:buClr>
              <a:buSzPts val="2000"/>
              <a:buNone/>
            </a:pPr>
            <a:r>
              <a:rPr lang="en-US"/>
              <a:t>Elif ÖZTOP</a:t>
            </a:r>
            <a:endParaRPr/>
          </a:p>
          <a:p>
            <a:pPr indent="0" lvl="0" marL="0" rtl="0" algn="ctr">
              <a:lnSpc>
                <a:spcPct val="60000"/>
              </a:lnSpc>
              <a:spcBef>
                <a:spcPts val="1000"/>
              </a:spcBef>
              <a:spcAft>
                <a:spcPts val="0"/>
              </a:spcAft>
              <a:buClr>
                <a:schemeClr val="lt1"/>
              </a:buClr>
              <a:buSzPts val="2000"/>
              <a:buNone/>
            </a:pPr>
            <a:r>
              <a:rPr lang="en-US"/>
              <a:t>Cem Çağatay AKGÜN</a:t>
            </a:r>
            <a:endParaRPr/>
          </a:p>
        </p:txBody>
      </p:sp>
      <p:pic>
        <p:nvPicPr>
          <p:cNvPr descr="Katılımcılar – ÜNAK2023" id="124" name="Google Shape;124;p1"/>
          <p:cNvPicPr preferRelativeResize="0"/>
          <p:nvPr/>
        </p:nvPicPr>
        <p:blipFill rotWithShape="1">
          <a:blip r:embed="rId3">
            <a:alphaModFix/>
          </a:blip>
          <a:srcRect b="0" l="0" r="0" t="0"/>
          <a:stretch/>
        </p:blipFill>
        <p:spPr>
          <a:xfrm>
            <a:off x="10938675" y="5573525"/>
            <a:ext cx="1253325" cy="1207327"/>
          </a:xfrm>
          <a:prstGeom prst="rect">
            <a:avLst/>
          </a:prstGeom>
          <a:noFill/>
          <a:ln>
            <a:noFill/>
          </a:ln>
        </p:spPr>
      </p:pic>
      <p:pic>
        <p:nvPicPr>
          <p:cNvPr descr="EN / Bilkent University – Bilkent University Emblem" id="125" name="Google Shape;125;p1"/>
          <p:cNvPicPr preferRelativeResize="0"/>
          <p:nvPr/>
        </p:nvPicPr>
        <p:blipFill rotWithShape="1">
          <a:blip r:embed="rId4">
            <a:alphaModFix/>
          </a:blip>
          <a:srcRect b="0" l="0" r="0" t="0"/>
          <a:stretch/>
        </p:blipFill>
        <p:spPr>
          <a:xfrm>
            <a:off x="0" y="5550526"/>
            <a:ext cx="1253325" cy="12533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
          <p:cNvSpPr txBox="1"/>
          <p:nvPr>
            <p:ph type="title"/>
          </p:nvPr>
        </p:nvSpPr>
        <p:spPr>
          <a:xfrm>
            <a:off x="371828" y="1106382"/>
            <a:ext cx="3572231"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b="1" lang="en-US"/>
              <a:t>AKIŞ</a:t>
            </a:r>
            <a:endParaRPr b="1"/>
          </a:p>
        </p:txBody>
      </p:sp>
      <p:sp>
        <p:nvSpPr>
          <p:cNvPr id="132" name="Google Shape;132;p2"/>
          <p:cNvSpPr txBox="1"/>
          <p:nvPr/>
        </p:nvSpPr>
        <p:spPr>
          <a:xfrm>
            <a:off x="4200172" y="1106382"/>
            <a:ext cx="7620000" cy="53835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lt1"/>
              </a:buClr>
              <a:buSzPts val="1600"/>
              <a:buFont typeface="Arial"/>
              <a:buChar char="•"/>
            </a:pPr>
            <a:r>
              <a:rPr b="0" i="0" lang="en-US" sz="2000" u="none" cap="none" strike="noStrike">
                <a:solidFill>
                  <a:schemeClr val="lt1"/>
                </a:solidFill>
                <a:latin typeface="Arial"/>
                <a:ea typeface="Arial"/>
                <a:cs typeface="Arial"/>
                <a:sym typeface="Arial"/>
              </a:rPr>
              <a:t>Dijitalleştirme Nedir?</a:t>
            </a:r>
            <a:endParaRPr b="0" i="0" sz="2000" u="none" cap="none" strike="noStrike">
              <a:solidFill>
                <a:schemeClr val="lt1"/>
              </a:solidFill>
              <a:latin typeface="Arial"/>
              <a:ea typeface="Arial"/>
              <a:cs typeface="Arial"/>
              <a:sym typeface="Arial"/>
            </a:endParaRPr>
          </a:p>
          <a:p>
            <a:pPr indent="-311150" lvl="0" marL="285750" marR="0" rtl="0" algn="l">
              <a:lnSpc>
                <a:spcPct val="100000"/>
              </a:lnSpc>
              <a:spcBef>
                <a:spcPts val="0"/>
              </a:spcBef>
              <a:spcAft>
                <a:spcPts val="0"/>
              </a:spcAft>
              <a:buClr>
                <a:schemeClr val="lt1"/>
              </a:buClr>
              <a:buSzPts val="2000"/>
              <a:buChar char="•"/>
            </a:pPr>
            <a:r>
              <a:rPr lang="en-US" sz="2000">
                <a:solidFill>
                  <a:schemeClr val="lt1"/>
                </a:solidFill>
              </a:rPr>
              <a:t>Dijitalleştirmenin Önemi</a:t>
            </a:r>
            <a:endParaRPr sz="2000">
              <a:solidFill>
                <a:schemeClr val="lt1"/>
              </a:solidFill>
            </a:endParaRPr>
          </a:p>
          <a:p>
            <a:pPr indent="-285750" lvl="0" marL="285750" marR="0" rtl="0" algn="l">
              <a:lnSpc>
                <a:spcPct val="100000"/>
              </a:lnSpc>
              <a:spcBef>
                <a:spcPts val="1000"/>
              </a:spcBef>
              <a:spcAft>
                <a:spcPts val="0"/>
              </a:spcAft>
              <a:buClr>
                <a:schemeClr val="lt1"/>
              </a:buClr>
              <a:buSzPts val="1600"/>
              <a:buFont typeface="Arial"/>
              <a:buChar char="•"/>
            </a:pPr>
            <a:r>
              <a:rPr b="0" i="0" lang="en-US" sz="2000" u="none" cap="none" strike="noStrike">
                <a:solidFill>
                  <a:schemeClr val="lt1"/>
                </a:solidFill>
                <a:latin typeface="Arial"/>
                <a:ea typeface="Arial"/>
                <a:cs typeface="Arial"/>
                <a:sym typeface="Arial"/>
              </a:rPr>
              <a:t>Hüseyin Cöntürk Koleksiyonu Dijitalleştirme Süreç Aşamaları</a:t>
            </a:r>
            <a:endParaRPr b="0" i="0" sz="2000" u="none" cap="none" strike="noStrike">
              <a:solidFill>
                <a:schemeClr val="lt1"/>
              </a:solidFill>
              <a:latin typeface="Arial"/>
              <a:ea typeface="Arial"/>
              <a:cs typeface="Arial"/>
              <a:sym typeface="Arial"/>
            </a:endParaRPr>
          </a:p>
          <a:p>
            <a:pPr indent="-311150" lvl="1" marL="800100" marR="0" rtl="0" algn="l">
              <a:lnSpc>
                <a:spcPct val="100000"/>
              </a:lnSpc>
              <a:spcBef>
                <a:spcPts val="500"/>
              </a:spcBef>
              <a:spcAft>
                <a:spcPts val="0"/>
              </a:spcAft>
              <a:buClr>
                <a:schemeClr val="lt1"/>
              </a:buClr>
              <a:buSzPts val="1300"/>
              <a:buFont typeface="Arial"/>
              <a:buChar char="•"/>
            </a:pPr>
            <a:r>
              <a:rPr b="0" i="0" lang="en-US" sz="2000" u="none" cap="none" strike="noStrike">
                <a:solidFill>
                  <a:schemeClr val="lt1"/>
                </a:solidFill>
                <a:latin typeface="Arial"/>
                <a:ea typeface="Arial"/>
                <a:cs typeface="Arial"/>
                <a:sym typeface="Arial"/>
              </a:rPr>
              <a:t>Seçme</a:t>
            </a:r>
            <a:endParaRPr b="0" i="0" sz="2000" u="none" cap="none" strike="noStrike">
              <a:solidFill>
                <a:schemeClr val="lt1"/>
              </a:solidFill>
              <a:latin typeface="Arial"/>
              <a:ea typeface="Arial"/>
              <a:cs typeface="Arial"/>
              <a:sym typeface="Arial"/>
            </a:endParaRPr>
          </a:p>
          <a:p>
            <a:pPr indent="-330200" lvl="2" marL="1371600" marR="0" rtl="0" algn="l">
              <a:lnSpc>
                <a:spcPct val="100000"/>
              </a:lnSpc>
              <a:spcBef>
                <a:spcPts val="100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Hüseyin Cöntürk Kimdir?</a:t>
            </a:r>
            <a:endParaRPr b="0" i="0" sz="1600" u="none" cap="none" strike="noStrike">
              <a:solidFill>
                <a:schemeClr val="dk1"/>
              </a:solidFill>
              <a:latin typeface="Arial"/>
              <a:ea typeface="Arial"/>
              <a:cs typeface="Arial"/>
              <a:sym typeface="Arial"/>
            </a:endParaRPr>
          </a:p>
          <a:p>
            <a:pPr indent="-330200" lvl="2" marL="1371600" marR="0" rtl="0" algn="l">
              <a:lnSpc>
                <a:spcPct val="100000"/>
              </a:lnSpc>
              <a:spcBef>
                <a:spcPts val="100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Hüseyin Cöntürk Bağış Koleksiyonu</a:t>
            </a:r>
            <a:endParaRPr b="0" i="0" sz="1600" u="none" cap="none" strike="noStrike">
              <a:solidFill>
                <a:schemeClr val="lt1"/>
              </a:solidFill>
              <a:latin typeface="Arial"/>
              <a:ea typeface="Arial"/>
              <a:cs typeface="Arial"/>
              <a:sym typeface="Arial"/>
            </a:endParaRPr>
          </a:p>
          <a:p>
            <a:pPr indent="-311150" lvl="1" marL="800100" marR="0" rtl="0" algn="l">
              <a:lnSpc>
                <a:spcPct val="100000"/>
              </a:lnSpc>
              <a:spcBef>
                <a:spcPts val="500"/>
              </a:spcBef>
              <a:spcAft>
                <a:spcPts val="0"/>
              </a:spcAft>
              <a:buClr>
                <a:schemeClr val="lt1"/>
              </a:buClr>
              <a:buSzPts val="1300"/>
              <a:buFont typeface="Arial"/>
              <a:buChar char="•"/>
            </a:pPr>
            <a:r>
              <a:rPr b="0" i="0" lang="en-US" sz="2000" u="none" cap="none" strike="noStrike">
                <a:solidFill>
                  <a:schemeClr val="lt1"/>
                </a:solidFill>
                <a:latin typeface="Arial"/>
                <a:ea typeface="Arial"/>
                <a:cs typeface="Arial"/>
                <a:sym typeface="Arial"/>
              </a:rPr>
              <a:t>Kataloglama</a:t>
            </a:r>
            <a:endParaRPr b="0" i="0" sz="2000" u="none" cap="none" strike="noStrike">
              <a:solidFill>
                <a:schemeClr val="lt1"/>
              </a:solidFill>
              <a:latin typeface="Arial"/>
              <a:ea typeface="Arial"/>
              <a:cs typeface="Arial"/>
              <a:sym typeface="Arial"/>
            </a:endParaRPr>
          </a:p>
          <a:p>
            <a:pPr indent="-311150" lvl="1" marL="800100" marR="0" rtl="0" algn="l">
              <a:lnSpc>
                <a:spcPct val="100000"/>
              </a:lnSpc>
              <a:spcBef>
                <a:spcPts val="500"/>
              </a:spcBef>
              <a:spcAft>
                <a:spcPts val="0"/>
              </a:spcAft>
              <a:buClr>
                <a:schemeClr val="lt1"/>
              </a:buClr>
              <a:buSzPts val="1300"/>
              <a:buFont typeface="Arial"/>
              <a:buChar char="•"/>
            </a:pPr>
            <a:r>
              <a:rPr b="0" i="0" lang="en-US" sz="2000" u="none" cap="none" strike="noStrike">
                <a:solidFill>
                  <a:schemeClr val="lt1"/>
                </a:solidFill>
                <a:latin typeface="Arial"/>
                <a:ea typeface="Arial"/>
                <a:cs typeface="Arial"/>
                <a:sym typeface="Arial"/>
              </a:rPr>
              <a:t>Tarama</a:t>
            </a:r>
            <a:endParaRPr b="0" i="0" sz="2000" u="none" cap="none" strike="noStrike">
              <a:solidFill>
                <a:schemeClr val="lt1"/>
              </a:solidFill>
              <a:latin typeface="Arial"/>
              <a:ea typeface="Arial"/>
              <a:cs typeface="Arial"/>
              <a:sym typeface="Arial"/>
            </a:endParaRPr>
          </a:p>
          <a:p>
            <a:pPr indent="-311150" lvl="1" marL="800100" marR="0" rtl="0" algn="l">
              <a:lnSpc>
                <a:spcPct val="100000"/>
              </a:lnSpc>
              <a:spcBef>
                <a:spcPts val="500"/>
              </a:spcBef>
              <a:spcAft>
                <a:spcPts val="0"/>
              </a:spcAft>
              <a:buClr>
                <a:schemeClr val="lt1"/>
              </a:buClr>
              <a:buSzPts val="1300"/>
              <a:buFont typeface="Arial"/>
              <a:buChar char="•"/>
            </a:pPr>
            <a:r>
              <a:rPr b="0" i="0" lang="en-US" sz="2000" u="none" cap="none" strike="noStrike">
                <a:solidFill>
                  <a:schemeClr val="lt1"/>
                </a:solidFill>
                <a:latin typeface="Arial"/>
                <a:ea typeface="Arial"/>
                <a:cs typeface="Arial"/>
                <a:sym typeface="Arial"/>
              </a:rPr>
              <a:t>Kontrol</a:t>
            </a:r>
            <a:endParaRPr b="0" i="0" sz="2000" u="none" cap="none" strike="noStrike">
              <a:solidFill>
                <a:schemeClr val="lt1"/>
              </a:solidFill>
              <a:latin typeface="Arial"/>
              <a:ea typeface="Arial"/>
              <a:cs typeface="Arial"/>
              <a:sym typeface="Arial"/>
            </a:endParaRPr>
          </a:p>
          <a:p>
            <a:pPr indent="-311150" lvl="1" marL="800100" marR="0" rtl="0" algn="l">
              <a:lnSpc>
                <a:spcPct val="100000"/>
              </a:lnSpc>
              <a:spcBef>
                <a:spcPts val="500"/>
              </a:spcBef>
              <a:spcAft>
                <a:spcPts val="0"/>
              </a:spcAft>
              <a:buClr>
                <a:schemeClr val="lt1"/>
              </a:buClr>
              <a:buSzPts val="1300"/>
              <a:buFont typeface="Arial"/>
              <a:buChar char="•"/>
            </a:pPr>
            <a:r>
              <a:rPr b="0" i="0" lang="en-US" sz="2000" u="none" cap="none" strike="noStrike">
                <a:solidFill>
                  <a:schemeClr val="lt1"/>
                </a:solidFill>
                <a:latin typeface="Arial"/>
                <a:ea typeface="Arial"/>
                <a:cs typeface="Arial"/>
                <a:sym typeface="Arial"/>
              </a:rPr>
              <a:t>Dosya Formatlarını Dönüştürme</a:t>
            </a:r>
            <a:endParaRPr b="0" i="0" sz="2000" u="none" cap="none" strike="noStrike">
              <a:solidFill>
                <a:schemeClr val="lt1"/>
              </a:solidFill>
              <a:latin typeface="Arial"/>
              <a:ea typeface="Arial"/>
              <a:cs typeface="Arial"/>
              <a:sym typeface="Arial"/>
            </a:endParaRPr>
          </a:p>
          <a:p>
            <a:pPr indent="-311150" lvl="1" marL="800100" marR="0" rtl="0" algn="l">
              <a:lnSpc>
                <a:spcPct val="100000"/>
              </a:lnSpc>
              <a:spcBef>
                <a:spcPts val="500"/>
              </a:spcBef>
              <a:spcAft>
                <a:spcPts val="0"/>
              </a:spcAft>
              <a:buClr>
                <a:schemeClr val="lt1"/>
              </a:buClr>
              <a:buSzPts val="1300"/>
              <a:buFont typeface="Arial"/>
              <a:buChar char="•"/>
            </a:pPr>
            <a:r>
              <a:rPr b="0" i="0" lang="en-US" sz="2000" u="none" cap="none" strike="noStrike">
                <a:solidFill>
                  <a:schemeClr val="lt1"/>
                </a:solidFill>
                <a:latin typeface="Arial"/>
                <a:ea typeface="Arial"/>
                <a:cs typeface="Arial"/>
                <a:sym typeface="Arial"/>
              </a:rPr>
              <a:t>Üstverilerin Düzenlenmesi</a:t>
            </a:r>
            <a:endParaRPr b="0" i="0" sz="2000" u="none" cap="none" strike="noStrike">
              <a:solidFill>
                <a:schemeClr val="lt1"/>
              </a:solidFill>
              <a:latin typeface="Arial"/>
              <a:ea typeface="Arial"/>
              <a:cs typeface="Arial"/>
              <a:sym typeface="Arial"/>
            </a:endParaRPr>
          </a:p>
          <a:p>
            <a:pPr indent="-311150" lvl="1" marL="800100" marR="0" rtl="0" algn="l">
              <a:lnSpc>
                <a:spcPct val="100000"/>
              </a:lnSpc>
              <a:spcBef>
                <a:spcPts val="500"/>
              </a:spcBef>
              <a:spcAft>
                <a:spcPts val="0"/>
              </a:spcAft>
              <a:buClr>
                <a:schemeClr val="lt1"/>
              </a:buClr>
              <a:buSzPts val="1300"/>
              <a:buFont typeface="Arial"/>
              <a:buChar char="•"/>
            </a:pPr>
            <a:r>
              <a:rPr b="0" i="0" lang="en-US" sz="2000" u="none" cap="none" strike="noStrike">
                <a:solidFill>
                  <a:schemeClr val="lt1"/>
                </a:solidFill>
                <a:latin typeface="Arial"/>
                <a:ea typeface="Arial"/>
                <a:cs typeface="Arial"/>
                <a:sym typeface="Arial"/>
              </a:rPr>
              <a:t>Toplu Aktarım / Depolama</a:t>
            </a:r>
            <a:endParaRPr b="0" i="0" sz="2000" u="none" cap="none" strike="noStrike">
              <a:solidFill>
                <a:schemeClr val="lt1"/>
              </a:solidFill>
              <a:latin typeface="Arial"/>
              <a:ea typeface="Arial"/>
              <a:cs typeface="Arial"/>
              <a:sym typeface="Arial"/>
            </a:endParaRPr>
          </a:p>
          <a:p>
            <a:pPr indent="-342900" lvl="0" marL="444500" marR="0" rtl="0" algn="l">
              <a:lnSpc>
                <a:spcPct val="100000"/>
              </a:lnSpc>
              <a:spcBef>
                <a:spcPts val="1000"/>
              </a:spcBef>
              <a:spcAft>
                <a:spcPts val="0"/>
              </a:spcAft>
              <a:buClr>
                <a:schemeClr val="lt1"/>
              </a:buClr>
              <a:buSzPts val="1600"/>
              <a:buFont typeface="Arial"/>
              <a:buChar char="•"/>
            </a:pPr>
            <a:r>
              <a:rPr b="0" i="0" lang="en-US" sz="2000" u="none" cap="none" strike="noStrike">
                <a:solidFill>
                  <a:schemeClr val="lt1"/>
                </a:solidFill>
                <a:latin typeface="Arial"/>
                <a:ea typeface="Arial"/>
                <a:cs typeface="Arial"/>
                <a:sym typeface="Arial"/>
              </a:rPr>
              <a:t>Neden Dspace?</a:t>
            </a:r>
            <a:endParaRPr b="0" i="0" sz="1400" u="none" cap="none" strike="noStrike">
              <a:solidFill>
                <a:srgbClr val="000000"/>
              </a:solidFill>
              <a:latin typeface="Arial"/>
              <a:ea typeface="Arial"/>
              <a:cs typeface="Arial"/>
              <a:sym typeface="Arial"/>
            </a:endParaRPr>
          </a:p>
          <a:p>
            <a:pPr indent="-265113" lvl="3" marL="806450" marR="0" rtl="0" algn="l">
              <a:lnSpc>
                <a:spcPct val="100000"/>
              </a:lnSpc>
              <a:spcBef>
                <a:spcPts val="1000"/>
              </a:spcBef>
              <a:spcAft>
                <a:spcPts val="0"/>
              </a:spcAft>
              <a:buClr>
                <a:schemeClr val="lt1"/>
              </a:buClr>
              <a:buSzPts val="1600"/>
              <a:buFont typeface="Arial"/>
              <a:buChar char="•"/>
            </a:pPr>
            <a:r>
              <a:rPr b="0" i="0" lang="en-US" sz="2000" u="none" cap="none" strike="noStrike">
                <a:solidFill>
                  <a:schemeClr val="lt1"/>
                </a:solidFill>
                <a:latin typeface="Arial"/>
                <a:ea typeface="Arial"/>
                <a:cs typeface="Arial"/>
                <a:sym typeface="Arial"/>
              </a:rPr>
              <a:t>DSpace Yazılım ve Donanım Gereksinimleri</a:t>
            </a:r>
            <a:endParaRPr b="0" i="0" sz="20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27e49400297_0_20"/>
          <p:cNvSpPr txBox="1"/>
          <p:nvPr>
            <p:ph type="title"/>
          </p:nvPr>
        </p:nvSpPr>
        <p:spPr>
          <a:xfrm>
            <a:off x="602625" y="516085"/>
            <a:ext cx="7106700" cy="14700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Dijitalleştirme Nedir?</a:t>
            </a:r>
            <a:endParaRPr b="1"/>
          </a:p>
        </p:txBody>
      </p:sp>
      <p:sp>
        <p:nvSpPr>
          <p:cNvPr id="139" name="Google Shape;139;g27e49400297_0_20"/>
          <p:cNvSpPr txBox="1"/>
          <p:nvPr>
            <p:ph idx="2" type="body"/>
          </p:nvPr>
        </p:nvSpPr>
        <p:spPr>
          <a:xfrm>
            <a:off x="291975" y="2733820"/>
            <a:ext cx="7728000" cy="3200155"/>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2000"/>
              <a:t>“Dijitalleştirme, geleneksel kütüphane materyallerinin elektronik kullanım ve dağıtım için dijital formatlara dönüştürülmesi süreci” (Tuna, Zogo ve Demirelli, 2013).</a:t>
            </a:r>
            <a:endParaRPr/>
          </a:p>
          <a:p>
            <a:pPr indent="-228600" lvl="0" marL="457200" rtl="0" algn="l">
              <a:lnSpc>
                <a:spcPct val="140000"/>
              </a:lnSpc>
              <a:spcBef>
                <a:spcPts val="0"/>
              </a:spcBef>
              <a:spcAft>
                <a:spcPts val="0"/>
              </a:spcAft>
              <a:buSzPts val="2000"/>
              <a:buNone/>
            </a:pPr>
            <a:r>
              <a:t/>
            </a:r>
            <a:endParaRPr sz="2000"/>
          </a:p>
          <a:p>
            <a:pPr indent="-355600" lvl="0" marL="457200" rtl="0" algn="l">
              <a:lnSpc>
                <a:spcPct val="140000"/>
              </a:lnSpc>
              <a:spcBef>
                <a:spcPts val="0"/>
              </a:spcBef>
              <a:spcAft>
                <a:spcPts val="0"/>
              </a:spcAft>
              <a:buSzPts val="2000"/>
              <a:buChar char="•"/>
            </a:pPr>
            <a:r>
              <a:rPr lang="en-US" sz="2000"/>
              <a:t>“Dokümanın sabitliğinin sağlanması, fiziksel özellikleri, içeriği ve dokümanın bütünlüğünün korunması, fonksiyonlarının ve kaynağının korunarak uzun dönemli depolanmasını sağlamak amacıyla yapılır.” (Bullock, 1999, s.48). </a:t>
            </a:r>
            <a:endParaRPr sz="2000"/>
          </a:p>
        </p:txBody>
      </p:sp>
      <p:sp>
        <p:nvSpPr>
          <p:cNvPr id="140" name="Google Shape;140;g27e49400297_0_20"/>
          <p:cNvSpPr/>
          <p:nvPr/>
        </p:nvSpPr>
        <p:spPr>
          <a:xfrm>
            <a:off x="9312888" y="819734"/>
            <a:ext cx="2522391" cy="1721355"/>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000"/>
              <a:buFont typeface="Arial"/>
              <a:buNone/>
            </a:pPr>
            <a:r>
              <a:rPr b="1" i="0" lang="en-US" sz="2000" u="none" cap="none" strike="noStrike">
                <a:solidFill>
                  <a:schemeClr val="accent3"/>
                </a:solidFill>
                <a:latin typeface="Arial"/>
                <a:ea typeface="Arial"/>
                <a:cs typeface="Arial"/>
                <a:sym typeface="Arial"/>
              </a:rPr>
              <a:t>Tarama işleminden daha fazlası</a:t>
            </a:r>
            <a:endParaRPr b="1" i="0" sz="2000" u="none" cap="none" strike="noStrike">
              <a:solidFill>
                <a:schemeClr val="accent3"/>
              </a:solidFill>
              <a:latin typeface="Arial"/>
              <a:ea typeface="Arial"/>
              <a:cs typeface="Arial"/>
              <a:sym typeface="Arial"/>
            </a:endParaRPr>
          </a:p>
        </p:txBody>
      </p:sp>
      <p:sp>
        <p:nvSpPr>
          <p:cNvPr id="141" name="Google Shape;141;g27e49400297_0_20"/>
          <p:cNvSpPr/>
          <p:nvPr/>
        </p:nvSpPr>
        <p:spPr>
          <a:xfrm>
            <a:off x="9312888" y="2492019"/>
            <a:ext cx="2587137" cy="1721355"/>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000"/>
              <a:buFont typeface="Arial"/>
              <a:buNone/>
            </a:pPr>
            <a:r>
              <a:rPr b="1" i="0" lang="en-US" sz="2000" u="none" cap="none" strike="noStrike">
                <a:solidFill>
                  <a:schemeClr val="accent3"/>
                </a:solidFill>
                <a:latin typeface="Arial"/>
                <a:ea typeface="Arial"/>
                <a:cs typeface="Arial"/>
                <a:sym typeface="Arial"/>
              </a:rPr>
              <a:t>Standartlar ve kalite yönetimi</a:t>
            </a:r>
            <a:endParaRPr b="1" i="0" sz="2000" u="none" cap="none" strike="noStrike">
              <a:solidFill>
                <a:schemeClr val="accent3"/>
              </a:solidFill>
              <a:latin typeface="Arial"/>
              <a:ea typeface="Arial"/>
              <a:cs typeface="Arial"/>
              <a:sym typeface="Arial"/>
            </a:endParaRPr>
          </a:p>
        </p:txBody>
      </p:sp>
      <p:sp>
        <p:nvSpPr>
          <p:cNvPr id="142" name="Google Shape;142;g27e49400297_0_20"/>
          <p:cNvSpPr/>
          <p:nvPr/>
        </p:nvSpPr>
        <p:spPr>
          <a:xfrm>
            <a:off x="9312888" y="4368510"/>
            <a:ext cx="2587137" cy="1721355"/>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000"/>
              <a:buFont typeface="Arial"/>
              <a:buNone/>
            </a:pPr>
            <a:r>
              <a:t/>
            </a:r>
            <a:endParaRPr b="1" i="0" sz="2000" u="none" cap="none" strike="noStrike">
              <a:solidFill>
                <a:schemeClr val="accent3"/>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2000"/>
              <a:buFont typeface="Arial"/>
              <a:buNone/>
            </a:pPr>
            <a:r>
              <a:rPr b="1" i="0" lang="en-US" sz="2000" u="none" cap="none" strike="noStrike">
                <a:solidFill>
                  <a:schemeClr val="accent3"/>
                </a:solidFill>
                <a:latin typeface="Arial"/>
                <a:ea typeface="Arial"/>
                <a:cs typeface="Arial"/>
                <a:sym typeface="Arial"/>
              </a:rPr>
              <a:t>Proje yönetimi ve izleme</a:t>
            </a:r>
            <a:endParaRPr b="1" i="0" sz="2000" u="none" cap="none" strike="noStrike">
              <a:solidFill>
                <a:schemeClr val="accent3"/>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2000"/>
              <a:buFont typeface="Arial"/>
              <a:buNone/>
            </a:pPr>
            <a:r>
              <a:t/>
            </a:r>
            <a:endParaRPr b="1" i="0" sz="2000" u="none" cap="none" strike="noStrike">
              <a:solidFill>
                <a:schemeClr val="accent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4781e06546c0e490_0"/>
          <p:cNvSpPr txBox="1"/>
          <p:nvPr>
            <p:ph type="title"/>
          </p:nvPr>
        </p:nvSpPr>
        <p:spPr>
          <a:xfrm>
            <a:off x="602625" y="516085"/>
            <a:ext cx="7106700" cy="14700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Dijitalleştirmenin Önemi</a:t>
            </a:r>
            <a:endParaRPr b="1"/>
          </a:p>
        </p:txBody>
      </p:sp>
      <p:sp>
        <p:nvSpPr>
          <p:cNvPr id="149" name="Google Shape;149;g4781e06546c0e490_0"/>
          <p:cNvSpPr txBox="1"/>
          <p:nvPr>
            <p:ph idx="2" type="body"/>
          </p:nvPr>
        </p:nvSpPr>
        <p:spPr>
          <a:xfrm>
            <a:off x="602625" y="2877809"/>
            <a:ext cx="7728000" cy="3145500"/>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2000"/>
              <a:t>Yer tasarrufu,</a:t>
            </a:r>
            <a:endParaRPr sz="2000"/>
          </a:p>
          <a:p>
            <a:pPr indent="-355600" lvl="0" marL="457200" rtl="0" algn="l">
              <a:lnSpc>
                <a:spcPct val="140000"/>
              </a:lnSpc>
              <a:spcBef>
                <a:spcPts val="0"/>
              </a:spcBef>
              <a:spcAft>
                <a:spcPts val="0"/>
              </a:spcAft>
              <a:buSzPts val="2000"/>
              <a:buChar char="•"/>
            </a:pPr>
            <a:r>
              <a:rPr lang="en-US" sz="2000"/>
              <a:t>Bilginin aynı anda birden fazla kullanıcı için ulaşılabilirliği,</a:t>
            </a:r>
            <a:endParaRPr sz="2000"/>
          </a:p>
          <a:p>
            <a:pPr indent="-355600" lvl="0" marL="457200" rtl="0" algn="l">
              <a:lnSpc>
                <a:spcPct val="140000"/>
              </a:lnSpc>
              <a:spcBef>
                <a:spcPts val="0"/>
              </a:spcBef>
              <a:spcAft>
                <a:spcPts val="0"/>
              </a:spcAft>
              <a:buSzPts val="2000"/>
              <a:buChar char="•"/>
            </a:pPr>
            <a:r>
              <a:rPr lang="en-US" sz="2000"/>
              <a:t>Basılı ortamda tek kopyası olan belgenin yedeklemesi,</a:t>
            </a:r>
            <a:endParaRPr sz="2000"/>
          </a:p>
          <a:p>
            <a:pPr indent="-355600" lvl="0" marL="457200" rtl="0" algn="l">
              <a:lnSpc>
                <a:spcPct val="140000"/>
              </a:lnSpc>
              <a:spcBef>
                <a:spcPts val="0"/>
              </a:spcBef>
              <a:spcAft>
                <a:spcPts val="0"/>
              </a:spcAft>
              <a:buSzPts val="2000"/>
              <a:buChar char="•"/>
            </a:pPr>
            <a:r>
              <a:rPr lang="en-US" sz="2000"/>
              <a:t>Nadir veya tek kopya malzemenin yıpranmasını engellenmesi,</a:t>
            </a:r>
            <a:endParaRPr sz="2000"/>
          </a:p>
          <a:p>
            <a:pPr indent="-355600" lvl="0" marL="457200" rtl="0" algn="l">
              <a:lnSpc>
                <a:spcPct val="140000"/>
              </a:lnSpc>
              <a:spcBef>
                <a:spcPts val="0"/>
              </a:spcBef>
              <a:spcAft>
                <a:spcPts val="0"/>
              </a:spcAft>
              <a:buSzPts val="2000"/>
              <a:buChar char="•"/>
            </a:pPr>
            <a:r>
              <a:rPr lang="en-US" sz="2000"/>
              <a:t>Bilgiye erişimin zaman ve mekandan bağımsızlığı,</a:t>
            </a:r>
            <a:endParaRPr sz="2000"/>
          </a:p>
          <a:p>
            <a:pPr indent="-355600" lvl="0" marL="457200" rtl="0" algn="l">
              <a:lnSpc>
                <a:spcPct val="140000"/>
              </a:lnSpc>
              <a:spcBef>
                <a:spcPts val="0"/>
              </a:spcBef>
              <a:spcAft>
                <a:spcPts val="0"/>
              </a:spcAft>
              <a:buSzPts val="2000"/>
              <a:buChar char="•"/>
            </a:pPr>
            <a:r>
              <a:rPr lang="en-US" sz="2000"/>
              <a:t>Bilginin elektronik ortamda keşfedilebilirliği (Çelik ve diğerleri, 2013).</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53" name="Shape 153"/>
        <p:cNvGrpSpPr/>
        <p:nvPr/>
      </p:nvGrpSpPr>
      <p:grpSpPr>
        <a:xfrm>
          <a:off x="0" y="0"/>
          <a:ext cx="0" cy="0"/>
          <a:chOff x="0" y="0"/>
          <a:chExt cx="0" cy="0"/>
        </a:xfrm>
      </p:grpSpPr>
      <p:pic>
        <p:nvPicPr>
          <p:cNvPr id="154" name="Google Shape;154;p3"/>
          <p:cNvPicPr preferRelativeResize="0"/>
          <p:nvPr/>
        </p:nvPicPr>
        <p:blipFill rotWithShape="1">
          <a:blip r:embed="rId3">
            <a:alphaModFix/>
          </a:blip>
          <a:srcRect b="0" l="0" r="0" t="17905"/>
          <a:stretch/>
        </p:blipFill>
        <p:spPr>
          <a:xfrm>
            <a:off x="714103" y="327094"/>
            <a:ext cx="10607040" cy="65309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27e55d5f5cd_0_1"/>
          <p:cNvSpPr txBox="1"/>
          <p:nvPr>
            <p:ph type="title"/>
          </p:nvPr>
        </p:nvSpPr>
        <p:spPr>
          <a:xfrm>
            <a:off x="838200" y="691696"/>
            <a:ext cx="9990909"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1000"/>
              </a:spcBef>
              <a:spcAft>
                <a:spcPts val="0"/>
              </a:spcAft>
              <a:buSzPts val="4400"/>
              <a:buNone/>
            </a:pPr>
            <a:r>
              <a:rPr b="1" lang="en-US"/>
              <a:t>Hüseyin Cöntürk Koleksiyonunun Dijitalleştirme Süreç Aşamaları</a:t>
            </a:r>
            <a:endParaRPr b="1"/>
          </a:p>
        </p:txBody>
      </p:sp>
      <p:sp>
        <p:nvSpPr>
          <p:cNvPr id="161" name="Google Shape;161;g27e55d5f5cd_0_1"/>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1200"/>
              <a:buNone/>
            </a:pPr>
            <a:fld id="{00000000-1234-1234-1234-123412341234}" type="slidenum">
              <a:rPr lang="en-US"/>
              <a:t>‹#›</a:t>
            </a:fld>
            <a:endParaRPr/>
          </a:p>
        </p:txBody>
      </p:sp>
      <p:sp>
        <p:nvSpPr>
          <p:cNvPr id="162" name="Google Shape;162;g27e55d5f5cd_0_1"/>
          <p:cNvSpPr txBox="1"/>
          <p:nvPr/>
        </p:nvSpPr>
        <p:spPr>
          <a:xfrm>
            <a:off x="1450214" y="2376875"/>
            <a:ext cx="7690757" cy="4031873"/>
          </a:xfrm>
          <a:prstGeom prst="rect">
            <a:avLst/>
          </a:prstGeom>
          <a:noFill/>
          <a:ln>
            <a:noFill/>
          </a:ln>
        </p:spPr>
        <p:txBody>
          <a:bodyPr anchorCtr="0" anchor="t" bIns="45700" lIns="91425" spcFirstLastPara="1" rIns="91425" wrap="square" tIns="45700">
            <a:spAutoFit/>
          </a:bodyPr>
          <a:lstStyle/>
          <a:p>
            <a:pPr indent="-381000" lvl="0" marL="457200" marR="0" rtl="0" algn="l">
              <a:lnSpc>
                <a:spcPct val="100000"/>
              </a:lnSpc>
              <a:spcBef>
                <a:spcPts val="0"/>
              </a:spcBef>
              <a:spcAft>
                <a:spcPts val="0"/>
              </a:spcAft>
              <a:buClr>
                <a:schemeClr val="lt1"/>
              </a:buClr>
              <a:buSzPts val="2400"/>
              <a:buFont typeface="Calibri"/>
              <a:buAutoNum type="arabicPeriod"/>
            </a:pPr>
            <a:r>
              <a:rPr b="0" i="0" lang="en-US" sz="3200" u="none" cap="none" strike="noStrike">
                <a:solidFill>
                  <a:schemeClr val="lt1"/>
                </a:solidFill>
                <a:latin typeface="Arial"/>
                <a:ea typeface="Arial"/>
                <a:cs typeface="Arial"/>
                <a:sym typeface="Arial"/>
              </a:rPr>
              <a:t>Seçme</a:t>
            </a:r>
            <a:endParaRPr b="0" i="0" sz="32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Calibri"/>
              <a:buAutoNum type="arabicPeriod"/>
            </a:pPr>
            <a:r>
              <a:rPr b="0" i="0" lang="en-US" sz="3200" u="none" cap="none" strike="noStrike">
                <a:solidFill>
                  <a:schemeClr val="lt1"/>
                </a:solidFill>
                <a:latin typeface="Arial"/>
                <a:ea typeface="Arial"/>
                <a:cs typeface="Arial"/>
                <a:sym typeface="Arial"/>
              </a:rPr>
              <a:t>Kataloglama</a:t>
            </a:r>
            <a:endParaRPr b="0" i="0" sz="32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Calibri"/>
              <a:buAutoNum type="arabicPeriod"/>
            </a:pPr>
            <a:r>
              <a:rPr b="0" i="0" lang="en-US" sz="3200" u="none" cap="none" strike="noStrike">
                <a:solidFill>
                  <a:schemeClr val="lt1"/>
                </a:solidFill>
                <a:latin typeface="Arial"/>
                <a:ea typeface="Arial"/>
                <a:cs typeface="Arial"/>
                <a:sym typeface="Arial"/>
              </a:rPr>
              <a:t>Tarama</a:t>
            </a:r>
            <a:endParaRPr b="0" i="0" sz="32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Calibri"/>
              <a:buAutoNum type="arabicPeriod"/>
            </a:pPr>
            <a:r>
              <a:rPr b="0" i="0" lang="en-US" sz="3200" u="none" cap="none" strike="noStrike">
                <a:solidFill>
                  <a:schemeClr val="lt1"/>
                </a:solidFill>
                <a:latin typeface="Arial"/>
                <a:ea typeface="Arial"/>
                <a:cs typeface="Arial"/>
                <a:sym typeface="Arial"/>
              </a:rPr>
              <a:t>Kontrol</a:t>
            </a:r>
            <a:endParaRPr b="0" i="0" sz="32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Calibri"/>
              <a:buAutoNum type="arabicPeriod"/>
            </a:pPr>
            <a:r>
              <a:rPr b="0" i="0" lang="en-US" sz="3200" u="none" cap="none" strike="noStrike">
                <a:solidFill>
                  <a:schemeClr val="lt1"/>
                </a:solidFill>
                <a:latin typeface="Arial"/>
                <a:ea typeface="Arial"/>
                <a:cs typeface="Arial"/>
                <a:sym typeface="Arial"/>
              </a:rPr>
              <a:t>Dosya formatlarını dönüştürme</a:t>
            </a:r>
            <a:endParaRPr b="0" i="0" sz="32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Calibri"/>
              <a:buAutoNum type="arabicPeriod"/>
            </a:pPr>
            <a:r>
              <a:rPr b="0" i="0" lang="en-US" sz="3200" u="none" cap="none" strike="noStrike">
                <a:solidFill>
                  <a:schemeClr val="lt1"/>
                </a:solidFill>
                <a:latin typeface="Arial"/>
                <a:ea typeface="Arial"/>
                <a:cs typeface="Arial"/>
                <a:sym typeface="Arial"/>
              </a:rPr>
              <a:t>Üstverilerin düzenlenmesi</a:t>
            </a:r>
            <a:endParaRPr b="0" i="0" sz="32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Calibri"/>
              <a:buAutoNum type="arabicPeriod"/>
            </a:pPr>
            <a:r>
              <a:rPr b="0" i="0" lang="en-US" sz="3200" u="none" cap="none" strike="noStrike">
                <a:solidFill>
                  <a:schemeClr val="lt1"/>
                </a:solidFill>
                <a:latin typeface="Arial"/>
                <a:ea typeface="Arial"/>
                <a:cs typeface="Arial"/>
                <a:sym typeface="Arial"/>
              </a:rPr>
              <a:t>Paylaşım/Depolama</a:t>
            </a:r>
            <a:endParaRPr b="0" i="0" sz="32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7e9be8754d_0_0"/>
          <p:cNvSpPr txBox="1"/>
          <p:nvPr>
            <p:ph type="title"/>
          </p:nvPr>
        </p:nvSpPr>
        <p:spPr>
          <a:xfrm>
            <a:off x="577081" y="300774"/>
            <a:ext cx="7635600" cy="17112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Seçme Süreci</a:t>
            </a:r>
            <a:endParaRPr b="1"/>
          </a:p>
        </p:txBody>
      </p:sp>
      <p:sp>
        <p:nvSpPr>
          <p:cNvPr id="169" name="Google Shape;169;g27e9be8754d_0_0"/>
          <p:cNvSpPr txBox="1"/>
          <p:nvPr>
            <p:ph idx="2" type="body"/>
          </p:nvPr>
        </p:nvSpPr>
        <p:spPr>
          <a:xfrm>
            <a:off x="368075" y="2775122"/>
            <a:ext cx="7528200" cy="2799305"/>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2000"/>
              <a:t>Dijitalleştirilecek materyali seçme işlemi, kütüphane yönetimi tarafından belirlenen uzman kütüphaneciler tarafından gerçekleştirilmiştir.</a:t>
            </a:r>
            <a:endParaRPr sz="2000"/>
          </a:p>
          <a:p>
            <a:pPr indent="-355600" lvl="0" marL="457200" rtl="0" algn="l">
              <a:lnSpc>
                <a:spcPct val="140000"/>
              </a:lnSpc>
              <a:spcBef>
                <a:spcPts val="0"/>
              </a:spcBef>
              <a:spcAft>
                <a:spcPts val="0"/>
              </a:spcAft>
              <a:buSzPts val="2000"/>
              <a:buChar char="•"/>
            </a:pPr>
            <a:r>
              <a:rPr lang="en-US" sz="2000"/>
              <a:t>Materyallerin seçiminde, nadir ve kopyası bulunmayan eser olması, yıpranma durumu ve kullanıcılar tarafından ilgi görmesi gibi etkenler göz önüne alınmıştır.</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27d8958a32d_2_119"/>
          <p:cNvSpPr txBox="1"/>
          <p:nvPr>
            <p:ph type="title"/>
          </p:nvPr>
        </p:nvSpPr>
        <p:spPr>
          <a:xfrm>
            <a:off x="799200" y="1263600"/>
            <a:ext cx="8085408" cy="8769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800"/>
              <a:buNone/>
            </a:pPr>
            <a:r>
              <a:rPr b="1" lang="en-US"/>
              <a:t>Hüseyin Cöntürk Kimdir?</a:t>
            </a:r>
            <a:endParaRPr b="1"/>
          </a:p>
        </p:txBody>
      </p:sp>
      <p:sp>
        <p:nvSpPr>
          <p:cNvPr id="176" name="Google Shape;176;g27d8958a32d_2_119"/>
          <p:cNvSpPr txBox="1"/>
          <p:nvPr>
            <p:ph idx="2" type="body"/>
          </p:nvPr>
        </p:nvSpPr>
        <p:spPr>
          <a:xfrm>
            <a:off x="443177" y="2140500"/>
            <a:ext cx="7728000" cy="4374900"/>
          </a:xfrm>
          <a:prstGeom prst="rect">
            <a:avLst/>
          </a:prstGeom>
          <a:noFill/>
          <a:ln>
            <a:noFill/>
          </a:ln>
        </p:spPr>
        <p:txBody>
          <a:bodyPr anchorCtr="0" anchor="t" bIns="45700" lIns="91425" spcFirstLastPara="1" rIns="91425" wrap="square" tIns="45700">
            <a:noAutofit/>
          </a:bodyPr>
          <a:lstStyle/>
          <a:p>
            <a:pPr indent="0" lvl="0" marL="285750" rtl="0" algn="l">
              <a:lnSpc>
                <a:spcPct val="150000"/>
              </a:lnSpc>
              <a:spcBef>
                <a:spcPts val="1000"/>
              </a:spcBef>
              <a:spcAft>
                <a:spcPts val="0"/>
              </a:spcAft>
              <a:buSzPts val="1600"/>
              <a:buNone/>
            </a:pPr>
            <a:r>
              <a:t/>
            </a:r>
            <a:endParaRPr sz="1400"/>
          </a:p>
          <a:p>
            <a:pPr indent="-330200" lvl="0" marL="457200" marR="0" rtl="0" algn="l">
              <a:lnSpc>
                <a:spcPct val="150000"/>
              </a:lnSpc>
              <a:spcBef>
                <a:spcPts val="1000"/>
              </a:spcBef>
              <a:spcAft>
                <a:spcPts val="0"/>
              </a:spcAft>
              <a:buSzPts val="1600"/>
              <a:buChar char="•"/>
            </a:pPr>
            <a:r>
              <a:rPr lang="en-US"/>
              <a:t>1918 yılında İzmir’de dünyaya gelen Hüseyin Cöntürk ilk ve orta okul öğrenimini İzmir’de tamamlamıştır.</a:t>
            </a:r>
            <a:endParaRPr/>
          </a:p>
          <a:p>
            <a:pPr indent="-330200" lvl="0" marL="457200" marR="0" rtl="0" algn="l">
              <a:lnSpc>
                <a:spcPct val="150000"/>
              </a:lnSpc>
              <a:spcBef>
                <a:spcPts val="0"/>
              </a:spcBef>
              <a:spcAft>
                <a:spcPts val="0"/>
              </a:spcAft>
              <a:buSzPts val="1600"/>
              <a:buChar char="•"/>
            </a:pPr>
            <a:r>
              <a:rPr lang="en-US"/>
              <a:t>1941 yılında İstanbul Teknik Üniversitesi İnşaat Fakültesini bitiren Cöntürk İnşaat mühendisi ve yönetici olarak çeşitli kurumlarda görev yapmıştır.</a:t>
            </a:r>
            <a:endParaRPr/>
          </a:p>
          <a:p>
            <a:pPr indent="-330200" lvl="0" marL="457200" marR="0" rtl="0" algn="l">
              <a:lnSpc>
                <a:spcPct val="150000"/>
              </a:lnSpc>
              <a:spcBef>
                <a:spcPts val="0"/>
              </a:spcBef>
              <a:spcAft>
                <a:spcPts val="0"/>
              </a:spcAft>
              <a:buSzPts val="1600"/>
              <a:buChar char="•"/>
            </a:pPr>
            <a:r>
              <a:rPr lang="en-US"/>
              <a:t>1950’li ve 1960’lı yıllarda, Yenilik, Pazar Postası, Türk Dili, Yeni Ufuklar, Varlık ve Ataç gibi edebiyat dergilerine ek olarak yayıncıları arasında yer aldığı Dönem ve Yordam dergilerinde çıkan yazılarıyla "öznel eleştiri"ye ve eleştiride denemeci tavıra karşı çıkarak Türkiye’de “nesnel eleştiri” anlayışının öncülerinden olmuştur.</a:t>
            </a:r>
            <a:endParaRPr/>
          </a:p>
        </p:txBody>
      </p:sp>
      <p:pic>
        <p:nvPicPr>
          <p:cNvPr id="177" name="Google Shape;177;g27d8958a32d_2_119"/>
          <p:cNvPicPr preferRelativeResize="0"/>
          <p:nvPr/>
        </p:nvPicPr>
        <p:blipFill rotWithShape="1">
          <a:blip r:embed="rId3">
            <a:alphaModFix/>
          </a:blip>
          <a:srcRect b="0" l="0" r="0" t="0"/>
          <a:stretch/>
        </p:blipFill>
        <p:spPr>
          <a:xfrm>
            <a:off x="8796425" y="1052088"/>
            <a:ext cx="3395575" cy="47538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27e49400297_0_3"/>
          <p:cNvSpPr txBox="1"/>
          <p:nvPr>
            <p:ph type="title"/>
          </p:nvPr>
        </p:nvSpPr>
        <p:spPr>
          <a:xfrm>
            <a:off x="797335" y="1264320"/>
            <a:ext cx="7106700" cy="8769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Hüseyin Cöntürk Kimdir?</a:t>
            </a:r>
            <a:endParaRPr b="1"/>
          </a:p>
        </p:txBody>
      </p:sp>
      <p:sp>
        <p:nvSpPr>
          <p:cNvPr id="184" name="Google Shape;184;g27e49400297_0_3"/>
          <p:cNvSpPr txBox="1"/>
          <p:nvPr>
            <p:ph idx="2" type="body"/>
          </p:nvPr>
        </p:nvSpPr>
        <p:spPr>
          <a:xfrm>
            <a:off x="625533" y="2341192"/>
            <a:ext cx="7728000" cy="3276000"/>
          </a:xfrm>
          <a:prstGeom prst="rect">
            <a:avLst/>
          </a:prstGeom>
          <a:noFill/>
          <a:ln>
            <a:noFill/>
          </a:ln>
        </p:spPr>
        <p:txBody>
          <a:bodyPr anchorCtr="0" anchor="t" bIns="45700" lIns="91425" spcFirstLastPara="1" rIns="91425" wrap="square" tIns="45700">
            <a:noAutofit/>
          </a:bodyPr>
          <a:lstStyle/>
          <a:p>
            <a:pPr indent="0" lvl="0" marL="285750" rtl="0" algn="l">
              <a:lnSpc>
                <a:spcPct val="150000"/>
              </a:lnSpc>
              <a:spcBef>
                <a:spcPts val="1000"/>
              </a:spcBef>
              <a:spcAft>
                <a:spcPts val="0"/>
              </a:spcAft>
              <a:buSzPts val="1600"/>
              <a:buNone/>
            </a:pPr>
            <a:r>
              <a:t/>
            </a:r>
            <a:endParaRPr sz="1400"/>
          </a:p>
          <a:p>
            <a:pPr indent="-330200" lvl="0" marL="457200" marR="0" rtl="0" algn="l">
              <a:lnSpc>
                <a:spcPct val="150000"/>
              </a:lnSpc>
              <a:spcBef>
                <a:spcPts val="1000"/>
              </a:spcBef>
              <a:spcAft>
                <a:spcPts val="0"/>
              </a:spcAft>
              <a:buSzPts val="1600"/>
              <a:buChar char="•"/>
            </a:pPr>
            <a:r>
              <a:rPr lang="en-US"/>
              <a:t>Genç şair, yazar ve eleştirmenlere verdiği destekle tanınan Cöntürk’ün özellikle 1960 kuşağının bir eleştiri kuşağı olarak yetişmesinde büyük emeği geçmiştir.</a:t>
            </a:r>
            <a:endParaRPr/>
          </a:p>
          <a:p>
            <a:pPr indent="-228600" lvl="0" marL="457200" marR="0" rtl="0" algn="l">
              <a:lnSpc>
                <a:spcPct val="150000"/>
              </a:lnSpc>
              <a:spcBef>
                <a:spcPts val="0"/>
              </a:spcBef>
              <a:spcAft>
                <a:spcPts val="0"/>
              </a:spcAft>
              <a:buSzPts val="1600"/>
              <a:buNone/>
            </a:pPr>
            <a:r>
              <a:t/>
            </a:r>
            <a:endParaRPr/>
          </a:p>
          <a:p>
            <a:pPr indent="-330200" lvl="0" marL="457200" marR="0" rtl="0" algn="l">
              <a:lnSpc>
                <a:spcPct val="150000"/>
              </a:lnSpc>
              <a:spcBef>
                <a:spcPts val="0"/>
              </a:spcBef>
              <a:spcAft>
                <a:spcPts val="0"/>
              </a:spcAft>
              <a:buSzPts val="1600"/>
              <a:buChar char="•"/>
            </a:pPr>
            <a:r>
              <a:rPr lang="en-US"/>
              <a:t>2003 yılında vefat eden Cöntürk’ün koleksiyonu, kardeşi Dr. Şayan Alizade Nuraniyan Cöntürk öncülüğünde Bilkent Üniversitesi Kütüphanesine bağışlanmıştır.</a:t>
            </a:r>
            <a:endParaRPr/>
          </a:p>
        </p:txBody>
      </p:sp>
      <p:pic>
        <p:nvPicPr>
          <p:cNvPr id="185" name="Google Shape;185;g27e49400297_0_3"/>
          <p:cNvPicPr preferRelativeResize="0"/>
          <p:nvPr/>
        </p:nvPicPr>
        <p:blipFill rotWithShape="1">
          <a:blip r:embed="rId3">
            <a:alphaModFix/>
          </a:blip>
          <a:srcRect b="0" l="0" r="0" t="0"/>
          <a:stretch/>
        </p:blipFill>
        <p:spPr>
          <a:xfrm>
            <a:off x="8796425" y="1052088"/>
            <a:ext cx="3395575" cy="47538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27e49400297_0_12"/>
          <p:cNvSpPr txBox="1"/>
          <p:nvPr>
            <p:ph type="title"/>
          </p:nvPr>
        </p:nvSpPr>
        <p:spPr>
          <a:xfrm>
            <a:off x="653643" y="364132"/>
            <a:ext cx="7106700" cy="1672596"/>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1000"/>
              </a:spcBef>
              <a:spcAft>
                <a:spcPts val="0"/>
              </a:spcAft>
              <a:buClr>
                <a:schemeClr val="lt1"/>
              </a:buClr>
              <a:buSzPts val="1600"/>
              <a:buNone/>
            </a:pPr>
            <a:r>
              <a:rPr b="1" lang="en-US">
                <a:solidFill>
                  <a:schemeClr val="lt1"/>
                </a:solidFill>
              </a:rPr>
              <a:t>Hüseyin Cöntürk Bağış Koleksiyonu</a:t>
            </a:r>
            <a:endParaRPr b="1">
              <a:solidFill>
                <a:schemeClr val="lt1"/>
              </a:solidFill>
            </a:endParaRPr>
          </a:p>
        </p:txBody>
      </p:sp>
      <p:sp>
        <p:nvSpPr>
          <p:cNvPr id="192" name="Google Shape;192;g27e49400297_0_12"/>
          <p:cNvSpPr txBox="1"/>
          <p:nvPr>
            <p:ph idx="2" type="body"/>
          </p:nvPr>
        </p:nvSpPr>
        <p:spPr>
          <a:xfrm>
            <a:off x="653643" y="2975534"/>
            <a:ext cx="3395575" cy="3226479"/>
          </a:xfrm>
          <a:prstGeom prst="rect">
            <a:avLst/>
          </a:prstGeom>
          <a:noFill/>
          <a:ln>
            <a:noFill/>
          </a:ln>
        </p:spPr>
        <p:txBody>
          <a:bodyPr anchorCtr="0" anchor="t" bIns="45700" lIns="91425" spcFirstLastPara="1" rIns="91425" wrap="square" tIns="45700">
            <a:noAutofit/>
          </a:bodyPr>
          <a:lstStyle/>
          <a:p>
            <a:pPr indent="-330200" lvl="0" marL="457200" marR="0" rtl="0" algn="l">
              <a:lnSpc>
                <a:spcPct val="150000"/>
              </a:lnSpc>
              <a:spcBef>
                <a:spcPts val="0"/>
              </a:spcBef>
              <a:spcAft>
                <a:spcPts val="0"/>
              </a:spcAft>
              <a:buSzPts val="1600"/>
              <a:buChar char="•"/>
            </a:pPr>
            <a:r>
              <a:rPr lang="en-US" sz="1800"/>
              <a:t>Cöntürk’ün kendi el yazısının bulunduğu kitap sayısı 2067’dir.</a:t>
            </a:r>
            <a:endParaRPr/>
          </a:p>
          <a:p>
            <a:pPr indent="-228600" lvl="0" marL="457200" marR="0" rtl="0" algn="l">
              <a:lnSpc>
                <a:spcPct val="150000"/>
              </a:lnSpc>
              <a:spcBef>
                <a:spcPts val="0"/>
              </a:spcBef>
              <a:spcAft>
                <a:spcPts val="0"/>
              </a:spcAft>
              <a:buSzPts val="1600"/>
              <a:buNone/>
            </a:pPr>
            <a:r>
              <a:t/>
            </a:r>
            <a:endParaRPr sz="800"/>
          </a:p>
          <a:p>
            <a:pPr indent="-330200" lvl="0" marL="457200" marR="0" rtl="0" algn="l">
              <a:lnSpc>
                <a:spcPct val="150000"/>
              </a:lnSpc>
              <a:spcBef>
                <a:spcPts val="0"/>
              </a:spcBef>
              <a:spcAft>
                <a:spcPts val="0"/>
              </a:spcAft>
              <a:buSzPts val="1600"/>
              <a:buChar char="•"/>
            </a:pPr>
            <a:r>
              <a:rPr lang="en-US" sz="1800"/>
              <a:t>%48’i dijitalleştirilen kupürlerin dijitalleştirme çalışmaları devam etmektedir.</a:t>
            </a:r>
            <a:endParaRPr sz="1800"/>
          </a:p>
        </p:txBody>
      </p:sp>
      <p:pic>
        <p:nvPicPr>
          <p:cNvPr id="193" name="Google Shape;193;g27e49400297_0_12"/>
          <p:cNvPicPr preferRelativeResize="0"/>
          <p:nvPr/>
        </p:nvPicPr>
        <p:blipFill rotWithShape="1">
          <a:blip r:embed="rId3">
            <a:alphaModFix/>
          </a:blip>
          <a:srcRect b="0" l="0" r="0" t="0"/>
          <a:stretch/>
        </p:blipFill>
        <p:spPr>
          <a:xfrm>
            <a:off x="8796425" y="1052088"/>
            <a:ext cx="3395575" cy="4753824"/>
          </a:xfrm>
          <a:prstGeom prst="rect">
            <a:avLst/>
          </a:prstGeom>
          <a:noFill/>
          <a:ln>
            <a:noFill/>
          </a:ln>
        </p:spPr>
      </p:pic>
      <p:grpSp>
        <p:nvGrpSpPr>
          <p:cNvPr id="194" name="Google Shape;194;g27e49400297_0_12"/>
          <p:cNvGrpSpPr/>
          <p:nvPr/>
        </p:nvGrpSpPr>
        <p:grpSpPr>
          <a:xfrm>
            <a:off x="4747721" y="2870352"/>
            <a:ext cx="2934617" cy="3623516"/>
            <a:chOff x="654201" y="2805111"/>
            <a:chExt cx="3198272" cy="4025429"/>
          </a:xfrm>
        </p:grpSpPr>
        <p:grpSp>
          <p:nvGrpSpPr>
            <p:cNvPr id="195" name="Google Shape;195;g27e49400297_0_12"/>
            <p:cNvGrpSpPr/>
            <p:nvPr/>
          </p:nvGrpSpPr>
          <p:grpSpPr>
            <a:xfrm>
              <a:off x="654201" y="2805111"/>
              <a:ext cx="3198272" cy="4025429"/>
              <a:chOff x="427313" y="2653319"/>
              <a:chExt cx="3394389" cy="4177221"/>
            </a:xfrm>
          </p:grpSpPr>
          <p:grpSp>
            <p:nvGrpSpPr>
              <p:cNvPr id="196" name="Google Shape;196;g27e49400297_0_12"/>
              <p:cNvGrpSpPr/>
              <p:nvPr/>
            </p:nvGrpSpPr>
            <p:grpSpPr>
              <a:xfrm>
                <a:off x="427313" y="2653319"/>
                <a:ext cx="3394389" cy="2393553"/>
                <a:chOff x="592" y="136542"/>
                <a:chExt cx="3394389" cy="2393553"/>
              </a:xfrm>
            </p:grpSpPr>
            <p:sp>
              <p:nvSpPr>
                <p:cNvPr id="197" name="Google Shape;197;g27e49400297_0_12"/>
                <p:cNvSpPr/>
                <p:nvPr/>
              </p:nvSpPr>
              <p:spPr>
                <a:xfrm>
                  <a:off x="1161923" y="1458367"/>
                  <a:ext cx="1071728" cy="1071728"/>
                </a:xfrm>
                <a:prstGeom prst="ellipse">
                  <a:avLst/>
                </a:prstGeom>
                <a:gradFill>
                  <a:gsLst>
                    <a:gs pos="0">
                      <a:schemeClr val="lt1"/>
                    </a:gs>
                    <a:gs pos="100000">
                      <a:schemeClr val="lt1"/>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g27e49400297_0_12"/>
                <p:cNvSpPr txBox="1"/>
                <p:nvPr/>
              </p:nvSpPr>
              <p:spPr>
                <a:xfrm>
                  <a:off x="1318874" y="1615318"/>
                  <a:ext cx="757826" cy="757826"/>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4.426 adet kitap</a:t>
                  </a:r>
                  <a:endParaRPr b="0" i="0" sz="1600" u="none" cap="none" strike="noStrike">
                    <a:solidFill>
                      <a:schemeClr val="lt1"/>
                    </a:solidFill>
                    <a:latin typeface="Arial"/>
                    <a:ea typeface="Arial"/>
                    <a:cs typeface="Arial"/>
                    <a:sym typeface="Arial"/>
                  </a:endParaRPr>
                </a:p>
              </p:txBody>
            </p:sp>
            <p:sp>
              <p:nvSpPr>
                <p:cNvPr id="199" name="Google Shape;199;g27e49400297_0_12"/>
                <p:cNvSpPr/>
                <p:nvPr/>
              </p:nvSpPr>
              <p:spPr>
                <a:xfrm rot="-8700000">
                  <a:off x="431512" y="1257438"/>
                  <a:ext cx="864266" cy="305442"/>
                </a:xfrm>
                <a:prstGeom prst="leftArrow">
                  <a:avLst>
                    <a:gd fmla="val 60000" name="adj1"/>
                    <a:gd fmla="val 50000" name="adj2"/>
                  </a:avLst>
                </a:prstGeom>
                <a:gradFill>
                  <a:gsLst>
                    <a:gs pos="0">
                      <a:srgbClr val="C39BFF"/>
                    </a:gs>
                    <a:gs pos="100000">
                      <a:srgbClr val="D4AA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27e49400297_0_12"/>
                <p:cNvSpPr/>
                <p:nvPr/>
              </p:nvSpPr>
              <p:spPr>
                <a:xfrm>
                  <a:off x="592" y="755041"/>
                  <a:ext cx="1018141" cy="814513"/>
                </a:xfrm>
                <a:prstGeom prst="roundRect">
                  <a:avLst>
                    <a:gd fmla="val 10000" name="adj"/>
                  </a:avLst>
                </a:prstGeom>
                <a:gradFill>
                  <a:gsLst>
                    <a:gs pos="0">
                      <a:schemeClr val="lt1"/>
                    </a:gs>
                    <a:gs pos="100000">
                      <a:schemeClr val="lt1"/>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g27e49400297_0_12"/>
                <p:cNvSpPr txBox="1"/>
                <p:nvPr/>
              </p:nvSpPr>
              <p:spPr>
                <a:xfrm>
                  <a:off x="24448" y="778897"/>
                  <a:ext cx="970429" cy="766801"/>
                </a:xfrm>
                <a:prstGeom prst="rect">
                  <a:avLst/>
                </a:prstGeom>
                <a:noFill/>
                <a:ln>
                  <a:noFill/>
                </a:ln>
              </p:spPr>
              <p:txBody>
                <a:bodyPr anchorCtr="0" anchor="ctr" bIns="24750" lIns="24750" spcFirstLastPara="1" rIns="24750" wrap="square" tIns="24750">
                  <a:noAutofit/>
                </a:bodyPr>
                <a:lstStyle/>
                <a:p>
                  <a:pPr indent="0" lvl="0" marL="0" marR="0" rtl="0" algn="ctr">
                    <a:lnSpc>
                      <a:spcPct val="90000"/>
                    </a:lnSpc>
                    <a:spcBef>
                      <a:spcPts val="0"/>
                    </a:spcBef>
                    <a:spcAft>
                      <a:spcPts val="0"/>
                    </a:spcAft>
                    <a:buClr>
                      <a:srgbClr val="000000"/>
                    </a:buClr>
                    <a:buSzPts val="1300"/>
                    <a:buFont typeface="Arial"/>
                    <a:buNone/>
                  </a:pPr>
                  <a:r>
                    <a:rPr b="0" i="0" lang="en-US" sz="1300" u="none" cap="none" strike="noStrike">
                      <a:solidFill>
                        <a:schemeClr val="lt1"/>
                      </a:solidFill>
                      <a:latin typeface="Arial"/>
                      <a:ea typeface="Arial"/>
                      <a:cs typeface="Arial"/>
                      <a:sym typeface="Arial"/>
                    </a:rPr>
                    <a:t>446 adet İngilizce</a:t>
                  </a:r>
                  <a:endParaRPr b="0" i="0" sz="1300" u="none" cap="none" strike="noStrike">
                    <a:solidFill>
                      <a:schemeClr val="lt1"/>
                    </a:solidFill>
                    <a:latin typeface="Arial"/>
                    <a:ea typeface="Arial"/>
                    <a:cs typeface="Arial"/>
                    <a:sym typeface="Arial"/>
                  </a:endParaRPr>
                </a:p>
              </p:txBody>
            </p:sp>
            <p:sp>
              <p:nvSpPr>
                <p:cNvPr id="202" name="Google Shape;202;g27e49400297_0_12"/>
                <p:cNvSpPr/>
                <p:nvPr/>
              </p:nvSpPr>
              <p:spPr>
                <a:xfrm rot="-5400000">
                  <a:off x="1265654" y="823211"/>
                  <a:ext cx="864266" cy="305442"/>
                </a:xfrm>
                <a:prstGeom prst="leftArrow">
                  <a:avLst>
                    <a:gd fmla="val 60000" name="adj1"/>
                    <a:gd fmla="val 50000" name="adj2"/>
                  </a:avLst>
                </a:prstGeom>
                <a:gradFill>
                  <a:gsLst>
                    <a:gs pos="0">
                      <a:srgbClr val="C39BFF"/>
                    </a:gs>
                    <a:gs pos="100000">
                      <a:srgbClr val="D4AA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g27e49400297_0_12"/>
                <p:cNvSpPr/>
                <p:nvPr/>
              </p:nvSpPr>
              <p:spPr>
                <a:xfrm>
                  <a:off x="1188716" y="136542"/>
                  <a:ext cx="1018141" cy="814513"/>
                </a:xfrm>
                <a:prstGeom prst="roundRect">
                  <a:avLst>
                    <a:gd fmla="val 10000" name="adj"/>
                  </a:avLst>
                </a:prstGeom>
                <a:gradFill>
                  <a:gsLst>
                    <a:gs pos="0">
                      <a:schemeClr val="lt1"/>
                    </a:gs>
                    <a:gs pos="100000">
                      <a:schemeClr val="lt1"/>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27e49400297_0_12"/>
                <p:cNvSpPr txBox="1"/>
                <p:nvPr/>
              </p:nvSpPr>
              <p:spPr>
                <a:xfrm>
                  <a:off x="1212572" y="160398"/>
                  <a:ext cx="970429" cy="766801"/>
                </a:xfrm>
                <a:prstGeom prst="rect">
                  <a:avLst/>
                </a:prstGeom>
                <a:noFill/>
                <a:ln>
                  <a:noFill/>
                </a:ln>
              </p:spPr>
              <p:txBody>
                <a:bodyPr anchorCtr="0" anchor="ctr" bIns="24750" lIns="24750" spcFirstLastPara="1" rIns="24750" wrap="square" tIns="24750">
                  <a:noAutofit/>
                </a:bodyPr>
                <a:lstStyle/>
                <a:p>
                  <a:pPr indent="0" lvl="0" marL="0" marR="0" rtl="0" algn="ctr">
                    <a:lnSpc>
                      <a:spcPct val="90000"/>
                    </a:lnSpc>
                    <a:spcBef>
                      <a:spcPts val="0"/>
                    </a:spcBef>
                    <a:spcAft>
                      <a:spcPts val="0"/>
                    </a:spcAft>
                    <a:buClr>
                      <a:srgbClr val="000000"/>
                    </a:buClr>
                    <a:buSzPts val="1300"/>
                    <a:buFont typeface="Arial"/>
                    <a:buNone/>
                  </a:pPr>
                  <a:r>
                    <a:rPr b="0" i="0" lang="en-US" sz="1300" u="none" cap="none" strike="noStrike">
                      <a:solidFill>
                        <a:schemeClr val="lt1"/>
                      </a:solidFill>
                      <a:latin typeface="Arial"/>
                      <a:ea typeface="Arial"/>
                      <a:cs typeface="Arial"/>
                      <a:sym typeface="Arial"/>
                    </a:rPr>
                    <a:t>3.978 adet Türkçe</a:t>
                  </a:r>
                  <a:endParaRPr b="0" i="0" sz="1300" u="none" cap="none" strike="noStrike">
                    <a:solidFill>
                      <a:schemeClr val="lt1"/>
                    </a:solidFill>
                    <a:latin typeface="Arial"/>
                    <a:ea typeface="Arial"/>
                    <a:cs typeface="Arial"/>
                    <a:sym typeface="Arial"/>
                  </a:endParaRPr>
                </a:p>
              </p:txBody>
            </p:sp>
            <p:sp>
              <p:nvSpPr>
                <p:cNvPr id="205" name="Google Shape;205;g27e49400297_0_12"/>
                <p:cNvSpPr/>
                <p:nvPr/>
              </p:nvSpPr>
              <p:spPr>
                <a:xfrm rot="-2100000">
                  <a:off x="2099795" y="1257438"/>
                  <a:ext cx="864266" cy="305442"/>
                </a:xfrm>
                <a:prstGeom prst="leftArrow">
                  <a:avLst>
                    <a:gd fmla="val 60000" name="adj1"/>
                    <a:gd fmla="val 50000" name="adj2"/>
                  </a:avLst>
                </a:prstGeom>
                <a:gradFill>
                  <a:gsLst>
                    <a:gs pos="0">
                      <a:srgbClr val="C39BFF"/>
                    </a:gs>
                    <a:gs pos="100000">
                      <a:srgbClr val="D4AA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27e49400297_0_12"/>
                <p:cNvSpPr/>
                <p:nvPr/>
              </p:nvSpPr>
              <p:spPr>
                <a:xfrm>
                  <a:off x="2376840" y="755041"/>
                  <a:ext cx="1018141" cy="814513"/>
                </a:xfrm>
                <a:prstGeom prst="roundRect">
                  <a:avLst>
                    <a:gd fmla="val 10000" name="adj"/>
                  </a:avLst>
                </a:prstGeom>
                <a:gradFill>
                  <a:gsLst>
                    <a:gs pos="0">
                      <a:schemeClr val="lt1"/>
                    </a:gs>
                    <a:gs pos="100000">
                      <a:schemeClr val="lt1"/>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27e49400297_0_12"/>
                <p:cNvSpPr txBox="1"/>
                <p:nvPr/>
              </p:nvSpPr>
              <p:spPr>
                <a:xfrm>
                  <a:off x="2400696" y="778897"/>
                  <a:ext cx="970429" cy="766801"/>
                </a:xfrm>
                <a:prstGeom prst="rect">
                  <a:avLst/>
                </a:prstGeom>
                <a:noFill/>
                <a:ln>
                  <a:noFill/>
                </a:ln>
              </p:spPr>
              <p:txBody>
                <a:bodyPr anchorCtr="0" anchor="ctr" bIns="24750" lIns="24750" spcFirstLastPara="1" rIns="24750" wrap="square" tIns="24750">
                  <a:noAutofit/>
                </a:bodyPr>
                <a:lstStyle/>
                <a:p>
                  <a:pPr indent="0" lvl="0" marL="0" marR="0" rtl="0" algn="ctr">
                    <a:lnSpc>
                      <a:spcPct val="90000"/>
                    </a:lnSpc>
                    <a:spcBef>
                      <a:spcPts val="0"/>
                    </a:spcBef>
                    <a:spcAft>
                      <a:spcPts val="0"/>
                    </a:spcAft>
                    <a:buClr>
                      <a:srgbClr val="000000"/>
                    </a:buClr>
                    <a:buSzPts val="1300"/>
                    <a:buFont typeface="Arial"/>
                    <a:buNone/>
                  </a:pPr>
                  <a:r>
                    <a:rPr b="0" i="0" lang="en-US" sz="1300" u="none" cap="none" strike="noStrike">
                      <a:solidFill>
                        <a:schemeClr val="lt1"/>
                      </a:solidFill>
                      <a:latin typeface="Arial"/>
                      <a:ea typeface="Arial"/>
                      <a:cs typeface="Arial"/>
                      <a:sym typeface="Arial"/>
                    </a:rPr>
                    <a:t>birer adet Almanca ve Fransızca </a:t>
                  </a:r>
                  <a:endParaRPr/>
                </a:p>
              </p:txBody>
            </p:sp>
          </p:grpSp>
          <p:grpSp>
            <p:nvGrpSpPr>
              <p:cNvPr id="208" name="Google Shape;208;g27e49400297_0_12"/>
              <p:cNvGrpSpPr/>
              <p:nvPr/>
            </p:nvGrpSpPr>
            <p:grpSpPr>
              <a:xfrm>
                <a:off x="1770685" y="5590902"/>
                <a:ext cx="1239638" cy="1239638"/>
                <a:chOff x="1343963" y="1680469"/>
                <a:chExt cx="1239638" cy="1239638"/>
              </a:xfrm>
            </p:grpSpPr>
            <p:sp>
              <p:nvSpPr>
                <p:cNvPr id="209" name="Google Shape;209;g27e49400297_0_12"/>
                <p:cNvSpPr/>
                <p:nvPr/>
              </p:nvSpPr>
              <p:spPr>
                <a:xfrm>
                  <a:off x="1343963" y="1680469"/>
                  <a:ext cx="1239638" cy="1239638"/>
                </a:xfrm>
                <a:prstGeom prst="ellipse">
                  <a:avLst/>
                </a:prstGeom>
                <a:gradFill>
                  <a:gsLst>
                    <a:gs pos="0">
                      <a:schemeClr val="lt1"/>
                    </a:gs>
                    <a:gs pos="100000">
                      <a:schemeClr val="lt1"/>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g27e49400297_0_12"/>
                <p:cNvSpPr txBox="1"/>
                <p:nvPr/>
              </p:nvSpPr>
              <p:spPr>
                <a:xfrm>
                  <a:off x="1525504" y="1862010"/>
                  <a:ext cx="876556" cy="876556"/>
                </a:xfrm>
                <a:prstGeom prst="rect">
                  <a:avLst/>
                </a:prstGeom>
                <a:noFill/>
                <a:ln>
                  <a:noFill/>
                </a:ln>
              </p:spPr>
              <p:txBody>
                <a:bodyPr anchorCtr="0" anchor="ctr" bIns="13325" lIns="13325" spcFirstLastPara="1" rIns="13325" wrap="square" tIns="1332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38.682 adet kupür</a:t>
                  </a:r>
                  <a:endParaRPr b="0" i="0" sz="1600" u="none" cap="none" strike="noStrike">
                    <a:solidFill>
                      <a:schemeClr val="dk1"/>
                    </a:solidFill>
                    <a:latin typeface="Arial"/>
                    <a:ea typeface="Arial"/>
                    <a:cs typeface="Arial"/>
                    <a:sym typeface="Arial"/>
                  </a:endParaRPr>
                </a:p>
              </p:txBody>
            </p:sp>
          </p:grpSp>
        </p:grpSp>
        <p:sp>
          <p:nvSpPr>
            <p:cNvPr id="211" name="Google Shape;211;g27e49400297_0_12"/>
            <p:cNvSpPr/>
            <p:nvPr/>
          </p:nvSpPr>
          <p:spPr>
            <a:xfrm rot="-5400000">
              <a:off x="2304903" y="5471858"/>
              <a:ext cx="397632" cy="165462"/>
            </a:xfrm>
            <a:prstGeom prst="leftArrow">
              <a:avLst>
                <a:gd fmla="val 60000" name="adj1"/>
                <a:gd fmla="val 50000" name="adj2"/>
              </a:avLst>
            </a:prstGeom>
            <a:gradFill>
              <a:gsLst>
                <a:gs pos="0">
                  <a:srgbClr val="C39BFF"/>
                </a:gs>
                <a:gs pos="100000">
                  <a:srgbClr val="D4AA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27e9be8754d_0_6"/>
          <p:cNvSpPr txBox="1"/>
          <p:nvPr>
            <p:ph type="title"/>
          </p:nvPr>
        </p:nvSpPr>
        <p:spPr>
          <a:xfrm>
            <a:off x="504875" y="618072"/>
            <a:ext cx="5591100" cy="12696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Kataloglama Süreci</a:t>
            </a:r>
            <a:endParaRPr b="1"/>
          </a:p>
        </p:txBody>
      </p:sp>
      <p:sp>
        <p:nvSpPr>
          <p:cNvPr id="218" name="Google Shape;218;g27e9be8754d_0_6"/>
          <p:cNvSpPr txBox="1"/>
          <p:nvPr>
            <p:ph idx="2" type="body"/>
          </p:nvPr>
        </p:nvSpPr>
        <p:spPr>
          <a:xfrm>
            <a:off x="8708394" y="1198909"/>
            <a:ext cx="3483600" cy="4848000"/>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2000"/>
              <a:t>Seçilen koleksiyon ögeleri dijitalleştirilmeden önce, keşfedilebilir olmalarına yardımcı olacak bilgilerle demirbaş ve yer numarası verilerek kataloglanmış, barkodlanmış ve otomasyon sisteminde yerini almıştır.</a:t>
            </a:r>
            <a:endParaRPr sz="2000"/>
          </a:p>
        </p:txBody>
      </p:sp>
      <p:pic>
        <p:nvPicPr>
          <p:cNvPr id="219" name="Google Shape;219;g27e9be8754d_0_6"/>
          <p:cNvPicPr preferRelativeResize="0"/>
          <p:nvPr/>
        </p:nvPicPr>
        <p:blipFill rotWithShape="1">
          <a:blip r:embed="rId3">
            <a:alphaModFix/>
          </a:blip>
          <a:srcRect b="0" l="0" r="0" t="0"/>
          <a:stretch/>
        </p:blipFill>
        <p:spPr>
          <a:xfrm>
            <a:off x="504876" y="2561354"/>
            <a:ext cx="7887500" cy="3869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27e9be8754d_0_12"/>
          <p:cNvSpPr txBox="1"/>
          <p:nvPr>
            <p:ph type="title"/>
          </p:nvPr>
        </p:nvSpPr>
        <p:spPr>
          <a:xfrm>
            <a:off x="685439" y="353025"/>
            <a:ext cx="7635600" cy="17112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Tarama Süreci</a:t>
            </a:r>
            <a:endParaRPr b="1"/>
          </a:p>
        </p:txBody>
      </p:sp>
      <p:sp>
        <p:nvSpPr>
          <p:cNvPr id="226" name="Google Shape;226;g27e9be8754d_0_12"/>
          <p:cNvSpPr txBox="1"/>
          <p:nvPr>
            <p:ph idx="2" type="body"/>
          </p:nvPr>
        </p:nvSpPr>
        <p:spPr>
          <a:xfrm>
            <a:off x="368074" y="2773076"/>
            <a:ext cx="8035697" cy="3731899"/>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1900"/>
              <a:t>Kataloglanma işlemi tamamlanmış materyallerin fiziksel özelliklerine göre cihaz seçimi yapılmakta ve tarama işlemi gerçekleştirilmektedir.</a:t>
            </a:r>
            <a:endParaRPr/>
          </a:p>
          <a:p>
            <a:pPr indent="-228600" lvl="0" marL="457200" rtl="0" algn="l">
              <a:lnSpc>
                <a:spcPct val="140000"/>
              </a:lnSpc>
              <a:spcBef>
                <a:spcPts val="0"/>
              </a:spcBef>
              <a:spcAft>
                <a:spcPts val="0"/>
              </a:spcAft>
              <a:buSzPts val="2000"/>
              <a:buNone/>
            </a:pPr>
            <a:r>
              <a:t/>
            </a:r>
            <a:endParaRPr sz="1900"/>
          </a:p>
          <a:p>
            <a:pPr indent="-355600" lvl="0" marL="457200" rtl="0" algn="l">
              <a:lnSpc>
                <a:spcPct val="140000"/>
              </a:lnSpc>
              <a:spcBef>
                <a:spcPts val="0"/>
              </a:spcBef>
              <a:spcAft>
                <a:spcPts val="0"/>
              </a:spcAft>
              <a:buSzPts val="2000"/>
              <a:buChar char="•"/>
            </a:pPr>
            <a:r>
              <a:rPr lang="en-US" sz="1900"/>
              <a:t>Tarama işleminde gazete ve kupürler, Library of Congress dijitalleştirme standartlarına göre 300 dpi değerinde taranmaktadır.</a:t>
            </a:r>
            <a:endParaRPr/>
          </a:p>
          <a:p>
            <a:pPr indent="-228600" lvl="0" marL="457200" rtl="0" algn="l">
              <a:lnSpc>
                <a:spcPct val="140000"/>
              </a:lnSpc>
              <a:spcBef>
                <a:spcPts val="0"/>
              </a:spcBef>
              <a:spcAft>
                <a:spcPts val="0"/>
              </a:spcAft>
              <a:buSzPts val="2000"/>
              <a:buNone/>
            </a:pPr>
            <a:r>
              <a:t/>
            </a:r>
            <a:endParaRPr sz="1900"/>
          </a:p>
          <a:p>
            <a:pPr indent="-355600" lvl="0" marL="457200" rtl="0" algn="l">
              <a:lnSpc>
                <a:spcPct val="140000"/>
              </a:lnSpc>
              <a:spcBef>
                <a:spcPts val="0"/>
              </a:spcBef>
              <a:spcAft>
                <a:spcPts val="0"/>
              </a:spcAft>
              <a:buSzPts val="2000"/>
              <a:buChar char="•"/>
            </a:pPr>
            <a:r>
              <a:rPr lang="en-US" sz="1900"/>
              <a:t>Taranan belgeler diğer formatlara göre daha uzun ömürlü olan ve kayıpsız görüntü depolama özelliği olan .tif formatında harici disklere kaydedilmektedir. </a:t>
            </a:r>
            <a:endParaRPr sz="1900"/>
          </a:p>
        </p:txBody>
      </p:sp>
      <p:pic>
        <p:nvPicPr>
          <p:cNvPr id="227" name="Google Shape;227;g27e9be8754d_0_12"/>
          <p:cNvPicPr preferRelativeResize="0"/>
          <p:nvPr/>
        </p:nvPicPr>
        <p:blipFill rotWithShape="1">
          <a:blip r:embed="rId3">
            <a:alphaModFix/>
          </a:blip>
          <a:srcRect b="0" l="0" r="0" t="0"/>
          <a:stretch/>
        </p:blipFill>
        <p:spPr>
          <a:xfrm>
            <a:off x="8801075" y="0"/>
            <a:ext cx="1868547" cy="68579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24539598359_0_7"/>
          <p:cNvSpPr txBox="1"/>
          <p:nvPr>
            <p:ph type="title"/>
          </p:nvPr>
        </p:nvSpPr>
        <p:spPr>
          <a:xfrm>
            <a:off x="838200" y="616079"/>
            <a:ext cx="10515600" cy="1325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4400"/>
              <a:buNone/>
            </a:pPr>
            <a:r>
              <a:rPr b="1" lang="en-US"/>
              <a:t>Dijital Koleksiyonlar İçin Dosya Adlandırma Kuralları</a:t>
            </a:r>
            <a:endParaRPr/>
          </a:p>
        </p:txBody>
      </p:sp>
      <p:sp>
        <p:nvSpPr>
          <p:cNvPr id="234" name="Google Shape;234;g24539598359_0_7"/>
          <p:cNvSpPr/>
          <p:nvPr/>
        </p:nvSpPr>
        <p:spPr>
          <a:xfrm>
            <a:off x="982586" y="2464897"/>
            <a:ext cx="442694" cy="465758"/>
          </a:xfrm>
          <a:prstGeom prst="ellipse">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235" name="Google Shape;235;g24539598359_0_7"/>
          <p:cNvSpPr txBox="1"/>
          <p:nvPr/>
        </p:nvSpPr>
        <p:spPr>
          <a:xfrm>
            <a:off x="1495543" y="2408254"/>
            <a:ext cx="409939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Yalnızca alfasayısal karakterler kullanılmalıdır.</a:t>
            </a:r>
            <a:endParaRPr b="0" i="0" sz="1800" u="none" cap="none" strike="noStrike">
              <a:solidFill>
                <a:schemeClr val="lt1"/>
              </a:solidFill>
              <a:latin typeface="Arial"/>
              <a:ea typeface="Arial"/>
              <a:cs typeface="Arial"/>
              <a:sym typeface="Arial"/>
            </a:endParaRPr>
          </a:p>
        </p:txBody>
      </p:sp>
      <p:sp>
        <p:nvSpPr>
          <p:cNvPr id="236" name="Google Shape;236;g24539598359_0_7"/>
          <p:cNvSpPr/>
          <p:nvPr/>
        </p:nvSpPr>
        <p:spPr>
          <a:xfrm>
            <a:off x="982586" y="3430364"/>
            <a:ext cx="442694" cy="465758"/>
          </a:xfrm>
          <a:prstGeom prst="ellipse">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237" name="Google Shape;237;g24539598359_0_7"/>
          <p:cNvSpPr txBox="1"/>
          <p:nvPr/>
        </p:nvSpPr>
        <p:spPr>
          <a:xfrm>
            <a:off x="1495543" y="3373722"/>
            <a:ext cx="4099390" cy="12310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Özel karakterler kullanılmamalıdır.</a:t>
            </a:r>
            <a:r>
              <a:rPr b="0" i="0" lang="en-US" sz="1800" u="none" cap="none" strike="noStrike">
                <a:solidFill>
                  <a:srgbClr val="333333"/>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0" lang="en-US" sz="1400" u="none" cap="none" strike="noStrike">
                <a:solidFill>
                  <a:schemeClr val="lt1"/>
                </a:solidFill>
                <a:latin typeface="Arial"/>
                <a:ea typeface="Arial"/>
                <a:cs typeface="Arial"/>
                <a:sym typeface="Arial"/>
              </a:rPr>
              <a:t>Alt çizgiler (_) istisnadır. Temel dosya adını dosya uzantısından ayırmak için nokta (.) kullanılmalıdır</a:t>
            </a:r>
            <a:endParaRPr b="0" i="0" sz="1400" u="none" cap="none" strike="noStrike">
              <a:solidFill>
                <a:srgbClr val="000000"/>
              </a:solidFill>
              <a:latin typeface="Arial"/>
              <a:ea typeface="Arial"/>
              <a:cs typeface="Arial"/>
              <a:sym typeface="Arial"/>
            </a:endParaRPr>
          </a:p>
        </p:txBody>
      </p:sp>
      <p:sp>
        <p:nvSpPr>
          <p:cNvPr id="238" name="Google Shape;238;g24539598359_0_7"/>
          <p:cNvSpPr/>
          <p:nvPr/>
        </p:nvSpPr>
        <p:spPr>
          <a:xfrm>
            <a:off x="982586" y="4823616"/>
            <a:ext cx="442694" cy="465758"/>
          </a:xfrm>
          <a:prstGeom prst="ellipse">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239" name="Google Shape;239;g24539598359_0_7"/>
          <p:cNvSpPr txBox="1"/>
          <p:nvPr/>
        </p:nvSpPr>
        <p:spPr>
          <a:xfrm>
            <a:off x="1495543" y="4766973"/>
            <a:ext cx="4099390" cy="9232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Dosya/klasör adlarında boşluk kullanılmamalıdır; bunun yerine alt çizgi kullanılmalıdır.</a:t>
            </a:r>
            <a:endParaRPr b="0" i="0" sz="1800" u="none" cap="none" strike="noStrike">
              <a:solidFill>
                <a:schemeClr val="lt1"/>
              </a:solidFill>
              <a:latin typeface="Arial"/>
              <a:ea typeface="Arial"/>
              <a:cs typeface="Arial"/>
              <a:sym typeface="Arial"/>
            </a:endParaRPr>
          </a:p>
        </p:txBody>
      </p:sp>
      <p:sp>
        <p:nvSpPr>
          <p:cNvPr id="240" name="Google Shape;240;g24539598359_0_7"/>
          <p:cNvSpPr/>
          <p:nvPr/>
        </p:nvSpPr>
        <p:spPr>
          <a:xfrm>
            <a:off x="6482373" y="2441488"/>
            <a:ext cx="442694" cy="465758"/>
          </a:xfrm>
          <a:prstGeom prst="ellipse">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241" name="Google Shape;241;g24539598359_0_7"/>
          <p:cNvSpPr txBox="1"/>
          <p:nvPr/>
        </p:nvSpPr>
        <p:spPr>
          <a:xfrm>
            <a:off x="6995330" y="2384846"/>
            <a:ext cx="4099390" cy="20005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Numaralandırmada boş haneler için  0 kullanılmalıdır. </a:t>
            </a:r>
            <a:endParaRPr b="0" i="0" sz="1400" u="none" cap="none" strike="noStrike">
              <a:solidFill>
                <a:srgbClr val="000000"/>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0" lang="en-US" sz="1400" u="none" cap="none" strike="noStrike">
                <a:solidFill>
                  <a:schemeClr val="lt1"/>
                </a:solidFill>
                <a:latin typeface="Arial"/>
                <a:ea typeface="Arial"/>
                <a:cs typeface="Arial"/>
                <a:sym typeface="Arial"/>
              </a:rPr>
              <a:t>Dosya adlarının numaralandırılması gerektiğinde yer tutucu olarak sıfırlar kullanılmalıdır. Örnek – 900 öğeden oluşan bir koleksiyon için: xyz001.tif, xyz002.tif, vb.</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2" name="Google Shape;242;g24539598359_0_7"/>
          <p:cNvSpPr/>
          <p:nvPr/>
        </p:nvSpPr>
        <p:spPr>
          <a:xfrm>
            <a:off x="6482373" y="4491099"/>
            <a:ext cx="442694" cy="465758"/>
          </a:xfrm>
          <a:prstGeom prst="ellipse">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sp>
        <p:nvSpPr>
          <p:cNvPr id="243" name="Google Shape;243;g24539598359_0_7"/>
          <p:cNvSpPr txBox="1"/>
          <p:nvPr/>
        </p:nvSpPr>
        <p:spPr>
          <a:xfrm>
            <a:off x="6995330" y="4434457"/>
            <a:ext cx="4099390" cy="113873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Tarih kullanımında standart bir format seçilmelidir.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0" lang="en-US" sz="1400" u="none" cap="none" strike="noStrike">
                <a:solidFill>
                  <a:schemeClr val="lt1"/>
                </a:solidFill>
                <a:latin typeface="Arial"/>
                <a:ea typeface="Arial"/>
                <a:cs typeface="Arial"/>
                <a:sym typeface="Arial"/>
              </a:rPr>
              <a:t>yyyyaagg, 20110501 veya 2001_05_01</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27e9be8754d_0_24"/>
          <p:cNvSpPr txBox="1"/>
          <p:nvPr>
            <p:ph type="title"/>
          </p:nvPr>
        </p:nvSpPr>
        <p:spPr>
          <a:xfrm>
            <a:off x="681584" y="353025"/>
            <a:ext cx="7635600" cy="17112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Kontrol Süreci</a:t>
            </a:r>
            <a:endParaRPr b="1"/>
          </a:p>
        </p:txBody>
      </p:sp>
      <p:sp>
        <p:nvSpPr>
          <p:cNvPr id="250" name="Google Shape;250;g27e9be8754d_0_24"/>
          <p:cNvSpPr txBox="1"/>
          <p:nvPr>
            <p:ph idx="2" type="body"/>
          </p:nvPr>
        </p:nvSpPr>
        <p:spPr>
          <a:xfrm>
            <a:off x="368075" y="2908871"/>
            <a:ext cx="7528200" cy="1884905"/>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2000"/>
              <a:t>Tarama işlemi tamamlanmış .tif uzantılı dosyalar tek tek görüntü kalitesi kontrolünden geçirilmektedir.</a:t>
            </a:r>
            <a:endParaRPr sz="2000"/>
          </a:p>
          <a:p>
            <a:pPr indent="-355600" lvl="0" marL="457200" rtl="0" algn="l">
              <a:lnSpc>
                <a:spcPct val="140000"/>
              </a:lnSpc>
              <a:spcBef>
                <a:spcPts val="0"/>
              </a:spcBef>
              <a:spcAft>
                <a:spcPts val="0"/>
              </a:spcAft>
              <a:buSzPts val="2000"/>
              <a:buChar char="•"/>
            </a:pPr>
            <a:r>
              <a:rPr lang="en-US" sz="2000"/>
              <a:t>Görüntü kalitesi uygun görülmeyen materyaller tekrar taranarak dosyalanmaktadır.</a:t>
            </a: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24539598359_0_1"/>
          <p:cNvSpPr txBox="1"/>
          <p:nvPr>
            <p:ph type="title"/>
          </p:nvPr>
        </p:nvSpPr>
        <p:spPr>
          <a:xfrm>
            <a:off x="708975" y="449723"/>
            <a:ext cx="7528199" cy="17112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500"/>
              </a:spcBef>
              <a:spcAft>
                <a:spcPts val="0"/>
              </a:spcAft>
              <a:buSzPts val="1800"/>
              <a:buNone/>
            </a:pPr>
            <a:r>
              <a:rPr b="1" lang="en-US"/>
              <a:t>D</a:t>
            </a:r>
            <a:r>
              <a:rPr b="1" lang="en-US">
                <a:solidFill>
                  <a:schemeClr val="lt1"/>
                </a:solidFill>
              </a:rPr>
              <a:t>osya </a:t>
            </a:r>
            <a:r>
              <a:rPr b="1" lang="en-US"/>
              <a:t>F</a:t>
            </a:r>
            <a:r>
              <a:rPr b="1" lang="en-US">
                <a:solidFill>
                  <a:schemeClr val="lt1"/>
                </a:solidFill>
              </a:rPr>
              <a:t>ormatlarını </a:t>
            </a:r>
            <a:r>
              <a:rPr b="1" lang="en-US"/>
              <a:t>D</a:t>
            </a:r>
            <a:r>
              <a:rPr b="1" lang="en-US">
                <a:solidFill>
                  <a:schemeClr val="lt1"/>
                </a:solidFill>
              </a:rPr>
              <a:t>önüştürme Süreci</a:t>
            </a:r>
            <a:endParaRPr b="1"/>
          </a:p>
        </p:txBody>
      </p:sp>
      <p:sp>
        <p:nvSpPr>
          <p:cNvPr id="257" name="Google Shape;257;g24539598359_0_1"/>
          <p:cNvSpPr txBox="1"/>
          <p:nvPr>
            <p:ph idx="2" type="body"/>
          </p:nvPr>
        </p:nvSpPr>
        <p:spPr>
          <a:xfrm>
            <a:off x="368075" y="2761050"/>
            <a:ext cx="7528200" cy="2856300"/>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2000"/>
              <a:t>.tif formatında taranan ve depolanan dosyalar .pdf formatına dönüştürülmektedir.</a:t>
            </a:r>
            <a:endParaRPr sz="2000"/>
          </a:p>
          <a:p>
            <a:pPr indent="-355600" lvl="0" marL="457200" rtl="0" algn="l">
              <a:lnSpc>
                <a:spcPct val="140000"/>
              </a:lnSpc>
              <a:spcBef>
                <a:spcPts val="0"/>
              </a:spcBef>
              <a:spcAft>
                <a:spcPts val="0"/>
              </a:spcAft>
              <a:buSzPts val="2000"/>
              <a:buChar char="•"/>
            </a:pPr>
            <a:r>
              <a:rPr lang="en-US" sz="2000"/>
              <a:t>.pdf formatına dönüştürülen dosyalar OCR (Optik Karakter Tanıma) işlemi ile taranabilir ve/veya makine tarafından okunabilir formata dönüştürülmektedir.</a:t>
            </a:r>
            <a:endParaRPr sz="2000"/>
          </a:p>
        </p:txBody>
      </p:sp>
      <p:pic>
        <p:nvPicPr>
          <p:cNvPr id="258" name="Google Shape;258;g24539598359_0_1"/>
          <p:cNvPicPr preferRelativeResize="0"/>
          <p:nvPr/>
        </p:nvPicPr>
        <p:blipFill rotWithShape="1">
          <a:blip r:embed="rId3">
            <a:alphaModFix/>
          </a:blip>
          <a:srcRect b="0" l="0" r="0" t="0"/>
          <a:stretch/>
        </p:blipFill>
        <p:spPr>
          <a:xfrm>
            <a:off x="8792875" y="1305323"/>
            <a:ext cx="3399124" cy="42473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24539598359_0_31"/>
          <p:cNvSpPr txBox="1"/>
          <p:nvPr>
            <p:ph type="title"/>
          </p:nvPr>
        </p:nvSpPr>
        <p:spPr>
          <a:xfrm>
            <a:off x="590143" y="435625"/>
            <a:ext cx="7635600" cy="17112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b="1" lang="en-US"/>
              <a:t>Üstverilerin Düzenlenmesi</a:t>
            </a:r>
            <a:endParaRPr b="1"/>
          </a:p>
        </p:txBody>
      </p:sp>
      <p:sp>
        <p:nvSpPr>
          <p:cNvPr id="265" name="Google Shape;265;g24539598359_0_31"/>
          <p:cNvSpPr txBox="1"/>
          <p:nvPr>
            <p:ph idx="2" type="body"/>
          </p:nvPr>
        </p:nvSpPr>
        <p:spPr>
          <a:xfrm>
            <a:off x="368075" y="2463575"/>
            <a:ext cx="7528200" cy="3103200"/>
          </a:xfrm>
          <a:prstGeom prst="rect">
            <a:avLst/>
          </a:prstGeom>
          <a:noFill/>
          <a:ln>
            <a:noFill/>
          </a:ln>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SzPts val="2000"/>
              <a:buChar char="•"/>
            </a:pPr>
            <a:r>
              <a:rPr lang="en-US" sz="2000"/>
              <a:t>Daha önce MARC formatında kataloglanan materyallerin Kurumsal Arşiv Sistemimize (Dspace) toplu aktarımı için ilgili kayıtların DublinCore formatına dönüştürülme işlemi gerçekleştirilmektdedir.</a:t>
            </a:r>
            <a:endParaRPr sz="2000"/>
          </a:p>
          <a:p>
            <a:pPr indent="-355600" lvl="0" marL="457200" rtl="0" algn="l">
              <a:lnSpc>
                <a:spcPct val="140000"/>
              </a:lnSpc>
              <a:spcBef>
                <a:spcPts val="0"/>
              </a:spcBef>
              <a:spcAft>
                <a:spcPts val="0"/>
              </a:spcAft>
              <a:buSzPts val="2000"/>
              <a:buChar char="•"/>
            </a:pPr>
            <a:r>
              <a:rPr lang="en-US" sz="2000"/>
              <a:t>MARC kayıtlarının DublinCore kayıtlara dönüştürülmesinde Library of Congress ve DublinCore standartlarından yararlanılmaktadır.</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g24539598359_0_19"/>
          <p:cNvSpPr txBox="1"/>
          <p:nvPr>
            <p:ph type="title"/>
          </p:nvPr>
        </p:nvSpPr>
        <p:spPr>
          <a:xfrm>
            <a:off x="172639" y="2759250"/>
            <a:ext cx="3289800" cy="30153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1800"/>
              <a:buNone/>
            </a:pPr>
            <a:r>
              <a:rPr lang="en-US" sz="3500"/>
              <a:t>Dublin Core Alanları ve MARC21 Karşılıkları</a:t>
            </a:r>
            <a:endParaRPr sz="3100"/>
          </a:p>
        </p:txBody>
      </p:sp>
      <p:pic>
        <p:nvPicPr>
          <p:cNvPr id="272" name="Google Shape;272;g24539598359_0_19"/>
          <p:cNvPicPr preferRelativeResize="0"/>
          <p:nvPr/>
        </p:nvPicPr>
        <p:blipFill rotWithShape="1">
          <a:blip r:embed="rId3">
            <a:alphaModFix/>
          </a:blip>
          <a:srcRect b="0" l="0" r="0" t="0"/>
          <a:stretch/>
        </p:blipFill>
        <p:spPr>
          <a:xfrm>
            <a:off x="3462439" y="0"/>
            <a:ext cx="8729562" cy="68579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24539598359_0_25"/>
          <p:cNvSpPr txBox="1"/>
          <p:nvPr>
            <p:ph type="title"/>
          </p:nvPr>
        </p:nvSpPr>
        <p:spPr>
          <a:xfrm>
            <a:off x="838200" y="680085"/>
            <a:ext cx="10515600" cy="13257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4400"/>
              <a:buNone/>
            </a:pPr>
            <a:r>
              <a:rPr lang="en-US" sz="3100"/>
              <a:t>Simple Archive Format Dizini için Hazırlanmış .csv Dosya Örneği</a:t>
            </a:r>
            <a:endParaRPr sz="2700"/>
          </a:p>
        </p:txBody>
      </p:sp>
      <p:pic>
        <p:nvPicPr>
          <p:cNvPr id="279" name="Google Shape;279;g24539598359_0_25"/>
          <p:cNvPicPr preferRelativeResize="0"/>
          <p:nvPr/>
        </p:nvPicPr>
        <p:blipFill rotWithShape="1">
          <a:blip r:embed="rId3">
            <a:alphaModFix/>
          </a:blip>
          <a:srcRect b="0" l="0" r="0" t="0"/>
          <a:stretch/>
        </p:blipFill>
        <p:spPr>
          <a:xfrm>
            <a:off x="152400" y="2469610"/>
            <a:ext cx="11887201" cy="34883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24539598359_0_13"/>
          <p:cNvSpPr txBox="1"/>
          <p:nvPr>
            <p:ph type="title"/>
          </p:nvPr>
        </p:nvSpPr>
        <p:spPr>
          <a:xfrm>
            <a:off x="741477" y="651924"/>
            <a:ext cx="4559923" cy="1533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800"/>
              <a:buNone/>
            </a:pPr>
            <a:r>
              <a:rPr b="1" lang="en-US"/>
              <a:t>Toplu Aktarım / Depolama</a:t>
            </a:r>
            <a:endParaRPr b="1"/>
          </a:p>
        </p:txBody>
      </p:sp>
      <p:sp>
        <p:nvSpPr>
          <p:cNvPr id="286" name="Google Shape;286;g24539598359_0_13"/>
          <p:cNvSpPr txBox="1"/>
          <p:nvPr>
            <p:ph idx="2" type="body"/>
          </p:nvPr>
        </p:nvSpPr>
        <p:spPr>
          <a:xfrm>
            <a:off x="68200" y="2463575"/>
            <a:ext cx="5233200" cy="3103200"/>
          </a:xfrm>
          <a:prstGeom prst="rect">
            <a:avLst/>
          </a:prstGeom>
          <a:noFill/>
          <a:ln>
            <a:noFill/>
          </a:ln>
        </p:spPr>
        <p:txBody>
          <a:bodyPr anchorCtr="0" anchor="t" bIns="45700" lIns="91425" spcFirstLastPara="1" rIns="91425" wrap="square" tIns="45700">
            <a:noAutofit/>
          </a:bodyPr>
          <a:lstStyle/>
          <a:p>
            <a:pPr indent="0" lvl="0" marL="0" rtl="0" algn="l">
              <a:lnSpc>
                <a:spcPct val="140000"/>
              </a:lnSpc>
              <a:spcBef>
                <a:spcPts val="0"/>
              </a:spcBef>
              <a:spcAft>
                <a:spcPts val="0"/>
              </a:spcAft>
              <a:buSzPts val="1600"/>
              <a:buNone/>
            </a:pPr>
            <a:r>
              <a:t/>
            </a:r>
            <a:endParaRPr sz="2000"/>
          </a:p>
          <a:p>
            <a:pPr indent="-355600" lvl="0" marL="457200" rtl="0" algn="l">
              <a:lnSpc>
                <a:spcPct val="140000"/>
              </a:lnSpc>
              <a:spcBef>
                <a:spcPts val="0"/>
              </a:spcBef>
              <a:spcAft>
                <a:spcPts val="0"/>
              </a:spcAft>
              <a:buSzPts val="2000"/>
              <a:buChar char="•"/>
            </a:pPr>
            <a:r>
              <a:rPr lang="en-US" sz="2000"/>
              <a:t>Hazırlanan .csv dosyası ve taranan .pdf dosyaları linux terminali üzerinden Bilkent Üniversitesi Kurumsal Arşiv Sistemi’ne (DSpace) aktarılmaktadır.</a:t>
            </a:r>
            <a:endParaRPr sz="2000"/>
          </a:p>
        </p:txBody>
      </p:sp>
      <p:pic>
        <p:nvPicPr>
          <p:cNvPr id="287" name="Google Shape;287;g24539598359_0_13"/>
          <p:cNvPicPr preferRelativeResize="0"/>
          <p:nvPr/>
        </p:nvPicPr>
        <p:blipFill rotWithShape="1">
          <a:blip r:embed="rId3">
            <a:alphaModFix/>
          </a:blip>
          <a:srcRect b="0" l="0" r="0" t="0"/>
          <a:stretch/>
        </p:blipFill>
        <p:spPr>
          <a:xfrm>
            <a:off x="6429750" y="0"/>
            <a:ext cx="5762249" cy="6858000"/>
          </a:xfrm>
          <a:prstGeom prst="rect">
            <a:avLst/>
          </a:prstGeom>
          <a:noFill/>
          <a:ln>
            <a:noFill/>
          </a:ln>
        </p:spPr>
      </p:pic>
      <p:sp>
        <p:nvSpPr>
          <p:cNvPr id="288" name="Google Shape;288;g24539598359_0_13"/>
          <p:cNvSpPr txBox="1"/>
          <p:nvPr/>
        </p:nvSpPr>
        <p:spPr>
          <a:xfrm>
            <a:off x="7899350" y="2808000"/>
            <a:ext cx="927300" cy="22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id="294" name="Google Shape;294;g24539598359_0_77"/>
          <p:cNvPicPr preferRelativeResize="0"/>
          <p:nvPr/>
        </p:nvPicPr>
        <p:blipFill rotWithShape="1">
          <a:blip r:embed="rId3">
            <a:alphaModFix/>
          </a:blip>
          <a:srcRect b="0" l="0" r="0" t="0"/>
          <a:stretch/>
        </p:blipFill>
        <p:spPr>
          <a:xfrm>
            <a:off x="6600889" y="54425"/>
            <a:ext cx="5517662" cy="6749151"/>
          </a:xfrm>
          <a:prstGeom prst="rect">
            <a:avLst/>
          </a:prstGeom>
          <a:noFill/>
          <a:ln>
            <a:noFill/>
          </a:ln>
        </p:spPr>
      </p:pic>
      <p:pic>
        <p:nvPicPr>
          <p:cNvPr id="295" name="Google Shape;295;g24539598359_0_77"/>
          <p:cNvPicPr preferRelativeResize="0"/>
          <p:nvPr/>
        </p:nvPicPr>
        <p:blipFill rotWithShape="1">
          <a:blip r:embed="rId4">
            <a:alphaModFix/>
          </a:blip>
          <a:srcRect b="0" l="0" r="0" t="0"/>
          <a:stretch/>
        </p:blipFill>
        <p:spPr>
          <a:xfrm>
            <a:off x="45900" y="54425"/>
            <a:ext cx="6480826" cy="67491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24539598359_0_83"/>
          <p:cNvSpPr txBox="1"/>
          <p:nvPr>
            <p:ph idx="1" type="body"/>
          </p:nvPr>
        </p:nvSpPr>
        <p:spPr>
          <a:xfrm>
            <a:off x="849349" y="1528660"/>
            <a:ext cx="10515600" cy="4808098"/>
          </a:xfrm>
          <a:prstGeom prst="rect">
            <a:avLst/>
          </a:prstGeom>
          <a:noFill/>
          <a:ln>
            <a:noFill/>
          </a:ln>
        </p:spPr>
        <p:txBody>
          <a:bodyPr anchorCtr="0" anchor="t" bIns="45700" lIns="91425" spcFirstLastPara="1" rIns="91425" wrap="square" tIns="45700">
            <a:noAutofit/>
          </a:bodyPr>
          <a:lstStyle/>
          <a:p>
            <a:pPr indent="-349250" lvl="0" marL="457200" rtl="0" algn="l">
              <a:lnSpc>
                <a:spcPct val="100000"/>
              </a:lnSpc>
              <a:spcBef>
                <a:spcPts val="400"/>
              </a:spcBef>
              <a:spcAft>
                <a:spcPts val="0"/>
              </a:spcAft>
              <a:buSzPts val="1900"/>
              <a:buFont typeface="Calibri"/>
              <a:buChar char="•"/>
            </a:pPr>
            <a:r>
              <a:rPr lang="en-US" sz="2000">
                <a:latin typeface="Calibri"/>
                <a:ea typeface="Calibri"/>
                <a:cs typeface="Calibri"/>
                <a:sym typeface="Calibri"/>
              </a:rPr>
              <a:t>Dünya çapında kullanıcı topluluğu ve geliştiricilerine sahiptir.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Font typeface="Calibri"/>
              <a:buChar char="•"/>
            </a:pPr>
            <a:r>
              <a:rPr lang="en-US" sz="2000">
                <a:latin typeface="Calibri"/>
                <a:ea typeface="Calibri"/>
                <a:cs typeface="Calibri"/>
                <a:sym typeface="Calibri"/>
              </a:rPr>
              <a:t>Ücretsiz, açık kaynak kodlu bir yazılım olması sayesinde kurum ihtiyaçlarına göre tamamen özelleştirilebilir.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Font typeface="Calibri"/>
              <a:buChar char="•"/>
            </a:pPr>
            <a:r>
              <a:rPr lang="en-US" sz="2000">
                <a:latin typeface="Calibri"/>
                <a:ea typeface="Calibri"/>
                <a:cs typeface="Calibri"/>
                <a:sym typeface="Calibri"/>
              </a:rPr>
              <a:t>Her türlü dijital içeriği (word, ppt, pdf, video, jpg, tif gibi) muhafaza eder, yönetir ve erişime sunar.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Font typeface="Calibri"/>
              <a:buChar char="•"/>
            </a:pPr>
            <a:r>
              <a:rPr lang="en-US" sz="2000">
                <a:latin typeface="Calibri"/>
                <a:ea typeface="Calibri"/>
                <a:cs typeface="Calibri"/>
                <a:sym typeface="Calibri"/>
              </a:rPr>
              <a:t>Verileri uluslararası Dublin Core standartlarında tutar.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Font typeface="Calibri"/>
              <a:buChar char="•"/>
            </a:pPr>
            <a:r>
              <a:rPr lang="en-US" sz="2000">
                <a:latin typeface="Calibri"/>
                <a:ea typeface="Calibri"/>
                <a:cs typeface="Calibri"/>
                <a:sym typeface="Calibri"/>
              </a:rPr>
              <a:t>OpenAIRE uyumludur.</a:t>
            </a:r>
            <a:endParaRPr/>
          </a:p>
          <a:p>
            <a:pPr indent="-349250" lvl="0" marL="457200" rtl="0" algn="l">
              <a:lnSpc>
                <a:spcPct val="100000"/>
              </a:lnSpc>
              <a:spcBef>
                <a:spcPts val="400"/>
              </a:spcBef>
              <a:spcAft>
                <a:spcPts val="0"/>
              </a:spcAft>
              <a:buSzPts val="1900"/>
              <a:buFont typeface="Calibri"/>
              <a:buChar char="•"/>
            </a:pPr>
            <a:r>
              <a:rPr lang="en-US" sz="2000">
                <a:latin typeface="Calibri"/>
                <a:ea typeface="Calibri"/>
                <a:cs typeface="Calibri"/>
                <a:sym typeface="Calibri"/>
              </a:rPr>
              <a:t>Google Analytics entegrasyonu vardır.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Char char="•"/>
            </a:pPr>
            <a:r>
              <a:rPr lang="en-US" sz="2000">
                <a:latin typeface="Calibri"/>
                <a:ea typeface="Calibri"/>
                <a:cs typeface="Calibri"/>
                <a:sym typeface="Calibri"/>
              </a:rPr>
              <a:t>Onaylama, düzeltme, ret veya yazara dönülerek “işlemi azaltma” yoluyla içeriği oluşturma seçeneklerine sahip iş akışı özelliği vardır.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Char char="•"/>
            </a:pPr>
            <a:r>
              <a:rPr lang="en-US" sz="2000">
                <a:latin typeface="Calibri"/>
                <a:ea typeface="Calibri"/>
                <a:cs typeface="Calibri"/>
                <a:sym typeface="Calibri"/>
              </a:rPr>
              <a:t>Lucene arama motoru ile üst verilerde ve tam metinde arama imkanı verir.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Char char="•"/>
            </a:pPr>
            <a:r>
              <a:rPr lang="en-US" sz="2000">
                <a:latin typeface="Calibri"/>
                <a:ea typeface="Calibri"/>
                <a:cs typeface="Calibri"/>
                <a:sym typeface="Calibri"/>
              </a:rPr>
              <a:t>Java API (Uygulama Geliştirme Arayüzü) aracılığıyla geliştirilebilir.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Char char="•"/>
            </a:pPr>
            <a:r>
              <a:rPr lang="en-US" sz="2000">
                <a:latin typeface="Calibri"/>
                <a:ea typeface="Calibri"/>
                <a:cs typeface="Calibri"/>
                <a:sym typeface="Calibri"/>
              </a:rPr>
              <a:t>PostgreSQL, Oracle veya MySQL veri tabanlarını kullanır.</a:t>
            </a:r>
            <a:endParaRPr sz="2000">
              <a:latin typeface="Calibri"/>
              <a:ea typeface="Calibri"/>
              <a:cs typeface="Calibri"/>
              <a:sym typeface="Calibri"/>
            </a:endParaRPr>
          </a:p>
          <a:p>
            <a:pPr indent="-349250" lvl="0" marL="457200" rtl="0" algn="l">
              <a:lnSpc>
                <a:spcPct val="100000"/>
              </a:lnSpc>
              <a:spcBef>
                <a:spcPts val="400"/>
              </a:spcBef>
              <a:spcAft>
                <a:spcPts val="0"/>
              </a:spcAft>
              <a:buSzPts val="1900"/>
              <a:buChar char="•"/>
            </a:pPr>
            <a:r>
              <a:rPr lang="en-US" sz="2000">
                <a:latin typeface="Calibri"/>
                <a:ea typeface="Calibri"/>
                <a:cs typeface="Calibri"/>
                <a:sym typeface="Calibri"/>
              </a:rPr>
              <a:t>Çoklu dil desteği vardır.</a:t>
            </a:r>
            <a:endParaRPr sz="2000"/>
          </a:p>
        </p:txBody>
      </p:sp>
      <p:sp>
        <p:nvSpPr>
          <p:cNvPr id="302" name="Google Shape;302;g24539598359_0_83"/>
          <p:cNvSpPr txBox="1"/>
          <p:nvPr>
            <p:ph type="title"/>
          </p:nvPr>
        </p:nvSpPr>
        <p:spPr>
          <a:xfrm>
            <a:off x="849349" y="121285"/>
            <a:ext cx="10515600" cy="1325700"/>
          </a:xfrm>
          <a:prstGeom prst="rect">
            <a:avLst/>
          </a:prstGeom>
          <a:noFill/>
          <a:ln>
            <a:noFill/>
          </a:ln>
        </p:spPr>
        <p:txBody>
          <a:bodyPr anchorCtr="0" anchor="b" bIns="45700" lIns="91425" spcFirstLastPara="1" rIns="91425" wrap="square" tIns="45700">
            <a:noAutofit/>
          </a:bodyPr>
          <a:lstStyle/>
          <a:p>
            <a:pPr indent="0" lvl="0" marL="0" rtl="0" algn="l">
              <a:lnSpc>
                <a:spcPct val="150000"/>
              </a:lnSpc>
              <a:spcBef>
                <a:spcPts val="1000"/>
              </a:spcBef>
              <a:spcAft>
                <a:spcPts val="0"/>
              </a:spcAft>
              <a:buSzPts val="4400"/>
              <a:buNone/>
            </a:pPr>
            <a:r>
              <a:rPr b="1" lang="en-US"/>
              <a:t>Neden Dspace?</a:t>
            </a:r>
            <a:endParaRPr b="1"/>
          </a:p>
        </p:txBody>
      </p:sp>
      <p:pic>
        <p:nvPicPr>
          <p:cNvPr id="303" name="Google Shape;303;g24539598359_0_83"/>
          <p:cNvPicPr preferRelativeResize="0"/>
          <p:nvPr/>
        </p:nvPicPr>
        <p:blipFill rotWithShape="1">
          <a:blip r:embed="rId3">
            <a:alphaModFix/>
          </a:blip>
          <a:srcRect b="0" l="0" r="0" t="0"/>
          <a:stretch/>
        </p:blipFill>
        <p:spPr>
          <a:xfrm>
            <a:off x="9583667" y="521242"/>
            <a:ext cx="1758984" cy="1325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24539598359_0_71"/>
          <p:cNvSpPr txBox="1"/>
          <p:nvPr>
            <p:ph type="title"/>
          </p:nvPr>
        </p:nvSpPr>
        <p:spPr>
          <a:xfrm>
            <a:off x="838200" y="497279"/>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400"/>
              <a:buNone/>
            </a:pPr>
            <a:r>
              <a:rPr i="0" lang="en-US" u="none" cap="none" strike="noStrike">
                <a:latin typeface="Arial"/>
                <a:ea typeface="Arial"/>
                <a:cs typeface="Arial"/>
                <a:sym typeface="Arial"/>
              </a:rPr>
              <a:t>DSpace Yazılım ve Donanım Gereksinimleri</a:t>
            </a:r>
            <a:endParaRPr i="0" u="none" cap="none" strike="noStrike">
              <a:latin typeface="Arial"/>
              <a:ea typeface="Arial"/>
              <a:cs typeface="Arial"/>
              <a:sym typeface="Arial"/>
            </a:endParaRPr>
          </a:p>
        </p:txBody>
      </p:sp>
      <p:sp>
        <p:nvSpPr>
          <p:cNvPr id="310" name="Google Shape;310;g24539598359_0_71"/>
          <p:cNvSpPr txBox="1"/>
          <p:nvPr>
            <p:ph idx="1" type="body"/>
          </p:nvPr>
        </p:nvSpPr>
        <p:spPr>
          <a:xfrm>
            <a:off x="1849059" y="2452855"/>
            <a:ext cx="3953700" cy="509700"/>
          </a:xfrm>
          <a:prstGeom prst="rect">
            <a:avLst/>
          </a:prstGeom>
          <a:noFill/>
          <a:ln>
            <a:noFill/>
          </a:ln>
        </p:spPr>
        <p:txBody>
          <a:bodyPr anchorCtr="0" anchor="ctr" bIns="45700" lIns="91425" spcFirstLastPara="1" rIns="91425" wrap="square" tIns="45700">
            <a:noAutofit/>
          </a:bodyPr>
          <a:lstStyle/>
          <a:p>
            <a:pPr indent="-228600" lvl="0" marL="457200" rtl="0" algn="l">
              <a:lnSpc>
                <a:spcPct val="90000"/>
              </a:lnSpc>
              <a:spcBef>
                <a:spcPts val="1000"/>
              </a:spcBef>
              <a:spcAft>
                <a:spcPts val="0"/>
              </a:spcAft>
              <a:buClr>
                <a:schemeClr val="accent3"/>
              </a:buClr>
              <a:buSzPts val="2000"/>
              <a:buNone/>
            </a:pPr>
            <a:r>
              <a:rPr lang="en-US"/>
              <a:t>Frontend Gereksinimleri</a:t>
            </a:r>
            <a:endParaRPr/>
          </a:p>
        </p:txBody>
      </p:sp>
      <p:sp>
        <p:nvSpPr>
          <p:cNvPr id="311" name="Google Shape;311;g24539598359_0_71"/>
          <p:cNvSpPr txBox="1"/>
          <p:nvPr>
            <p:ph idx="2" type="body"/>
          </p:nvPr>
        </p:nvSpPr>
        <p:spPr>
          <a:xfrm>
            <a:off x="6986544" y="2191255"/>
            <a:ext cx="3912000" cy="523200"/>
          </a:xfrm>
          <a:prstGeom prst="rect">
            <a:avLst/>
          </a:prstGeom>
          <a:noFill/>
          <a:ln>
            <a:noFill/>
          </a:ln>
        </p:spPr>
        <p:txBody>
          <a:bodyPr anchorCtr="0" anchor="ctr" bIns="45700" lIns="91425" spcFirstLastPara="1" rIns="91425" wrap="square" tIns="45700">
            <a:noAutofit/>
          </a:bodyPr>
          <a:lstStyle/>
          <a:p>
            <a:pPr indent="-228600" lvl="0" marL="457200" rtl="0" algn="l">
              <a:lnSpc>
                <a:spcPct val="90000"/>
              </a:lnSpc>
              <a:spcBef>
                <a:spcPts val="1000"/>
              </a:spcBef>
              <a:spcAft>
                <a:spcPts val="0"/>
              </a:spcAft>
              <a:buClr>
                <a:schemeClr val="accent3"/>
              </a:buClr>
              <a:buSzPts val="2000"/>
              <a:buNone/>
            </a:pPr>
            <a:r>
              <a:rPr lang="en-US"/>
              <a:t>Backend Gereksinimleri</a:t>
            </a:r>
            <a:endParaRPr/>
          </a:p>
        </p:txBody>
      </p:sp>
      <p:sp>
        <p:nvSpPr>
          <p:cNvPr id="312" name="Google Shape;312;g24539598359_0_71"/>
          <p:cNvSpPr txBox="1"/>
          <p:nvPr>
            <p:ph idx="3" type="body"/>
          </p:nvPr>
        </p:nvSpPr>
        <p:spPr>
          <a:xfrm>
            <a:off x="1885251" y="3186450"/>
            <a:ext cx="3912000" cy="2307600"/>
          </a:xfrm>
          <a:prstGeom prst="rect">
            <a:avLst/>
          </a:prstGeom>
          <a:noFill/>
          <a:ln>
            <a:noFill/>
          </a:ln>
        </p:spPr>
        <p:txBody>
          <a:bodyPr anchorCtr="0" anchor="t" bIns="45700" lIns="91425" spcFirstLastPara="1" rIns="91425" wrap="square" tIns="45700">
            <a:normAutofit/>
          </a:bodyPr>
          <a:lstStyle/>
          <a:p>
            <a:pPr indent="-330200" lvl="0" marL="457200" rtl="0" algn="l">
              <a:lnSpc>
                <a:spcPct val="90000"/>
              </a:lnSpc>
              <a:spcBef>
                <a:spcPts val="1000"/>
              </a:spcBef>
              <a:spcAft>
                <a:spcPts val="0"/>
              </a:spcAft>
              <a:buSzPts val="1600"/>
              <a:buChar char="•"/>
            </a:pPr>
            <a:r>
              <a:rPr b="0" i="0" lang="en-US" sz="2000" u="none" cap="none" strike="noStrike">
                <a:latin typeface="Arial"/>
                <a:ea typeface="Arial"/>
                <a:cs typeface="Arial"/>
                <a:sym typeface="Arial"/>
              </a:rPr>
              <a:t>UNIX-like OS or Microsoft Windows</a:t>
            </a:r>
            <a:endParaRPr b="0" i="0" sz="2000" u="none" cap="none" strike="noStrike">
              <a:latin typeface="Arial"/>
              <a:ea typeface="Arial"/>
              <a:cs typeface="Arial"/>
              <a:sym typeface="Arial"/>
            </a:endParaRPr>
          </a:p>
          <a:p>
            <a:pPr indent="-330200" lvl="0" marL="457200" rtl="0" algn="l">
              <a:lnSpc>
                <a:spcPct val="90000"/>
              </a:lnSpc>
              <a:spcBef>
                <a:spcPts val="1000"/>
              </a:spcBef>
              <a:spcAft>
                <a:spcPts val="0"/>
              </a:spcAft>
              <a:buSzPts val="1600"/>
              <a:buChar char="•"/>
            </a:pPr>
            <a:r>
              <a:rPr b="0" i="0" lang="en-US" sz="2000" u="none" cap="none" strike="noStrike">
                <a:latin typeface="Arial"/>
                <a:ea typeface="Arial"/>
                <a:cs typeface="Arial"/>
                <a:sym typeface="Arial"/>
              </a:rPr>
              <a:t>Node.js (v16.x or v18.x)</a:t>
            </a:r>
            <a:endParaRPr b="0" i="0" sz="2000" u="none" cap="none" strike="noStrike">
              <a:latin typeface="Arial"/>
              <a:ea typeface="Arial"/>
              <a:cs typeface="Arial"/>
              <a:sym typeface="Arial"/>
            </a:endParaRPr>
          </a:p>
          <a:p>
            <a:pPr indent="-330200" lvl="0" marL="457200" rtl="0" algn="l">
              <a:lnSpc>
                <a:spcPct val="90000"/>
              </a:lnSpc>
              <a:spcBef>
                <a:spcPts val="1000"/>
              </a:spcBef>
              <a:spcAft>
                <a:spcPts val="0"/>
              </a:spcAft>
              <a:buSzPts val="1600"/>
              <a:buChar char="•"/>
            </a:pPr>
            <a:r>
              <a:rPr b="0" i="0" lang="en-US" sz="2000" u="none" cap="none" strike="noStrike">
                <a:latin typeface="Arial"/>
                <a:ea typeface="Arial"/>
                <a:cs typeface="Arial"/>
                <a:sym typeface="Arial"/>
              </a:rPr>
              <a:t>Yarn (v1.x)</a:t>
            </a:r>
            <a:endParaRPr b="0" i="0" sz="2000" u="none" cap="none" strike="noStrike">
              <a:latin typeface="Arial"/>
              <a:ea typeface="Arial"/>
              <a:cs typeface="Arial"/>
              <a:sym typeface="Arial"/>
            </a:endParaRPr>
          </a:p>
          <a:p>
            <a:pPr indent="-330200" lvl="0" marL="457200" rtl="0" algn="l">
              <a:lnSpc>
                <a:spcPct val="90000"/>
              </a:lnSpc>
              <a:spcBef>
                <a:spcPts val="1000"/>
              </a:spcBef>
              <a:spcAft>
                <a:spcPts val="0"/>
              </a:spcAft>
              <a:buSzPts val="1600"/>
              <a:buChar char="•"/>
            </a:pPr>
            <a:r>
              <a:rPr b="0" i="0" lang="en-US" sz="2000" u="none" cap="none" strike="noStrike">
                <a:latin typeface="Arial"/>
                <a:ea typeface="Arial"/>
                <a:cs typeface="Arial"/>
                <a:sym typeface="Arial"/>
              </a:rPr>
              <a:t>PM2 </a:t>
            </a:r>
            <a:endParaRPr b="0" i="0" sz="2000" u="none" cap="none" strike="noStrike">
              <a:latin typeface="Arial"/>
              <a:ea typeface="Arial"/>
              <a:cs typeface="Arial"/>
              <a:sym typeface="Arial"/>
            </a:endParaRPr>
          </a:p>
        </p:txBody>
      </p:sp>
      <p:sp>
        <p:nvSpPr>
          <p:cNvPr id="313" name="Google Shape;313;g24539598359_0_71"/>
          <p:cNvSpPr txBox="1"/>
          <p:nvPr/>
        </p:nvSpPr>
        <p:spPr>
          <a:xfrm>
            <a:off x="6986544" y="2780050"/>
            <a:ext cx="3912000" cy="2150110"/>
          </a:xfrm>
          <a:prstGeom prst="rect">
            <a:avLst/>
          </a:prstGeom>
          <a:noFill/>
          <a:ln>
            <a:noFill/>
          </a:ln>
        </p:spPr>
        <p:txBody>
          <a:bodyPr anchorCtr="0" anchor="t" bIns="45700" lIns="91425" spcFirstLastPara="1" rIns="91425" wrap="square" tIns="45700">
            <a:noAutofit/>
          </a:bodyPr>
          <a:lstStyle/>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UNIX-like OS or Microsoft Windows</a:t>
            </a:r>
            <a:endParaRPr b="0" i="0" sz="1400" u="none" cap="none" strike="noStrike">
              <a:solidFill>
                <a:srgbClr val="000000"/>
              </a:solidFill>
              <a:latin typeface="Arial"/>
              <a:ea typeface="Arial"/>
              <a:cs typeface="Arial"/>
              <a:sym typeface="Arial"/>
            </a:endParaRPr>
          </a:p>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Java JDK 11 or 17</a:t>
            </a:r>
            <a:endParaRPr b="0" i="0" sz="1400" u="none" cap="none" strike="noStrike">
              <a:solidFill>
                <a:srgbClr val="000000"/>
              </a:solidFill>
              <a:latin typeface="Arial"/>
              <a:ea typeface="Arial"/>
              <a:cs typeface="Arial"/>
              <a:sym typeface="Arial"/>
            </a:endParaRPr>
          </a:p>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Apache Maven 3.3.x</a:t>
            </a:r>
            <a:endParaRPr b="0" i="0" sz="1400" u="none" cap="none" strike="noStrike">
              <a:solidFill>
                <a:srgbClr val="000000"/>
              </a:solidFill>
              <a:latin typeface="Arial"/>
              <a:ea typeface="Arial"/>
              <a:cs typeface="Arial"/>
              <a:sym typeface="Arial"/>
            </a:endParaRPr>
          </a:p>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Apache Ant 1.10.x</a:t>
            </a:r>
            <a:endParaRPr b="0" i="0" sz="1400" u="none" cap="none" strike="noStrike">
              <a:solidFill>
                <a:srgbClr val="000000"/>
              </a:solidFill>
              <a:latin typeface="Arial"/>
              <a:ea typeface="Arial"/>
              <a:cs typeface="Arial"/>
              <a:sym typeface="Arial"/>
            </a:endParaRPr>
          </a:p>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Relational Database</a:t>
            </a:r>
            <a:endParaRPr b="0" i="0" sz="1400" u="none" cap="none" strike="noStrike">
              <a:solidFill>
                <a:srgbClr val="000000"/>
              </a:solidFill>
              <a:latin typeface="Arial"/>
              <a:ea typeface="Arial"/>
              <a:cs typeface="Arial"/>
              <a:sym typeface="Arial"/>
            </a:endParaRPr>
          </a:p>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Apache Solr 8.x </a:t>
            </a:r>
            <a:endParaRPr b="0" i="0" sz="1400" u="none" cap="none" strike="noStrike">
              <a:solidFill>
                <a:srgbClr val="000000"/>
              </a:solidFill>
              <a:latin typeface="Arial"/>
              <a:ea typeface="Arial"/>
              <a:cs typeface="Arial"/>
              <a:sym typeface="Arial"/>
            </a:endParaRPr>
          </a:p>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Apache Tomcat 9</a:t>
            </a:r>
            <a:endParaRPr b="0" i="0" sz="1400" u="none" cap="none" strike="noStrike">
              <a:solidFill>
                <a:srgbClr val="000000"/>
              </a:solidFill>
              <a:latin typeface="Arial"/>
              <a:ea typeface="Arial"/>
              <a:cs typeface="Arial"/>
              <a:sym typeface="Arial"/>
            </a:endParaRPr>
          </a:p>
          <a:p>
            <a:pPr indent="-330200" lvl="0" marL="457200" marR="0" rtl="0" algn="l">
              <a:lnSpc>
                <a:spcPct val="90000"/>
              </a:lnSpc>
              <a:spcBef>
                <a:spcPts val="1000"/>
              </a:spcBef>
              <a:spcAft>
                <a:spcPts val="0"/>
              </a:spcAft>
              <a:buClr>
                <a:schemeClr val="accent6"/>
              </a:buClr>
              <a:buSzPts val="1600"/>
              <a:buFont typeface="Arial"/>
              <a:buChar char="•"/>
            </a:pPr>
            <a:r>
              <a:rPr b="0" i="0" lang="en-US" sz="2000" u="none" cap="none" strike="noStrike">
                <a:solidFill>
                  <a:schemeClr val="lt1"/>
                </a:solidFill>
                <a:latin typeface="Arial"/>
                <a:ea typeface="Arial"/>
                <a:cs typeface="Arial"/>
                <a:sym typeface="Arial"/>
              </a:rPr>
              <a:t>Git (code version control)</a:t>
            </a:r>
            <a:endParaRPr b="0" i="0" sz="1400" u="none" cap="none" strike="noStrike">
              <a:solidFill>
                <a:srgbClr val="000000"/>
              </a:solidFill>
              <a:latin typeface="Arial"/>
              <a:ea typeface="Arial"/>
              <a:cs typeface="Arial"/>
              <a:sym typeface="Arial"/>
            </a:endParaRPr>
          </a:p>
        </p:txBody>
      </p:sp>
      <p:sp>
        <p:nvSpPr>
          <p:cNvPr id="314" name="Google Shape;314;g24539598359_0_71"/>
          <p:cNvSpPr txBox="1"/>
          <p:nvPr>
            <p:ph idx="12" type="sldNum"/>
          </p:nvPr>
        </p:nvSpPr>
        <p:spPr>
          <a:xfrm>
            <a:off x="9140971" y="6226198"/>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1200"/>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g24539598359_0_109"/>
          <p:cNvSpPr txBox="1"/>
          <p:nvPr>
            <p:ph type="title"/>
          </p:nvPr>
        </p:nvSpPr>
        <p:spPr>
          <a:xfrm>
            <a:off x="855690" y="670559"/>
            <a:ext cx="3604550" cy="73578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Arial"/>
              <a:buNone/>
            </a:pPr>
            <a:r>
              <a:rPr lang="en-US"/>
              <a:t>Kaynakça</a:t>
            </a:r>
            <a:endParaRPr/>
          </a:p>
        </p:txBody>
      </p:sp>
      <p:sp>
        <p:nvSpPr>
          <p:cNvPr id="320" name="Google Shape;320;g24539598359_0_109"/>
          <p:cNvSpPr txBox="1"/>
          <p:nvPr>
            <p:ph idx="1" type="body"/>
          </p:nvPr>
        </p:nvSpPr>
        <p:spPr>
          <a:xfrm>
            <a:off x="1061689" y="1759414"/>
            <a:ext cx="10068621" cy="4356905"/>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1000"/>
              </a:spcBef>
              <a:spcAft>
                <a:spcPts val="0"/>
              </a:spcAft>
              <a:buSzPts val="1260"/>
              <a:buChar char="●"/>
            </a:pPr>
            <a:r>
              <a:rPr lang="en-US" sz="1400">
                <a:solidFill>
                  <a:schemeClr val="lt1"/>
                </a:solidFill>
              </a:rPr>
              <a:t>Tuna, G. , Zogo, R. &amp; Demirelli, B. (2013). An Introduction to Digitization Projects Conducted by Public Libraries: Digitization and Optimization Techniques . Journal of Balkan Libraries Union , 1 (1) , 28-30 . Retrieved from </a:t>
            </a:r>
            <a:r>
              <a:rPr lang="en-US" sz="1400" u="sng">
                <a:solidFill>
                  <a:schemeClr val="lt1"/>
                </a:solidFill>
                <a:hlinkClick r:id="rId3">
                  <a:extLst>
                    <a:ext uri="{A12FA001-AC4F-418D-AE19-62706E023703}">
                      <ahyp:hlinkClr val="tx"/>
                    </a:ext>
                  </a:extLst>
                </a:hlinkClick>
              </a:rPr>
              <a:t>https://dergipark.org.tr/tr/pub/jblu/issue/18607/196366</a:t>
            </a:r>
            <a:endParaRPr sz="1400">
              <a:solidFill>
                <a:schemeClr val="lt1"/>
              </a:solidFill>
            </a:endParaRPr>
          </a:p>
          <a:p>
            <a:pPr indent="-298450" lvl="0" marL="457200" rtl="0" algn="l">
              <a:lnSpc>
                <a:spcPct val="100000"/>
              </a:lnSpc>
              <a:spcBef>
                <a:spcPts val="0"/>
              </a:spcBef>
              <a:spcAft>
                <a:spcPts val="0"/>
              </a:spcAft>
              <a:buSzPts val="1260"/>
              <a:buChar char="●"/>
            </a:pPr>
            <a:r>
              <a:rPr lang="en-US" sz="1400">
                <a:solidFill>
                  <a:schemeClr val="lt1"/>
                </a:solidFill>
              </a:rPr>
              <a:t>Bullock, A. (1999). Preservation of digital information: issues and current status. 16 Ocak 2006 tarihinde </a:t>
            </a:r>
            <a:r>
              <a:rPr lang="en-US" sz="1400" u="sng">
                <a:solidFill>
                  <a:schemeClr val="lt1"/>
                </a:solidFill>
                <a:hlinkClick r:id="rId4">
                  <a:extLst>
                    <a:ext uri="{A12FA001-AC4F-418D-AE19-62706E023703}">
                      <ahyp:hlinkClr val="tx"/>
                    </a:ext>
                  </a:extLst>
                </a:hlinkClick>
              </a:rPr>
              <a:t>http://www.collectionscanada.ca/9/1/p1-259-e.html</a:t>
            </a:r>
            <a:r>
              <a:rPr lang="en-US" sz="1400">
                <a:solidFill>
                  <a:schemeClr val="lt1"/>
                </a:solidFill>
              </a:rPr>
              <a:t> adresinden erişildi.</a:t>
            </a:r>
            <a:endParaRPr sz="1400">
              <a:solidFill>
                <a:schemeClr val="lt1"/>
              </a:solidFill>
            </a:endParaRPr>
          </a:p>
          <a:p>
            <a:pPr indent="-298450" lvl="0" marL="457200" rtl="0" algn="l">
              <a:lnSpc>
                <a:spcPct val="100000"/>
              </a:lnSpc>
              <a:spcBef>
                <a:spcPts val="0"/>
              </a:spcBef>
              <a:spcAft>
                <a:spcPts val="0"/>
              </a:spcAft>
              <a:buSzPts val="1260"/>
              <a:buChar char="●"/>
            </a:pPr>
            <a:r>
              <a:rPr lang="en-US" sz="1400">
                <a:solidFill>
                  <a:schemeClr val="lt1"/>
                </a:solidFill>
              </a:rPr>
              <a:t>Canadian Museum of Civilization (2006). Digitization standards for the Canadian Museum of Civilization Corporation https://www.canada.ca/content/dam/chin-rcip/documents/services/digitization/standards-canadian-museum-civilization/smcc_numerisation-cmcc_digitization-eng.pdf?WT.contentAuthority=4.4.10</a:t>
            </a:r>
            <a:endParaRPr/>
          </a:p>
          <a:p>
            <a:pPr indent="-298450" lvl="0" marL="457200" rtl="0" algn="l">
              <a:lnSpc>
                <a:spcPct val="100000"/>
              </a:lnSpc>
              <a:spcBef>
                <a:spcPts val="0"/>
              </a:spcBef>
              <a:spcAft>
                <a:spcPts val="0"/>
              </a:spcAft>
              <a:buSzPts val="1260"/>
              <a:buChar char="●"/>
            </a:pPr>
            <a:r>
              <a:rPr lang="en-US" sz="1400">
                <a:solidFill>
                  <a:schemeClr val="lt1"/>
                </a:solidFill>
              </a:rPr>
              <a:t>Çelik, R. H., Aslım, A., Yılmaz, S. (2013). ÜNAK 2013 Konferansı Bilgi Sistemleri Platformlar Mimariler ve Teknolojiler. Üniversitelerde Kurumsal Bellek ve Dijitalleştirme. ÜNAK, 83-90.</a:t>
            </a:r>
            <a:endParaRPr/>
          </a:p>
          <a:p>
            <a:pPr indent="-298450" lvl="0" marL="457200" rtl="0" algn="l">
              <a:lnSpc>
                <a:spcPct val="100000"/>
              </a:lnSpc>
              <a:spcBef>
                <a:spcPts val="0"/>
              </a:spcBef>
              <a:spcAft>
                <a:spcPts val="0"/>
              </a:spcAft>
              <a:buSzPts val="1260"/>
              <a:buChar char="●"/>
            </a:pPr>
            <a:r>
              <a:rPr lang="en-US" sz="1400">
                <a:solidFill>
                  <a:schemeClr val="lt1"/>
                </a:solidFill>
              </a:rPr>
              <a:t>Fabunmi, B.A., Paris, M., Fabunmi, M. (2006). digitization of library resources: Challenges and ımplications for policy and planning. International Journal of African &amp; African American Studies, 5(2), 23-36.</a:t>
            </a:r>
            <a:endParaRPr/>
          </a:p>
          <a:p>
            <a:pPr indent="-298450" lvl="0" marL="457200" rtl="0" algn="l">
              <a:lnSpc>
                <a:spcPct val="100000"/>
              </a:lnSpc>
              <a:spcBef>
                <a:spcPts val="0"/>
              </a:spcBef>
              <a:spcAft>
                <a:spcPts val="0"/>
              </a:spcAft>
              <a:buSzPts val="1260"/>
              <a:buChar char="●"/>
            </a:pPr>
            <a:r>
              <a:rPr lang="en-US" sz="1400">
                <a:solidFill>
                  <a:schemeClr val="lt1"/>
                </a:solidFill>
              </a:rPr>
              <a:t>Karataş Ateş, E. (2015). Dijitalleştirme süreci ve dijital kütüphane uygulamalarına bir bakış. International Periodical for the Languages, Literature and History of Turkish or Turkic, 10(Summer), 561-574. http://dx.doi.org/10.7827/TurkishStudies.8528</a:t>
            </a:r>
            <a:endParaRPr/>
          </a:p>
          <a:p>
            <a:pPr indent="-298450" lvl="0" marL="457200" rtl="0" algn="l">
              <a:lnSpc>
                <a:spcPct val="100000"/>
              </a:lnSpc>
              <a:spcBef>
                <a:spcPts val="0"/>
              </a:spcBef>
              <a:spcAft>
                <a:spcPts val="0"/>
              </a:spcAft>
              <a:buSzPts val="1260"/>
              <a:buChar char="●"/>
            </a:pPr>
            <a:r>
              <a:rPr lang="en-US" sz="1400">
                <a:solidFill>
                  <a:schemeClr val="lt1"/>
                </a:solidFill>
              </a:rPr>
              <a:t>"Minimum Digitization Capture Recommendations", American Library Association, June 1, 2013. http://www.ala.org/alcts/resources/preserv/minimum-digitization-capture-recommendations (18 Ağustos 2023 tarihinde erişildi) Document ID: 385350f6-c4a6-4964-8feb-35869de28fee</a:t>
            </a:r>
            <a:endParaRPr/>
          </a:p>
          <a:p>
            <a:pPr indent="-298450" lvl="0" marL="457200" rtl="0" algn="l">
              <a:lnSpc>
                <a:spcPct val="100000"/>
              </a:lnSpc>
              <a:spcBef>
                <a:spcPts val="0"/>
              </a:spcBef>
              <a:spcAft>
                <a:spcPts val="0"/>
              </a:spcAft>
              <a:buSzPts val="1260"/>
              <a:buChar char="●"/>
            </a:pPr>
            <a:r>
              <a:rPr lang="en-US" sz="1400">
                <a:solidFill>
                  <a:schemeClr val="lt1"/>
                </a:solidFill>
              </a:rPr>
              <a:t>Pandey, P., &amp; Misra, R. (2014). Digitization of library materials in academic libraries: Issues and challenges. Journal of industrial and intelligent information, 2(2).</a:t>
            </a:r>
            <a:endParaRPr/>
          </a:p>
          <a:p>
            <a:pPr indent="-228600" lvl="0" marL="457200" rtl="0" algn="l">
              <a:lnSpc>
                <a:spcPct val="100000"/>
              </a:lnSpc>
              <a:spcBef>
                <a:spcPts val="0"/>
              </a:spcBef>
              <a:spcAft>
                <a:spcPts val="0"/>
              </a:spcAft>
              <a:buSzPts val="1100"/>
              <a:buNone/>
            </a:pPr>
            <a:r>
              <a:t/>
            </a:r>
            <a:endParaRPr sz="140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2"/>
          <p:cNvSpPr txBox="1"/>
          <p:nvPr>
            <p:ph type="title"/>
          </p:nvPr>
        </p:nvSpPr>
        <p:spPr>
          <a:xfrm>
            <a:off x="849617" y="1340876"/>
            <a:ext cx="3767257" cy="135867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Arial"/>
              <a:buNone/>
            </a:pPr>
            <a:r>
              <a:rPr lang="en-US"/>
              <a:t>Teşekkürler!</a:t>
            </a:r>
            <a:endParaRPr/>
          </a:p>
        </p:txBody>
      </p:sp>
      <p:sp>
        <p:nvSpPr>
          <p:cNvPr id="326" name="Google Shape;326;p12"/>
          <p:cNvSpPr txBox="1"/>
          <p:nvPr>
            <p:ph idx="1" type="body"/>
          </p:nvPr>
        </p:nvSpPr>
        <p:spPr>
          <a:xfrm>
            <a:off x="1006371" y="3429000"/>
            <a:ext cx="4231835" cy="2616883"/>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lt1"/>
              </a:buClr>
              <a:buSzPts val="1600"/>
              <a:buNone/>
            </a:pPr>
            <a:r>
              <a:rPr b="1" lang="en-US"/>
              <a:t>Elif Öztop</a:t>
            </a:r>
            <a:br>
              <a:rPr lang="en-US"/>
            </a:br>
            <a:r>
              <a:rPr lang="en-US" u="sng">
                <a:solidFill>
                  <a:schemeClr val="hlink"/>
                </a:solidFill>
                <a:hlinkClick r:id="rId3"/>
              </a:rPr>
              <a:t>elif.oztop@bilkent.edu.tr</a:t>
            </a:r>
            <a:endParaRPr/>
          </a:p>
          <a:p>
            <a:pPr indent="0" lvl="0" marL="0" rtl="0" algn="l">
              <a:lnSpc>
                <a:spcPct val="100000"/>
              </a:lnSpc>
              <a:spcBef>
                <a:spcPts val="1000"/>
              </a:spcBef>
              <a:spcAft>
                <a:spcPts val="0"/>
              </a:spcAft>
              <a:buClr>
                <a:schemeClr val="lt1"/>
              </a:buClr>
              <a:buSzPts val="1600"/>
              <a:buNone/>
            </a:pPr>
            <a:r>
              <a:t/>
            </a:r>
            <a:endParaRPr/>
          </a:p>
          <a:p>
            <a:pPr indent="0" lvl="0" marL="0" rtl="0" algn="l">
              <a:lnSpc>
                <a:spcPct val="100000"/>
              </a:lnSpc>
              <a:spcBef>
                <a:spcPts val="1000"/>
              </a:spcBef>
              <a:spcAft>
                <a:spcPts val="0"/>
              </a:spcAft>
              <a:buClr>
                <a:schemeClr val="lt1"/>
              </a:buClr>
              <a:buSzPts val="1600"/>
              <a:buNone/>
            </a:pPr>
            <a:r>
              <a:rPr b="1" lang="en-US"/>
              <a:t>Cem Çağatay Akgün</a:t>
            </a:r>
            <a:endParaRPr b="1"/>
          </a:p>
          <a:p>
            <a:pPr indent="0" lvl="0" marL="0" rtl="0" algn="l">
              <a:lnSpc>
                <a:spcPct val="100000"/>
              </a:lnSpc>
              <a:spcBef>
                <a:spcPts val="1000"/>
              </a:spcBef>
              <a:spcAft>
                <a:spcPts val="0"/>
              </a:spcAft>
              <a:buClr>
                <a:schemeClr val="lt1"/>
              </a:buClr>
              <a:buSzPts val="1600"/>
              <a:buNone/>
            </a:pPr>
            <a:r>
              <a:rPr lang="en-US" u="sng">
                <a:solidFill>
                  <a:schemeClr val="hlink"/>
                </a:solidFill>
                <a:hlinkClick r:id="rId4"/>
              </a:rPr>
              <a:t>cem.akgun@bilkent.edu.tr</a:t>
            </a:r>
            <a:endParaRPr/>
          </a:p>
          <a:p>
            <a:pPr indent="0" lvl="0" marL="0" rtl="0" algn="l">
              <a:lnSpc>
                <a:spcPct val="100000"/>
              </a:lnSpc>
              <a:spcBef>
                <a:spcPts val="1000"/>
              </a:spcBef>
              <a:spcAft>
                <a:spcPts val="0"/>
              </a:spcAft>
              <a:buClr>
                <a:schemeClr val="lt1"/>
              </a:buClr>
              <a:buSzPts val="1600"/>
              <a:buNone/>
            </a:pPr>
            <a:r>
              <a:t/>
            </a:r>
            <a:endParaRPr/>
          </a:p>
          <a:p>
            <a:pPr indent="0" lvl="0" marL="0" rtl="0" algn="l">
              <a:lnSpc>
                <a:spcPct val="100000"/>
              </a:lnSpc>
              <a:spcBef>
                <a:spcPts val="1000"/>
              </a:spcBef>
              <a:spcAft>
                <a:spcPts val="0"/>
              </a:spcAft>
              <a:buClr>
                <a:schemeClr val="lt1"/>
              </a:buClr>
              <a:buSzPts val="1600"/>
              <a:buNone/>
            </a:pPr>
            <a:r>
              <a:rPr b="1" lang="en-US"/>
              <a:t>BİLKENT ÜNİVERSİTESİ KÜTÜPHANESİ</a:t>
            </a:r>
            <a:endParaRPr b="1"/>
          </a:p>
          <a:p>
            <a:pPr indent="0" lvl="0" marL="0" rtl="0" algn="l">
              <a:lnSpc>
                <a:spcPct val="100000"/>
              </a:lnSpc>
              <a:spcBef>
                <a:spcPts val="1000"/>
              </a:spcBef>
              <a:spcAft>
                <a:spcPts val="0"/>
              </a:spcAft>
              <a:buClr>
                <a:schemeClr val="lt1"/>
              </a:buClr>
              <a:buSzPts val="16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17">
      <a:dk1>
        <a:srgbClr val="000000"/>
      </a:dk1>
      <a:lt1>
        <a:srgbClr val="FFFFFF"/>
      </a:lt1>
      <a:dk2>
        <a:srgbClr val="FC4EFB"/>
      </a:dk2>
      <a:lt2>
        <a:srgbClr val="E7E6E6"/>
      </a:lt2>
      <a:accent1>
        <a:srgbClr val="FAF24C"/>
      </a:accent1>
      <a:accent2>
        <a:srgbClr val="5EFCAC"/>
      </a:accent2>
      <a:accent3>
        <a:srgbClr val="73EBF9"/>
      </a:accent3>
      <a:accent4>
        <a:srgbClr val="316CFC"/>
      </a:accent4>
      <a:accent5>
        <a:srgbClr val="B059FD"/>
      </a:accent5>
      <a:accent6>
        <a:srgbClr val="9405FC"/>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2022-07-13T15:59:43Z</dcterms:created>
</cp:coreProperties>
</file>