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0" r:id="rId3"/>
    <p:sldId id="273" r:id="rId4"/>
    <p:sldId id="268" r:id="rId5"/>
    <p:sldId id="263" r:id="rId6"/>
    <p:sldId id="259" r:id="rId7"/>
    <p:sldId id="265" r:id="rId8"/>
    <p:sldId id="266" r:id="rId9"/>
    <p:sldId id="264" r:id="rId10"/>
    <p:sldId id="261" r:id="rId11"/>
    <p:sldId id="270" r:id="rId12"/>
    <p:sldId id="272" r:id="rId1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E08F4-9946-44B5-A830-EC31071E3D70}" type="datetimeFigureOut">
              <a:rPr lang="tr-TR" smtClean="0"/>
              <a:t>26.09.2023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91D05-34EF-43D4-B48F-6E5F3B5DA8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3253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E08F4-9946-44B5-A830-EC31071E3D70}" type="datetimeFigureOut">
              <a:rPr lang="tr-TR" smtClean="0"/>
              <a:t>26.09.2023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91D05-34EF-43D4-B48F-6E5F3B5DA8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1046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E08F4-9946-44B5-A830-EC31071E3D70}" type="datetimeFigureOut">
              <a:rPr lang="tr-TR" smtClean="0"/>
              <a:t>26.09.2023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91D05-34EF-43D4-B48F-6E5F3B5DA8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42692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E08F4-9946-44B5-A830-EC31071E3D70}" type="datetimeFigureOut">
              <a:rPr lang="tr-TR" smtClean="0"/>
              <a:t>26.09.2023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91D05-34EF-43D4-B48F-6E5F3B5DA8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64947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E08F4-9946-44B5-A830-EC31071E3D70}" type="datetimeFigureOut">
              <a:rPr lang="tr-TR" smtClean="0"/>
              <a:t>26.09.2023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91D05-34EF-43D4-B48F-6E5F3B5DA8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7162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E08F4-9946-44B5-A830-EC31071E3D70}" type="datetimeFigureOut">
              <a:rPr lang="tr-TR" smtClean="0"/>
              <a:t>26.09.2023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91D05-34EF-43D4-B48F-6E5F3B5DA8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6134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E08F4-9946-44B5-A830-EC31071E3D70}" type="datetimeFigureOut">
              <a:rPr lang="tr-TR" smtClean="0"/>
              <a:t>26.09.2023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91D05-34EF-43D4-B48F-6E5F3B5DA8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7041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E08F4-9946-44B5-A830-EC31071E3D70}" type="datetimeFigureOut">
              <a:rPr lang="tr-TR" smtClean="0"/>
              <a:t>26.09.2023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91D05-34EF-43D4-B48F-6E5F3B5DA8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46121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E08F4-9946-44B5-A830-EC31071E3D70}" type="datetimeFigureOut">
              <a:rPr lang="tr-TR" smtClean="0"/>
              <a:t>26.09.2023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91D05-34EF-43D4-B48F-6E5F3B5DA8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4788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E08F4-9946-44B5-A830-EC31071E3D70}" type="datetimeFigureOut">
              <a:rPr lang="tr-TR" smtClean="0"/>
              <a:t>26.09.2023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91D05-34EF-43D4-B48F-6E5F3B5DA8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7074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E08F4-9946-44B5-A830-EC31071E3D70}" type="datetimeFigureOut">
              <a:rPr lang="tr-TR" smtClean="0"/>
              <a:t>26.09.2023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91D05-34EF-43D4-B48F-6E5F3B5DA8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8263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E08F4-9946-44B5-A830-EC31071E3D70}" type="datetimeFigureOut">
              <a:rPr lang="tr-TR" smtClean="0"/>
              <a:t>26.09.2023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91D05-34EF-43D4-B48F-6E5F3B5DA8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4587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orhanalav@sdu.edu.tr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alair.ala.org/handle/11213/15595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dl.acm.org/doi/pdf/10.1145/3575663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cikveri.ulakbim.gov.tr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08/LHT-12-2022-0556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gif"/><Relationship Id="rId5" Type="http://schemas.openxmlformats.org/officeDocument/2006/relationships/image" Target="../media/image2.pn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uknowledge.uky.edu/slis_facpub/8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orhanalav@sdu.edu.t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74914" cy="674914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914" y="28392"/>
            <a:ext cx="2285999" cy="646522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0" y="683713"/>
            <a:ext cx="304923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100" b="1" dirty="0"/>
              <a:t>ÜNAK2023 | Aydın Adnan Menderes </a:t>
            </a:r>
            <a:r>
              <a:rPr lang="tr-TR" sz="1100" b="1" dirty="0" smtClean="0"/>
              <a:t>Üniversitesi</a:t>
            </a:r>
          </a:p>
          <a:p>
            <a:r>
              <a:rPr lang="tr-TR" sz="1100" b="1" dirty="0" smtClean="0"/>
              <a:t>          28-29 Eylül 2023, Aydın/Türkiye</a:t>
            </a:r>
            <a:endParaRPr lang="tr-TR" sz="1100" dirty="0"/>
          </a:p>
        </p:txBody>
      </p:sp>
      <p:sp>
        <p:nvSpPr>
          <p:cNvPr id="8" name="Metin kutusu 7"/>
          <p:cNvSpPr txBox="1"/>
          <p:nvPr/>
        </p:nvSpPr>
        <p:spPr>
          <a:xfrm>
            <a:off x="4750996" y="4053972"/>
            <a:ext cx="1452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b="1" dirty="0" err="1" smtClean="0"/>
              <a:t>Dr.Orhan</a:t>
            </a:r>
            <a:r>
              <a:rPr lang="tr-TR" sz="1600" b="1" dirty="0" smtClean="0"/>
              <a:t> ALAV</a:t>
            </a:r>
          </a:p>
        </p:txBody>
      </p:sp>
      <p:sp>
        <p:nvSpPr>
          <p:cNvPr id="9" name="Metin kutusu 8"/>
          <p:cNvSpPr txBox="1"/>
          <p:nvPr/>
        </p:nvSpPr>
        <p:spPr>
          <a:xfrm>
            <a:off x="2071873" y="2193001"/>
            <a:ext cx="74495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b="1" dirty="0"/>
              <a:t>Yeni Nesil Bilgi Merkezlerinin Yönetişim Perspektifleri: Etkilendiği Yapı ve Ekosistemler</a:t>
            </a:r>
            <a:endParaRPr lang="tr-TR" sz="1600" dirty="0"/>
          </a:p>
          <a:p>
            <a:pPr algn="ctr"/>
            <a:r>
              <a:rPr lang="tr-TR" sz="1200" b="1" dirty="0"/>
              <a:t> </a:t>
            </a:r>
            <a:r>
              <a:rPr lang="tr-TR" sz="1200" dirty="0"/>
              <a:t> </a:t>
            </a:r>
            <a:r>
              <a:rPr lang="tr-TR" sz="1200" b="1" dirty="0" smtClean="0"/>
              <a:t>[</a:t>
            </a:r>
            <a:r>
              <a:rPr lang="tr-TR" sz="1200" b="1" dirty="0" err="1" smtClean="0"/>
              <a:t>Governance</a:t>
            </a:r>
            <a:r>
              <a:rPr lang="tr-TR" sz="1200" b="1" dirty="0" smtClean="0"/>
              <a:t> </a:t>
            </a:r>
            <a:r>
              <a:rPr lang="tr-TR" sz="1200" b="1" dirty="0" err="1"/>
              <a:t>Perspectives</a:t>
            </a:r>
            <a:r>
              <a:rPr lang="tr-TR" sz="1200" b="1" dirty="0"/>
              <a:t> of New </a:t>
            </a:r>
            <a:r>
              <a:rPr lang="tr-TR" sz="1200" b="1" dirty="0" err="1"/>
              <a:t>Generation</a:t>
            </a:r>
            <a:r>
              <a:rPr lang="tr-TR" sz="1200" b="1" dirty="0"/>
              <a:t> Information </a:t>
            </a:r>
            <a:r>
              <a:rPr lang="tr-TR" sz="1200" b="1" dirty="0" err="1"/>
              <a:t>Centers</a:t>
            </a:r>
            <a:r>
              <a:rPr lang="tr-TR" sz="1200" b="1" dirty="0"/>
              <a:t>: </a:t>
            </a:r>
            <a:r>
              <a:rPr lang="tr-TR" sz="1200" b="1" dirty="0" err="1"/>
              <a:t>Affected</a:t>
            </a:r>
            <a:r>
              <a:rPr lang="tr-TR" sz="1200" b="1" dirty="0"/>
              <a:t> </a:t>
            </a:r>
            <a:r>
              <a:rPr lang="tr-TR" sz="1200" b="1" dirty="0" err="1"/>
              <a:t>Structures</a:t>
            </a:r>
            <a:r>
              <a:rPr lang="tr-TR" sz="1200" b="1" dirty="0"/>
              <a:t> </a:t>
            </a:r>
            <a:r>
              <a:rPr lang="tr-TR" sz="1200" b="1" dirty="0" err="1"/>
              <a:t>and</a:t>
            </a:r>
            <a:r>
              <a:rPr lang="tr-TR" sz="1200" b="1" dirty="0"/>
              <a:t> </a:t>
            </a:r>
            <a:r>
              <a:rPr lang="tr-TR" sz="1200" b="1" dirty="0" err="1" smtClean="0"/>
              <a:t>Ecosystems</a:t>
            </a:r>
            <a:r>
              <a:rPr lang="tr-TR" sz="1200" b="1" dirty="0" smtClean="0"/>
              <a:t>]</a:t>
            </a:r>
            <a:endParaRPr lang="tr-TR" sz="1200" dirty="0"/>
          </a:p>
        </p:txBody>
      </p:sp>
      <p:sp>
        <p:nvSpPr>
          <p:cNvPr id="11" name="Metin kutusu 10"/>
          <p:cNvSpPr txBox="1"/>
          <p:nvPr/>
        </p:nvSpPr>
        <p:spPr>
          <a:xfrm>
            <a:off x="4252643" y="5021702"/>
            <a:ext cx="27831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b="1" dirty="0" smtClean="0"/>
              <a:t>Süleyman Demirel Üniversitesi</a:t>
            </a:r>
          </a:p>
          <a:p>
            <a:r>
              <a:rPr lang="tr-TR" sz="1600" b="1" dirty="0" smtClean="0"/>
              <a:t>       Bilgi Merkezi, Isparta </a:t>
            </a:r>
            <a:endParaRPr lang="tr-TR" sz="1600" dirty="0"/>
          </a:p>
        </p:txBody>
      </p:sp>
      <p:sp>
        <p:nvSpPr>
          <p:cNvPr id="3" name="Metin kutusu 2"/>
          <p:cNvSpPr txBox="1"/>
          <p:nvPr/>
        </p:nvSpPr>
        <p:spPr>
          <a:xfrm>
            <a:off x="4734570" y="5576388"/>
            <a:ext cx="18193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 smtClean="0">
                <a:hlinkClick r:id="rId4"/>
              </a:rPr>
              <a:t>orhanalav@sdu.edu.tr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2290816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055894" y="2395248"/>
            <a:ext cx="30553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«Yeni </a:t>
            </a:r>
            <a:r>
              <a:rPr lang="tr-TR" i="1" dirty="0">
                <a:latin typeface="Times New Roman" panose="02020603050405020304" pitchFamily="18" charset="0"/>
                <a:ea typeface="Calibri" panose="020F0502020204030204" pitchFamily="34" charset="0"/>
              </a:rPr>
              <a:t>elbiseli eski bir </a:t>
            </a:r>
            <a:r>
              <a:rPr lang="tr-TR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arkadaş»</a:t>
            </a:r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8916135" y="2395248"/>
            <a:ext cx="308065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err="1"/>
              <a:t>Medeiros</a:t>
            </a:r>
            <a:r>
              <a:rPr lang="tr-TR" sz="1400" dirty="0"/>
              <a:t>, N</a:t>
            </a:r>
            <a:r>
              <a:rPr lang="tr-TR" sz="900" dirty="0"/>
              <a:t>. (2014). </a:t>
            </a:r>
            <a:r>
              <a:rPr lang="tr-TR" sz="900" dirty="0" err="1"/>
              <a:t>eLRTS</a:t>
            </a:r>
            <a:r>
              <a:rPr lang="tr-TR" sz="900" dirty="0"/>
              <a:t>: An </a:t>
            </a:r>
            <a:r>
              <a:rPr lang="tr-TR" sz="900" dirty="0" err="1"/>
              <a:t>Old</a:t>
            </a:r>
            <a:r>
              <a:rPr lang="tr-TR" sz="900" dirty="0"/>
              <a:t> </a:t>
            </a:r>
            <a:r>
              <a:rPr lang="tr-TR" sz="900" dirty="0" err="1"/>
              <a:t>Friend</a:t>
            </a:r>
            <a:r>
              <a:rPr lang="tr-TR" sz="900" dirty="0"/>
              <a:t> </a:t>
            </a:r>
            <a:r>
              <a:rPr lang="tr-TR" sz="900" dirty="0" err="1"/>
              <a:t>In</a:t>
            </a:r>
            <a:r>
              <a:rPr lang="tr-TR" sz="900" dirty="0"/>
              <a:t> New </a:t>
            </a:r>
            <a:r>
              <a:rPr lang="tr-TR" sz="900" dirty="0" err="1" smtClean="0"/>
              <a:t>Dres</a:t>
            </a:r>
            <a:r>
              <a:rPr lang="tr-TR" sz="900" dirty="0" smtClean="0"/>
              <a:t>, </a:t>
            </a:r>
            <a:r>
              <a:rPr lang="tr-TR" sz="900" b="1" dirty="0" err="1" smtClean="0"/>
              <a:t>Association</a:t>
            </a:r>
            <a:r>
              <a:rPr lang="tr-TR" sz="900" b="1" dirty="0" smtClean="0"/>
              <a:t> </a:t>
            </a:r>
            <a:r>
              <a:rPr lang="tr-TR" sz="900" b="1" dirty="0" err="1"/>
              <a:t>for</a:t>
            </a:r>
            <a:r>
              <a:rPr lang="tr-TR" sz="900" b="1" dirty="0"/>
              <a:t> Library </a:t>
            </a:r>
            <a:r>
              <a:rPr lang="tr-TR" sz="900" b="1" dirty="0" err="1"/>
              <a:t>Collections</a:t>
            </a:r>
            <a:r>
              <a:rPr lang="tr-TR" sz="900" b="1" dirty="0"/>
              <a:t> </a:t>
            </a:r>
            <a:r>
              <a:rPr lang="tr-TR" sz="900" b="1" dirty="0" err="1"/>
              <a:t>and</a:t>
            </a:r>
            <a:r>
              <a:rPr lang="tr-TR" sz="900" b="1" dirty="0"/>
              <a:t> Technical Services.</a:t>
            </a:r>
            <a:r>
              <a:rPr lang="tr-TR" sz="900" dirty="0"/>
              <a:t>  </a:t>
            </a:r>
            <a:r>
              <a:rPr lang="tr-TR" sz="900" dirty="0" smtClean="0"/>
              <a:t>Library </a:t>
            </a:r>
            <a:r>
              <a:rPr lang="tr-TR" sz="900" dirty="0" err="1"/>
              <a:t>Resources</a:t>
            </a:r>
            <a:r>
              <a:rPr lang="tr-TR" sz="900" dirty="0"/>
              <a:t> &amp; Technical Services, </a:t>
            </a:r>
            <a:r>
              <a:rPr lang="tr-TR" sz="900" dirty="0" err="1"/>
              <a:t>Vol</a:t>
            </a:r>
            <a:r>
              <a:rPr lang="tr-TR" sz="900" dirty="0"/>
              <a:t>. 58, No. 4, p.218 (pp.218-219). Open Access Database,  </a:t>
            </a:r>
            <a:r>
              <a:rPr lang="tr-TR" sz="900" dirty="0" smtClean="0"/>
              <a:t> </a:t>
            </a:r>
            <a:r>
              <a:rPr lang="tr-TR" sz="900" dirty="0" err="1"/>
              <a:t>American</a:t>
            </a:r>
            <a:r>
              <a:rPr lang="tr-TR" sz="900" dirty="0"/>
              <a:t> Library  </a:t>
            </a:r>
            <a:r>
              <a:rPr lang="tr-TR" sz="900" dirty="0" err="1"/>
              <a:t>Association</a:t>
            </a:r>
            <a:r>
              <a:rPr lang="tr-TR" sz="900" dirty="0"/>
              <a:t> </a:t>
            </a:r>
            <a:r>
              <a:rPr lang="tr-TR" sz="900" dirty="0" err="1"/>
              <a:t>Institutional</a:t>
            </a:r>
            <a:r>
              <a:rPr lang="tr-TR" sz="900" dirty="0"/>
              <a:t>  </a:t>
            </a:r>
            <a:r>
              <a:rPr lang="tr-TR" sz="900" dirty="0" err="1"/>
              <a:t>Repository</a:t>
            </a:r>
            <a:r>
              <a:rPr lang="tr-TR" sz="900" dirty="0"/>
              <a:t> (ALAIR</a:t>
            </a:r>
            <a:r>
              <a:rPr lang="tr-TR" sz="900" dirty="0" smtClean="0"/>
              <a:t>),  </a:t>
            </a:r>
            <a:r>
              <a:rPr lang="tr-TR" sz="900" dirty="0" err="1"/>
              <a:t>URL</a:t>
            </a:r>
            <a:r>
              <a:rPr lang="tr-TR" sz="900" u="sng" dirty="0" err="1">
                <a:hlinkClick r:id="rId2"/>
              </a:rPr>
              <a:t>Library</a:t>
            </a:r>
            <a:r>
              <a:rPr lang="tr-TR" sz="900" u="sng" dirty="0">
                <a:hlinkClick r:id="rId2"/>
              </a:rPr>
              <a:t> </a:t>
            </a:r>
            <a:r>
              <a:rPr lang="tr-TR" sz="900" u="sng" dirty="0" err="1">
                <a:hlinkClick r:id="rId2"/>
              </a:rPr>
              <a:t>Resources</a:t>
            </a:r>
            <a:r>
              <a:rPr lang="tr-TR" sz="900" u="sng" dirty="0">
                <a:hlinkClick r:id="rId2"/>
              </a:rPr>
              <a:t> &amp; Technical Services, </a:t>
            </a:r>
            <a:r>
              <a:rPr lang="tr-TR" sz="900" u="sng" dirty="0" err="1">
                <a:hlinkClick r:id="rId2"/>
              </a:rPr>
              <a:t>Vol</a:t>
            </a:r>
            <a:r>
              <a:rPr lang="tr-TR" sz="900" u="sng" dirty="0">
                <a:hlinkClick r:id="rId2"/>
              </a:rPr>
              <a:t>. 58, No. 4 (ala.org)</a:t>
            </a:r>
            <a:r>
              <a:rPr lang="tr-TR" sz="900" dirty="0"/>
              <a:t> (Erişim tarihi: 11 Haziran 2023</a:t>
            </a:r>
            <a:r>
              <a:rPr lang="tr-TR" sz="900" dirty="0" smtClean="0"/>
              <a:t>)</a:t>
            </a:r>
            <a:endParaRPr lang="tr-TR" sz="900" dirty="0"/>
          </a:p>
        </p:txBody>
      </p:sp>
      <p:sp>
        <p:nvSpPr>
          <p:cNvPr id="7" name="Metin kutusu 6"/>
          <p:cNvSpPr txBox="1"/>
          <p:nvPr/>
        </p:nvSpPr>
        <p:spPr>
          <a:xfrm>
            <a:off x="4055894" y="1286746"/>
            <a:ext cx="2774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Kütüphane &amp; Bilgi Merkezi  </a:t>
            </a:r>
            <a:endParaRPr lang="tr-TR" dirty="0"/>
          </a:p>
        </p:txBody>
      </p:sp>
      <p:sp>
        <p:nvSpPr>
          <p:cNvPr id="8" name="Metin kutusu 7"/>
          <p:cNvSpPr txBox="1"/>
          <p:nvPr/>
        </p:nvSpPr>
        <p:spPr>
          <a:xfrm>
            <a:off x="6830564" y="871247"/>
            <a:ext cx="4700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800" dirty="0" smtClean="0"/>
              <a:t>?</a:t>
            </a:r>
            <a:endParaRPr lang="tr-TR" sz="4800" dirty="0"/>
          </a:p>
        </p:txBody>
      </p:sp>
      <p:cxnSp>
        <p:nvCxnSpPr>
          <p:cNvPr id="10" name="Düz Ok Bağlayıcısı 9"/>
          <p:cNvCxnSpPr/>
          <p:nvPr/>
        </p:nvCxnSpPr>
        <p:spPr>
          <a:xfrm>
            <a:off x="5334371" y="1702244"/>
            <a:ext cx="0" cy="58717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Resim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5515" y="3772002"/>
            <a:ext cx="5972175" cy="2428875"/>
          </a:xfrm>
          <a:prstGeom prst="rect">
            <a:avLst/>
          </a:prstGeom>
        </p:spPr>
      </p:pic>
      <p:cxnSp>
        <p:nvCxnSpPr>
          <p:cNvPr id="15" name="Düz Ok Bağlayıcısı 14"/>
          <p:cNvCxnSpPr/>
          <p:nvPr/>
        </p:nvCxnSpPr>
        <p:spPr>
          <a:xfrm>
            <a:off x="7222794" y="2579914"/>
            <a:ext cx="14148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Resi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0" y="0"/>
            <a:ext cx="657123" cy="696866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763" y="21395"/>
            <a:ext cx="2286000" cy="675471"/>
          </a:xfrm>
          <a:prstGeom prst="rect">
            <a:avLst/>
          </a:prstGeom>
        </p:spPr>
      </p:pic>
      <p:sp>
        <p:nvSpPr>
          <p:cNvPr id="11" name="Metin kutusu 10"/>
          <p:cNvSpPr txBox="1"/>
          <p:nvPr/>
        </p:nvSpPr>
        <p:spPr>
          <a:xfrm>
            <a:off x="0" y="683713"/>
            <a:ext cx="304923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100" b="1" dirty="0"/>
              <a:t>ÜNAK2023 | Aydın Adnan Menderes </a:t>
            </a:r>
            <a:r>
              <a:rPr lang="tr-TR" sz="1100" b="1" dirty="0" smtClean="0"/>
              <a:t>Üniversitesi</a:t>
            </a:r>
          </a:p>
          <a:p>
            <a:r>
              <a:rPr lang="tr-TR" sz="1100" b="1" dirty="0" smtClean="0"/>
              <a:t>          28-29 Eylül 2023, Aydın/Türkiye</a:t>
            </a:r>
            <a:endParaRPr lang="tr-TR" sz="1100" dirty="0"/>
          </a:p>
        </p:txBody>
      </p:sp>
    </p:spTree>
    <p:extLst>
      <p:ext uri="{BB962C8B-B14F-4D97-AF65-F5344CB8AC3E}">
        <p14:creationId xmlns:p14="http://schemas.microsoft.com/office/powerpoint/2010/main" val="4071552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775240" y="1205786"/>
            <a:ext cx="30553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«Yeni </a:t>
            </a:r>
            <a:r>
              <a:rPr lang="tr-TR" i="1" dirty="0">
                <a:latin typeface="Times New Roman" panose="02020603050405020304" pitchFamily="18" charset="0"/>
                <a:ea typeface="Calibri" panose="020F0502020204030204" pitchFamily="34" charset="0"/>
              </a:rPr>
              <a:t>elbiseli eski bir </a:t>
            </a:r>
            <a:r>
              <a:rPr lang="tr-TR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arkadaş»</a:t>
            </a:r>
            <a:endParaRPr lang="tr-TR" dirty="0"/>
          </a:p>
        </p:txBody>
      </p:sp>
      <p:sp>
        <p:nvSpPr>
          <p:cNvPr id="7" name="Metin kutusu 6"/>
          <p:cNvSpPr txBox="1"/>
          <p:nvPr/>
        </p:nvSpPr>
        <p:spPr>
          <a:xfrm>
            <a:off x="3947036" y="327534"/>
            <a:ext cx="2774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Kütüphane &amp; Bilgi Merkezi  </a:t>
            </a:r>
            <a:endParaRPr lang="tr-TR" dirty="0"/>
          </a:p>
        </p:txBody>
      </p:sp>
      <p:cxnSp>
        <p:nvCxnSpPr>
          <p:cNvPr id="10" name="Düz Ok Bağlayıcısı 9"/>
          <p:cNvCxnSpPr/>
          <p:nvPr/>
        </p:nvCxnSpPr>
        <p:spPr>
          <a:xfrm>
            <a:off x="5207371" y="605571"/>
            <a:ext cx="0" cy="58717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0" y="0"/>
            <a:ext cx="657123" cy="696866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763" y="21395"/>
            <a:ext cx="2286000" cy="675471"/>
          </a:xfrm>
          <a:prstGeom prst="rect">
            <a:avLst/>
          </a:prstGeom>
        </p:spPr>
      </p:pic>
      <p:sp>
        <p:nvSpPr>
          <p:cNvPr id="11" name="Metin kutusu 10"/>
          <p:cNvSpPr txBox="1"/>
          <p:nvPr/>
        </p:nvSpPr>
        <p:spPr>
          <a:xfrm>
            <a:off x="0" y="683713"/>
            <a:ext cx="304923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100" b="1" dirty="0"/>
              <a:t>ÜNAK2023 | Aydın Adnan Menderes </a:t>
            </a:r>
            <a:r>
              <a:rPr lang="tr-TR" sz="1100" b="1" dirty="0" smtClean="0"/>
              <a:t>Üniversitesi</a:t>
            </a:r>
          </a:p>
          <a:p>
            <a:r>
              <a:rPr lang="tr-TR" sz="1100" b="1" dirty="0" smtClean="0"/>
              <a:t>          28-29 Eylül 2023, Aydın/Türkiye</a:t>
            </a:r>
            <a:endParaRPr lang="tr-TR" sz="11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04" y="1876454"/>
            <a:ext cx="5549900" cy="476458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604" y="1876454"/>
            <a:ext cx="5467096" cy="476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621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2608943" y="1138200"/>
            <a:ext cx="637540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74914" cy="674914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914" y="28392"/>
            <a:ext cx="2285999" cy="646522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0" y="683713"/>
            <a:ext cx="304923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100" b="1" dirty="0"/>
              <a:t>ÜNAK2023 | Aydın Adnan Menderes </a:t>
            </a:r>
            <a:r>
              <a:rPr lang="tr-TR" sz="1100" b="1" dirty="0" smtClean="0"/>
              <a:t>Üniversitesi</a:t>
            </a:r>
          </a:p>
          <a:p>
            <a:r>
              <a:rPr lang="tr-TR" sz="1100" b="1" dirty="0" smtClean="0"/>
              <a:t>          28-29 Eylül 2023, Aydın/Türkiye</a:t>
            </a:r>
            <a:endParaRPr lang="tr-TR" sz="1100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7214" y="1476754"/>
            <a:ext cx="8816950" cy="4553279"/>
          </a:xfrm>
          <a:prstGeom prst="rect">
            <a:avLst/>
          </a:prstGeom>
        </p:spPr>
      </p:pic>
      <p:sp>
        <p:nvSpPr>
          <p:cNvPr id="9" name="Metin kutusu 8"/>
          <p:cNvSpPr txBox="1"/>
          <p:nvPr/>
        </p:nvSpPr>
        <p:spPr>
          <a:xfrm>
            <a:off x="4228574" y="899156"/>
            <a:ext cx="42142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 smtClean="0"/>
              <a:t>Nesil </a:t>
            </a:r>
            <a:r>
              <a:rPr lang="tr-TR" sz="1600" dirty="0"/>
              <a:t>Bilgi Merkezlerinin </a:t>
            </a:r>
            <a:r>
              <a:rPr lang="tr-TR" sz="1600" b="1" i="1" dirty="0">
                <a:solidFill>
                  <a:srgbClr val="0070C0"/>
                </a:solidFill>
              </a:rPr>
              <a:t>Yönetişim </a:t>
            </a:r>
            <a:r>
              <a:rPr lang="tr-TR" sz="1600" b="1" i="1" dirty="0" smtClean="0">
                <a:solidFill>
                  <a:srgbClr val="0070C0"/>
                </a:solidFill>
              </a:rPr>
              <a:t>Ekosistemleri</a:t>
            </a:r>
            <a:endParaRPr lang="tr-TR" sz="16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568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2608943" y="1138200"/>
            <a:ext cx="637540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97726" y="746441"/>
            <a:ext cx="8682446" cy="5480187"/>
          </a:xfrm>
          <a:prstGeom prst="rect">
            <a:avLst/>
          </a:prstGeom>
        </p:spPr>
      </p:pic>
      <p:sp>
        <p:nvSpPr>
          <p:cNvPr id="2" name="Metin kutusu 1"/>
          <p:cNvSpPr txBox="1"/>
          <p:nvPr/>
        </p:nvSpPr>
        <p:spPr>
          <a:xfrm>
            <a:off x="3264311" y="284608"/>
            <a:ext cx="54104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Sürdürülebilir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Rekabet: Stratejik Görevler ve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Çalışmalar</a:t>
            </a:r>
          </a:p>
          <a:p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Yapısal, İşlevsel ve Yönetsel Yapılar 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2348063" y="6411631"/>
            <a:ext cx="6096000" cy="4135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tr-TR" sz="1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Kaynak: </a:t>
            </a:r>
            <a:r>
              <a:rPr lang="tr-TR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Papatya, Gürcan (2016). Temel İşletmecilik Bilgisi: Teorik Düzenlemeler, Entelektüel Birikim ve Notlar. Isparta: Beyazıt Kitap Evi, s.103. İlgili eserden esinlenerek geliştirilmiştir.</a:t>
            </a:r>
            <a:endParaRPr lang="tr-TR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98"/>
            <a:ext cx="657123" cy="657123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123" y="18799"/>
            <a:ext cx="2285999" cy="646522"/>
          </a:xfrm>
          <a:prstGeom prst="rect">
            <a:avLst/>
          </a:prstGeom>
        </p:spPr>
      </p:pic>
      <p:sp>
        <p:nvSpPr>
          <p:cNvPr id="9" name="Metin kutusu 8"/>
          <p:cNvSpPr txBox="1"/>
          <p:nvPr/>
        </p:nvSpPr>
        <p:spPr>
          <a:xfrm>
            <a:off x="0" y="683713"/>
            <a:ext cx="304923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100" b="1" dirty="0"/>
              <a:t>ÜNAK2023 | Aydın Adnan Menderes </a:t>
            </a:r>
            <a:r>
              <a:rPr lang="tr-TR" sz="1100" b="1" dirty="0" smtClean="0"/>
              <a:t>Üniversitesi</a:t>
            </a:r>
          </a:p>
          <a:p>
            <a:r>
              <a:rPr lang="tr-TR" sz="1100" b="1" dirty="0" smtClean="0"/>
              <a:t>          28-29 Eylül 2023, Aydın/Türkiye</a:t>
            </a:r>
            <a:endParaRPr lang="tr-TR" sz="1100" dirty="0"/>
          </a:p>
        </p:txBody>
      </p:sp>
    </p:spTree>
    <p:extLst>
      <p:ext uri="{BB962C8B-B14F-4D97-AF65-F5344CB8AC3E}">
        <p14:creationId xmlns:p14="http://schemas.microsoft.com/office/powerpoint/2010/main" val="553500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2608943" y="1138200"/>
            <a:ext cx="637540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724783" y="5711892"/>
            <a:ext cx="467628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Kaynak:  </a:t>
            </a:r>
            <a:r>
              <a:rPr kumimoji="0" lang="tr-TR" altLang="tr-T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Koby</a:t>
            </a:r>
            <a:r>
              <a:rPr kumimoji="0" lang="tr-TR" altLang="tr-T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Mike </a:t>
            </a:r>
            <a:r>
              <a:rPr kumimoji="0" lang="tr-TR" altLang="tr-T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kumimoji="0" lang="tr-TR" altLang="tr-T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tr-TR" altLang="tr-T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Orit</a:t>
            </a:r>
            <a:r>
              <a:rPr kumimoji="0" lang="tr-TR" altLang="tr-T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tr-TR" altLang="tr-T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Hazzan</a:t>
            </a:r>
            <a:r>
              <a:rPr kumimoji="0" lang="tr-TR" altLang="tr-T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(2023). </a:t>
            </a:r>
            <a:r>
              <a:rPr kumimoji="0" lang="tr-TR" altLang="tr-T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What</a:t>
            </a:r>
            <a:r>
              <a:rPr kumimoji="0" lang="tr-TR" altLang="tr-T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Is Data </a:t>
            </a:r>
            <a:r>
              <a:rPr kumimoji="0" lang="tr-TR" altLang="tr-T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Science</a:t>
            </a:r>
            <a:r>
              <a:rPr kumimoji="0" lang="tr-TR" altLang="tr-T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kumimoji="0" lang="tr-TR" altLang="tr-T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February</a:t>
            </a:r>
            <a:r>
              <a:rPr kumimoji="0" lang="tr-TR" altLang="tr-T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2023 | </a:t>
            </a:r>
            <a:r>
              <a:rPr kumimoji="0" lang="tr-TR" altLang="tr-T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Vol</a:t>
            </a:r>
            <a:r>
              <a:rPr kumimoji="0" lang="tr-TR" altLang="tr-T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66 | No. 2, pp.12-13,  Open Access Communications of </a:t>
            </a:r>
            <a:r>
              <a:rPr kumimoji="0" lang="tr-TR" altLang="tr-T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kumimoji="0" lang="tr-TR" altLang="tr-T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ACM.</a:t>
            </a:r>
            <a:endParaRPr kumimoji="0" lang="tr-TR" altLang="tr-T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Makalesinden esinlenerek geliştirilmiştir. </a:t>
            </a:r>
            <a:r>
              <a:rPr kumimoji="0" lang="tr-TR" altLang="tr-T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https://dl.acm.org/doi/pdf/10.1145/3575663</a:t>
            </a:r>
            <a:endParaRPr kumimoji="0" lang="tr-TR" alt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5" name="Resim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935" y="1616166"/>
            <a:ext cx="4970128" cy="3140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Metin kutusu 16"/>
          <p:cNvSpPr txBox="1"/>
          <p:nvPr/>
        </p:nvSpPr>
        <p:spPr>
          <a:xfrm>
            <a:off x="3880962" y="895628"/>
            <a:ext cx="31913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altLang="tr-TR" sz="16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Veri Bileşenleri  </a:t>
            </a:r>
            <a:r>
              <a:rPr lang="tr-TR" altLang="tr-TR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&amp; Veri Yönetişimi</a:t>
            </a:r>
            <a:endParaRPr lang="tr-TR" altLang="tr-TR" sz="1600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8"/>
            <a:ext cx="657123" cy="679179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123" y="3708"/>
            <a:ext cx="2286000" cy="675471"/>
          </a:xfrm>
          <a:prstGeom prst="rect">
            <a:avLst/>
          </a:prstGeom>
        </p:spPr>
      </p:pic>
      <p:sp>
        <p:nvSpPr>
          <p:cNvPr id="9" name="Metin kutusu 8"/>
          <p:cNvSpPr txBox="1"/>
          <p:nvPr/>
        </p:nvSpPr>
        <p:spPr>
          <a:xfrm>
            <a:off x="0" y="683713"/>
            <a:ext cx="304923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100" b="1" dirty="0"/>
              <a:t>ÜNAK2023 | Aydın Adnan Menderes </a:t>
            </a:r>
            <a:r>
              <a:rPr lang="tr-TR" sz="1100" b="1" dirty="0" smtClean="0"/>
              <a:t>Üniversitesi</a:t>
            </a:r>
          </a:p>
          <a:p>
            <a:r>
              <a:rPr lang="tr-TR" sz="1100" b="1" dirty="0" smtClean="0"/>
              <a:t>          28-29 Eylül 2023, Aydın/Türkiye</a:t>
            </a:r>
            <a:endParaRPr lang="tr-TR" sz="1100" dirty="0"/>
          </a:p>
        </p:txBody>
      </p:sp>
    </p:spTree>
    <p:extLst>
      <p:ext uri="{BB962C8B-B14F-4D97-AF65-F5344CB8AC3E}">
        <p14:creationId xmlns:p14="http://schemas.microsoft.com/office/powerpoint/2010/main" val="999010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2608943" y="1138200"/>
            <a:ext cx="637540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696" y="1538250"/>
            <a:ext cx="7741618" cy="42221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etin kutusu 3"/>
          <p:cNvSpPr txBox="1"/>
          <p:nvPr/>
        </p:nvSpPr>
        <p:spPr>
          <a:xfrm>
            <a:off x="4751443" y="572619"/>
            <a:ext cx="24241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altLang="tr-TR" sz="16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Veri Yönetişim Bileşenleri</a:t>
            </a:r>
            <a:endParaRPr lang="tr-TR" altLang="tr-TR" sz="1600" dirty="0"/>
          </a:p>
        </p:txBody>
      </p:sp>
      <p:sp>
        <p:nvSpPr>
          <p:cNvPr id="2" name="Dikdörtgen 1"/>
          <p:cNvSpPr/>
          <p:nvPr/>
        </p:nvSpPr>
        <p:spPr>
          <a:xfrm>
            <a:off x="7021286" y="6419037"/>
            <a:ext cx="6096000" cy="4135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r-TR" sz="1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Kaynak:</a:t>
            </a:r>
            <a:r>
              <a:rPr lang="tr-TR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TÜBİTAK/ULAKBİM (Araştırma Verileri Yönetimi Eğitim </a:t>
            </a:r>
            <a:r>
              <a:rPr lang="tr-TR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Portalı</a:t>
            </a:r>
            <a:r>
              <a:rPr lang="tr-TR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 </a:t>
            </a:r>
            <a:endParaRPr lang="tr-TR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r-TR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URL: </a:t>
            </a:r>
            <a:r>
              <a:rPr lang="tr-TR" sz="1000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https://acikveri.ulakbim.gov.tr/</a:t>
            </a:r>
            <a:endParaRPr lang="tr-TR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736"/>
            <a:ext cx="751114" cy="751114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114" y="40739"/>
            <a:ext cx="2286000" cy="675471"/>
          </a:xfrm>
          <a:prstGeom prst="rect">
            <a:avLst/>
          </a:prstGeom>
        </p:spPr>
      </p:pic>
      <p:sp>
        <p:nvSpPr>
          <p:cNvPr id="9" name="Metin kutusu 8"/>
          <p:cNvSpPr txBox="1"/>
          <p:nvPr/>
        </p:nvSpPr>
        <p:spPr>
          <a:xfrm>
            <a:off x="0" y="683713"/>
            <a:ext cx="304923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100" b="1" dirty="0"/>
              <a:t>ÜNAK2023 | Aydın Adnan Menderes </a:t>
            </a:r>
            <a:r>
              <a:rPr lang="tr-TR" sz="1100" b="1" dirty="0" smtClean="0"/>
              <a:t>Üniversitesi</a:t>
            </a:r>
          </a:p>
          <a:p>
            <a:r>
              <a:rPr lang="tr-TR" sz="1100" b="1" dirty="0" smtClean="0"/>
              <a:t>          28-29 Eylül 2023, Aydın/Türkiye</a:t>
            </a:r>
            <a:endParaRPr lang="tr-TR" sz="1100" dirty="0"/>
          </a:p>
        </p:txBody>
      </p:sp>
    </p:spTree>
    <p:extLst>
      <p:ext uri="{BB962C8B-B14F-4D97-AF65-F5344CB8AC3E}">
        <p14:creationId xmlns:p14="http://schemas.microsoft.com/office/powerpoint/2010/main" val="305556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2608943" y="1138200"/>
            <a:ext cx="637540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799" y="1138200"/>
            <a:ext cx="7199086" cy="523448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etin kutusu 3"/>
          <p:cNvSpPr txBox="1"/>
          <p:nvPr/>
        </p:nvSpPr>
        <p:spPr>
          <a:xfrm>
            <a:off x="6894890" y="683713"/>
            <a:ext cx="3888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Ağsal</a:t>
            </a:r>
            <a:r>
              <a:rPr lang="tr-T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Eklemlenebilirlik</a:t>
            </a:r>
            <a:r>
              <a:rPr lang="tr-T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Kürsel</a:t>
            </a:r>
            <a:r>
              <a:rPr lang="tr-T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Bilgi Alış Verişi </a:t>
            </a:r>
            <a:endParaRPr lang="tr-T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128706" y="386974"/>
            <a:ext cx="65618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Yeni Nesil Akademik Bilgi Merkezlerinin Diğer Ağlara (AE)  Eklemlenmesi</a:t>
            </a:r>
            <a:endParaRPr lang="tr-TR" sz="1600" dirty="0"/>
          </a:p>
        </p:txBody>
      </p:sp>
      <p:sp>
        <p:nvSpPr>
          <p:cNvPr id="6" name="Dikdörtgen 5"/>
          <p:cNvSpPr/>
          <p:nvPr/>
        </p:nvSpPr>
        <p:spPr>
          <a:xfrm>
            <a:off x="7823200" y="6255726"/>
            <a:ext cx="4368800" cy="529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tr-TR" sz="900" u="sng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Kaynak: </a:t>
            </a:r>
            <a:r>
              <a:rPr lang="tr-TR" sz="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Zhang</a:t>
            </a:r>
            <a:r>
              <a:rPr lang="tr-TR" sz="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G., </a:t>
            </a:r>
            <a:r>
              <a:rPr lang="tr-TR" sz="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Wei</a:t>
            </a:r>
            <a:r>
              <a:rPr lang="tr-TR" sz="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F. </a:t>
            </a:r>
            <a:r>
              <a:rPr lang="tr-TR" sz="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tr-TR" sz="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tr-TR" sz="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Wang</a:t>
            </a:r>
            <a:r>
              <a:rPr lang="tr-TR" sz="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(2023), "</a:t>
            </a:r>
            <a:r>
              <a:rPr lang="tr-TR" sz="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Opening</a:t>
            </a:r>
            <a:r>
              <a:rPr lang="tr-TR" sz="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tr-TR" sz="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black</a:t>
            </a:r>
            <a:r>
              <a:rPr lang="tr-TR" sz="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box</a:t>
            </a:r>
            <a:r>
              <a:rPr lang="tr-TR" sz="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of Library </a:t>
            </a:r>
            <a:r>
              <a:rPr lang="tr-TR" sz="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</a:t>
            </a:r>
            <a:r>
              <a:rPr lang="tr-TR" sz="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tr-TR" sz="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Tech</a:t>
            </a:r>
            <a:r>
              <a:rPr lang="tr-TR" sz="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a </a:t>
            </a:r>
            <a:r>
              <a:rPr lang="tr-TR" sz="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social</a:t>
            </a:r>
            <a:r>
              <a:rPr lang="tr-TR" sz="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network </a:t>
            </a:r>
            <a:r>
              <a:rPr lang="tr-TR" sz="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tr-TR" sz="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bibliometric</a:t>
            </a:r>
            <a:r>
              <a:rPr lang="tr-TR" sz="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analysis</a:t>
            </a:r>
            <a:r>
              <a:rPr lang="tr-TR" sz="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", </a:t>
            </a:r>
            <a:r>
              <a:rPr lang="tr-TR" sz="9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Library </a:t>
            </a:r>
            <a:r>
              <a:rPr lang="tr-TR" sz="9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</a:t>
            </a:r>
            <a:r>
              <a:rPr lang="tr-TR" sz="9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9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Tech</a:t>
            </a:r>
            <a:r>
              <a:rPr lang="tr-TR" sz="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tr-TR" sz="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Vol</a:t>
            </a:r>
            <a:r>
              <a:rPr lang="tr-TR" sz="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tr-TR" sz="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ahead</a:t>
            </a:r>
            <a:r>
              <a:rPr lang="tr-TR" sz="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-of-</a:t>
            </a:r>
            <a:r>
              <a:rPr lang="tr-TR" sz="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print</a:t>
            </a:r>
            <a:r>
              <a:rPr lang="tr-TR" sz="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No. </a:t>
            </a:r>
            <a:r>
              <a:rPr lang="tr-TR" sz="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ahead</a:t>
            </a:r>
            <a:r>
              <a:rPr lang="tr-TR" sz="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-of-</a:t>
            </a:r>
            <a:r>
              <a:rPr lang="tr-TR" sz="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print</a:t>
            </a:r>
            <a:r>
              <a:rPr lang="tr-TR" sz="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p.10 (pp.10-17). </a:t>
            </a:r>
            <a:r>
              <a:rPr lang="tr-TR" sz="900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 tooltip="DOI: https://doi.org/10.1108/LHT-12-2022-0556"/>
              </a:rPr>
              <a:t>https://doi.org/10.1108/LHT-12-2022-0556</a:t>
            </a:r>
            <a:endParaRPr lang="tr-TR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" cy="685800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10330"/>
            <a:ext cx="2285999" cy="646522"/>
          </a:xfrm>
          <a:prstGeom prst="rect">
            <a:avLst/>
          </a:prstGeom>
        </p:spPr>
      </p:pic>
      <p:sp>
        <p:nvSpPr>
          <p:cNvPr id="10" name="Metin kutusu 9"/>
          <p:cNvSpPr txBox="1"/>
          <p:nvPr/>
        </p:nvSpPr>
        <p:spPr>
          <a:xfrm>
            <a:off x="0" y="683713"/>
            <a:ext cx="304923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100" b="1" dirty="0"/>
              <a:t>ÜNAK2023 | Aydın Adnan Menderes </a:t>
            </a:r>
            <a:r>
              <a:rPr lang="tr-TR" sz="1100" b="1" dirty="0" smtClean="0"/>
              <a:t>Üniversitesi</a:t>
            </a:r>
          </a:p>
          <a:p>
            <a:r>
              <a:rPr lang="tr-TR" sz="1100" b="1" dirty="0" smtClean="0"/>
              <a:t>          28-29 Eylül 2023, Aydın/Türkiye</a:t>
            </a:r>
            <a:endParaRPr lang="tr-TR" sz="1100" dirty="0"/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414" y="4198749"/>
            <a:ext cx="2442906" cy="179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38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2608943" y="1138200"/>
            <a:ext cx="637540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6" name="Resim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662" y="1221823"/>
            <a:ext cx="7789817" cy="474354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ikdörtgen 1"/>
          <p:cNvSpPr/>
          <p:nvPr/>
        </p:nvSpPr>
        <p:spPr>
          <a:xfrm>
            <a:off x="2943122" y="747710"/>
            <a:ext cx="60412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tr-TR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Yayın Yıllarına Göre 2012- 2020 Tam Metin Makale Erişim Eğilimleri</a:t>
            </a:r>
            <a:endParaRPr lang="tr-TR" sz="1600" dirty="0"/>
          </a:p>
        </p:txBody>
      </p:sp>
      <p:sp>
        <p:nvSpPr>
          <p:cNvPr id="3" name="Dikdörtgen 2"/>
          <p:cNvSpPr/>
          <p:nvPr/>
        </p:nvSpPr>
        <p:spPr>
          <a:xfrm>
            <a:off x="2748643" y="6118451"/>
            <a:ext cx="6096000" cy="57817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tr-TR" sz="1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Kaynak: </a:t>
            </a:r>
            <a:r>
              <a:rPr lang="tr-TR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Burns</a:t>
            </a:r>
            <a:r>
              <a:rPr lang="tr-TR" sz="1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C. </a:t>
            </a:r>
            <a:r>
              <a:rPr lang="tr-TR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Sean</a:t>
            </a:r>
            <a:r>
              <a:rPr lang="tr-TR" sz="1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"</a:t>
            </a:r>
            <a:r>
              <a:rPr lang="tr-TR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Academic</a:t>
            </a:r>
            <a:r>
              <a:rPr lang="tr-TR" sz="1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Libraries </a:t>
            </a:r>
            <a:r>
              <a:rPr lang="tr-TR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tr-TR" sz="1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Open Access </a:t>
            </a:r>
            <a:r>
              <a:rPr lang="tr-TR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Strategies</a:t>
            </a:r>
            <a:r>
              <a:rPr lang="tr-TR" sz="1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(2014). Information </a:t>
            </a:r>
            <a:r>
              <a:rPr lang="tr-TR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Science</a:t>
            </a:r>
            <a:r>
              <a:rPr lang="tr-TR" sz="1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Faculty</a:t>
            </a:r>
            <a:r>
              <a:rPr lang="tr-TR" sz="1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Publications. 8. p. </a:t>
            </a:r>
            <a:r>
              <a:rPr lang="tr-TR" sz="1000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https://uknowledge.uky.edu/slis_facpub/8</a:t>
            </a:r>
            <a:r>
              <a:rPr lang="tr-TR" sz="1000" dirty="0">
                <a:solidFill>
                  <a:srgbClr val="31619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tr-TR" sz="1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(Grafik, </a:t>
            </a:r>
            <a:r>
              <a:rPr lang="tr-TR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Burns</a:t>
            </a:r>
            <a:r>
              <a:rPr lang="tr-TR" sz="1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C. </a:t>
            </a:r>
            <a:r>
              <a:rPr lang="tr-TR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Sean’ın</a:t>
            </a:r>
            <a:r>
              <a:rPr lang="tr-TR" sz="1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"</a:t>
            </a:r>
            <a:r>
              <a:rPr lang="tr-TR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Academic</a:t>
            </a:r>
            <a:r>
              <a:rPr lang="tr-TR" sz="1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Libraries </a:t>
            </a:r>
            <a:r>
              <a:rPr lang="tr-TR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tr-TR" sz="1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Open Access </a:t>
            </a:r>
            <a:r>
              <a:rPr lang="tr-TR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Strategies</a:t>
            </a:r>
            <a:r>
              <a:rPr lang="tr-TR" sz="1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(2014) isimli çalışmasından güncellenmiştir).</a:t>
            </a:r>
            <a:endParaRPr lang="tr-TR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64" y="0"/>
            <a:ext cx="664087" cy="664087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123" y="17294"/>
            <a:ext cx="2285999" cy="646793"/>
          </a:xfrm>
          <a:prstGeom prst="rect">
            <a:avLst/>
          </a:prstGeom>
        </p:spPr>
      </p:pic>
      <p:sp>
        <p:nvSpPr>
          <p:cNvPr id="10" name="Metin kutusu 9"/>
          <p:cNvSpPr txBox="1"/>
          <p:nvPr/>
        </p:nvSpPr>
        <p:spPr>
          <a:xfrm>
            <a:off x="0" y="683713"/>
            <a:ext cx="304923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100" b="1" dirty="0"/>
              <a:t>ÜNAK2023 | Aydın Adnan Menderes </a:t>
            </a:r>
            <a:r>
              <a:rPr lang="tr-TR" sz="1100" b="1" dirty="0" smtClean="0"/>
              <a:t>Üniversitesi</a:t>
            </a:r>
          </a:p>
          <a:p>
            <a:r>
              <a:rPr lang="tr-TR" sz="1100" b="1" dirty="0" smtClean="0"/>
              <a:t>          28-29 Eylül 2023, Aydın/Türkiye</a:t>
            </a:r>
            <a:endParaRPr lang="tr-TR" sz="1100" dirty="0"/>
          </a:p>
        </p:txBody>
      </p:sp>
    </p:spTree>
    <p:extLst>
      <p:ext uri="{BB962C8B-B14F-4D97-AF65-F5344CB8AC3E}">
        <p14:creationId xmlns:p14="http://schemas.microsoft.com/office/powerpoint/2010/main" val="108476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2608943" y="1138200"/>
            <a:ext cx="637540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1572" y="340858"/>
            <a:ext cx="7424057" cy="6436789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96"/>
            <a:ext cx="696686" cy="696686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686" y="17597"/>
            <a:ext cx="2285999" cy="646522"/>
          </a:xfrm>
          <a:prstGeom prst="rect">
            <a:avLst/>
          </a:prstGeom>
        </p:spPr>
      </p:pic>
      <p:sp>
        <p:nvSpPr>
          <p:cNvPr id="9" name="Metin kutusu 8"/>
          <p:cNvSpPr txBox="1"/>
          <p:nvPr/>
        </p:nvSpPr>
        <p:spPr>
          <a:xfrm>
            <a:off x="0" y="683713"/>
            <a:ext cx="304923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100" b="1" dirty="0"/>
              <a:t>ÜNAK2023 | Aydın Adnan Menderes </a:t>
            </a:r>
            <a:r>
              <a:rPr lang="tr-TR" sz="1100" b="1" dirty="0" smtClean="0"/>
              <a:t>Üniversitesi</a:t>
            </a:r>
          </a:p>
          <a:p>
            <a:r>
              <a:rPr lang="tr-TR" sz="1100" b="1" dirty="0" smtClean="0"/>
              <a:t>          28-29 Eylül 2023, Aydın/Türkiye</a:t>
            </a:r>
            <a:endParaRPr lang="tr-TR" sz="1100" dirty="0"/>
          </a:p>
        </p:txBody>
      </p:sp>
    </p:spTree>
    <p:extLst>
      <p:ext uri="{BB962C8B-B14F-4D97-AF65-F5344CB8AC3E}">
        <p14:creationId xmlns:p14="http://schemas.microsoft.com/office/powerpoint/2010/main" val="3427333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74914" cy="674914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914" y="28392"/>
            <a:ext cx="2285999" cy="646522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0" y="683713"/>
            <a:ext cx="304923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100" b="1" dirty="0"/>
              <a:t>ÜNAK2023 | Aydın Adnan Menderes </a:t>
            </a:r>
            <a:r>
              <a:rPr lang="tr-TR" sz="1100" b="1" dirty="0" smtClean="0"/>
              <a:t>Üniversitesi</a:t>
            </a:r>
          </a:p>
          <a:p>
            <a:r>
              <a:rPr lang="tr-TR" sz="1100" b="1" dirty="0" smtClean="0"/>
              <a:t>          28-29 Eylül 2023, Aydın/Türkiye</a:t>
            </a:r>
            <a:endParaRPr lang="tr-TR" sz="1100" dirty="0"/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7602" y="4490401"/>
            <a:ext cx="3063565" cy="2190750"/>
          </a:xfrm>
          <a:prstGeom prst="rect">
            <a:avLst/>
          </a:prstGeom>
        </p:spPr>
      </p:pic>
      <p:sp>
        <p:nvSpPr>
          <p:cNvPr id="13" name="Metin kutusu 12"/>
          <p:cNvSpPr txBox="1"/>
          <p:nvPr/>
        </p:nvSpPr>
        <p:spPr>
          <a:xfrm>
            <a:off x="4004398" y="805976"/>
            <a:ext cx="43949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b="1" dirty="0" smtClean="0"/>
              <a:t>Geleceğin Kütüphaneleri Tamamen Dijital Veri </a:t>
            </a:r>
          </a:p>
          <a:p>
            <a:r>
              <a:rPr lang="tr-TR" sz="1600" b="1" dirty="0" smtClean="0"/>
              <a:t>AI / </a:t>
            </a:r>
            <a:r>
              <a:rPr lang="tr-TR" sz="1600" b="1" dirty="0" err="1" smtClean="0"/>
              <a:t>Metaverse</a:t>
            </a:r>
            <a:r>
              <a:rPr lang="tr-TR" sz="1600" b="1" dirty="0" smtClean="0"/>
              <a:t> &amp; </a:t>
            </a:r>
            <a:r>
              <a:rPr lang="tr-TR" sz="1600" b="1" dirty="0" err="1" smtClean="0"/>
              <a:t>Holagram</a:t>
            </a:r>
            <a:r>
              <a:rPr lang="tr-TR" sz="1600" b="1" dirty="0" smtClean="0"/>
              <a:t> Veriye Dayalı Olacak !</a:t>
            </a:r>
            <a:endParaRPr lang="tr-TR" sz="1600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8248" y="1768441"/>
            <a:ext cx="2858814" cy="2049473"/>
          </a:xfrm>
          <a:prstGeom prst="rect">
            <a:avLst/>
          </a:prstGeom>
        </p:spPr>
      </p:pic>
      <p:pic>
        <p:nvPicPr>
          <p:cNvPr id="14" name="Resim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4610" y="4067128"/>
            <a:ext cx="3783638" cy="2162079"/>
          </a:xfrm>
          <a:prstGeom prst="rect">
            <a:avLst/>
          </a:prstGeom>
        </p:spPr>
      </p:pic>
      <p:pic>
        <p:nvPicPr>
          <p:cNvPr id="15" name="Resim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64610" y="1765782"/>
            <a:ext cx="3783638" cy="2136058"/>
          </a:xfrm>
          <a:prstGeom prst="rect">
            <a:avLst/>
          </a:prstGeom>
        </p:spPr>
      </p:pic>
      <p:pic>
        <p:nvPicPr>
          <p:cNvPr id="17" name="Resim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18483" y="2833810"/>
            <a:ext cx="3071713" cy="2336746"/>
          </a:xfrm>
          <a:prstGeom prst="rect">
            <a:avLst/>
          </a:prstGeom>
        </p:spPr>
      </p:pic>
      <p:pic>
        <p:nvPicPr>
          <p:cNvPr id="18" name="Resim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48248" y="3817913"/>
            <a:ext cx="2270235" cy="71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930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2608943" y="1138200"/>
            <a:ext cx="637540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74914" cy="674914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914" y="28392"/>
            <a:ext cx="2285999" cy="646522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0" y="683713"/>
            <a:ext cx="304923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100" b="1" dirty="0"/>
              <a:t>ÜNAK2023 | Aydın Adnan Menderes </a:t>
            </a:r>
            <a:r>
              <a:rPr lang="tr-TR" sz="1100" b="1" dirty="0" smtClean="0"/>
              <a:t>Üniversitesi</a:t>
            </a:r>
          </a:p>
          <a:p>
            <a:r>
              <a:rPr lang="tr-TR" sz="1100" b="1" dirty="0" smtClean="0"/>
              <a:t>          28-29 Eylül 2023, Aydın/Türkiye</a:t>
            </a:r>
            <a:endParaRPr lang="tr-TR" sz="1100" dirty="0"/>
          </a:p>
        </p:txBody>
      </p:sp>
      <p:sp>
        <p:nvSpPr>
          <p:cNvPr id="8" name="Metin kutusu 7"/>
          <p:cNvSpPr txBox="1"/>
          <p:nvPr/>
        </p:nvSpPr>
        <p:spPr>
          <a:xfrm>
            <a:off x="4750996" y="4053972"/>
            <a:ext cx="1452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b="1" dirty="0" err="1" smtClean="0"/>
              <a:t>Dr.Orhan</a:t>
            </a:r>
            <a:r>
              <a:rPr lang="tr-TR" sz="1600" b="1" dirty="0" smtClean="0"/>
              <a:t> ALAV</a:t>
            </a:r>
            <a:endParaRPr lang="tr-TR" sz="1600" dirty="0"/>
          </a:p>
        </p:txBody>
      </p:sp>
      <p:sp>
        <p:nvSpPr>
          <p:cNvPr id="9" name="Metin kutusu 8"/>
          <p:cNvSpPr txBox="1"/>
          <p:nvPr/>
        </p:nvSpPr>
        <p:spPr>
          <a:xfrm>
            <a:off x="2071873" y="2193001"/>
            <a:ext cx="74495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b="1" dirty="0"/>
              <a:t>Yeni Nesil Bilgi Merkezlerinin Yönetişim Perspektifleri: Etkilendiği Yapı ve </a:t>
            </a:r>
            <a:r>
              <a:rPr lang="tr-TR" sz="1600" b="1" dirty="0" smtClean="0"/>
              <a:t>Ekosistemler</a:t>
            </a:r>
            <a:endParaRPr lang="tr-TR" sz="1600" dirty="0"/>
          </a:p>
        </p:txBody>
      </p:sp>
      <p:sp>
        <p:nvSpPr>
          <p:cNvPr id="11" name="Metin kutusu 10"/>
          <p:cNvSpPr txBox="1"/>
          <p:nvPr/>
        </p:nvSpPr>
        <p:spPr>
          <a:xfrm>
            <a:off x="4252643" y="5021702"/>
            <a:ext cx="27831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b="1" dirty="0" smtClean="0"/>
              <a:t>Süleyman Demirel Üniversitesi</a:t>
            </a:r>
          </a:p>
          <a:p>
            <a:r>
              <a:rPr lang="tr-TR" sz="1600" b="1" dirty="0" smtClean="0"/>
              <a:t>       Bilgi Merkezi, Isparta </a:t>
            </a:r>
            <a:endParaRPr lang="tr-TR" sz="1600" dirty="0"/>
          </a:p>
        </p:txBody>
      </p:sp>
      <p:sp>
        <p:nvSpPr>
          <p:cNvPr id="10" name="Metin kutusu 9"/>
          <p:cNvSpPr txBox="1"/>
          <p:nvPr/>
        </p:nvSpPr>
        <p:spPr>
          <a:xfrm>
            <a:off x="4734570" y="5576388"/>
            <a:ext cx="18193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 smtClean="0">
                <a:hlinkClick r:id="rId4"/>
              </a:rPr>
              <a:t>orhanalav@sdu.edu.tr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2188882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581</Words>
  <Application>Microsoft Office PowerPoint</Application>
  <PresentationFormat>Geniş ekran</PresentationFormat>
  <Paragraphs>60</Paragraphs>
  <Slides>12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Windows Kullanıcısı</dc:creator>
  <cp:lastModifiedBy>Windows Kullanıcısı</cp:lastModifiedBy>
  <cp:revision>99</cp:revision>
  <dcterms:created xsi:type="dcterms:W3CDTF">2022-08-22T10:46:53Z</dcterms:created>
  <dcterms:modified xsi:type="dcterms:W3CDTF">2023-09-26T08:28:34Z</dcterms:modified>
</cp:coreProperties>
</file>