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4" r:id="rId8"/>
    <p:sldId id="263" r:id="rId9"/>
    <p:sldId id="265" r:id="rId10"/>
    <p:sldId id="266" r:id="rId11"/>
    <p:sldId id="268" r:id="rId12"/>
    <p:sldId id="267" r:id="rId13"/>
    <p:sldId id="271" r:id="rId14"/>
    <p:sldId id="272" r:id="rId15"/>
    <p:sldId id="273" r:id="rId16"/>
    <p:sldId id="270" r:id="rId17"/>
    <p:sldId id="257"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03868F8A-5D9F-466E-8B30-F3AB176AC228}"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2228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spTree>
    <p:extLst>
      <p:ext uri="{BB962C8B-B14F-4D97-AF65-F5344CB8AC3E}">
        <p14:creationId xmlns:p14="http://schemas.microsoft.com/office/powerpoint/2010/main" val="50526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2602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638D2857-C1B5-4C92-AF6C-C4BEFC9BE2DF}" type="datetimeFigureOut">
              <a:rPr lang="tr-TR" smtClean="0"/>
              <a:t>27.09.2023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3868F8A-5D9F-466E-8B30-F3AB176AC228}" type="slidenum">
              <a:rPr lang="tr-TR" smtClean="0"/>
              <a:t>‹#›</a:t>
            </a:fld>
            <a:endParaRPr lang="tr-TR"/>
          </a:p>
        </p:txBody>
      </p:sp>
    </p:spTree>
    <p:extLst>
      <p:ext uri="{BB962C8B-B14F-4D97-AF65-F5344CB8AC3E}">
        <p14:creationId xmlns:p14="http://schemas.microsoft.com/office/powerpoint/2010/main" val="222945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638D2857-C1B5-4C92-AF6C-C4BEFC9BE2DF}" type="datetimeFigureOut">
              <a:rPr lang="tr-TR" smtClean="0"/>
              <a:t>27.09.2023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3868F8A-5D9F-466E-8B30-F3AB176AC228}"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0913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638D2857-C1B5-4C92-AF6C-C4BEFC9BE2DF}" type="datetimeFigureOut">
              <a:rPr lang="tr-TR" smtClean="0"/>
              <a:t>27.09.2023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3868F8A-5D9F-466E-8B30-F3AB176AC22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9057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D2857-C1B5-4C92-AF6C-C4BEFC9BE2DF}" type="datetimeFigureOut">
              <a:rPr lang="tr-TR" smtClean="0"/>
              <a:t>27.09.2023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3868F8A-5D9F-466E-8B30-F3AB176AC228}" type="slidenum">
              <a:rPr lang="tr-TR" smtClean="0"/>
              <a:t>‹#›</a:t>
            </a:fld>
            <a:endParaRPr lang="tr-TR"/>
          </a:p>
        </p:txBody>
      </p:sp>
    </p:spTree>
    <p:extLst>
      <p:ext uri="{BB962C8B-B14F-4D97-AF65-F5344CB8AC3E}">
        <p14:creationId xmlns:p14="http://schemas.microsoft.com/office/powerpoint/2010/main" val="3919635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638D2857-C1B5-4C92-AF6C-C4BEFC9BE2DF}" type="datetimeFigureOut">
              <a:rPr lang="tr-TR" smtClean="0"/>
              <a:t>27.09.2023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3868F8A-5D9F-466E-8B30-F3AB176AC228}"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2148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638D2857-C1B5-4C92-AF6C-C4BEFC9BE2DF}" type="datetimeFigureOut">
              <a:rPr lang="tr-TR" smtClean="0"/>
              <a:t>27.09.2023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3868F8A-5D9F-466E-8B30-F3AB176AC228}" type="slidenum">
              <a:rPr lang="tr-TR" smtClean="0"/>
              <a:t>‹#›</a:t>
            </a:fld>
            <a:endParaRPr lang="tr-TR"/>
          </a:p>
        </p:txBody>
      </p:sp>
    </p:spTree>
    <p:extLst>
      <p:ext uri="{BB962C8B-B14F-4D97-AF65-F5344CB8AC3E}">
        <p14:creationId xmlns:p14="http://schemas.microsoft.com/office/powerpoint/2010/main" val="3788703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638D2857-C1B5-4C92-AF6C-C4BEFC9BE2DF}" type="datetimeFigureOut">
              <a:rPr lang="tr-TR" smtClean="0"/>
              <a:t>27.09.2023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3868F8A-5D9F-466E-8B30-F3AB176AC228}" type="slidenum">
              <a:rPr lang="tr-TR" smtClean="0"/>
              <a:t>‹#›</a:t>
            </a:fld>
            <a:endParaRPr lang="tr-TR"/>
          </a:p>
        </p:txBody>
      </p:sp>
    </p:spTree>
    <p:extLst>
      <p:ext uri="{BB962C8B-B14F-4D97-AF65-F5344CB8AC3E}">
        <p14:creationId xmlns:p14="http://schemas.microsoft.com/office/powerpoint/2010/main" val="327226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6989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3959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spTree>
    <p:extLst>
      <p:ext uri="{BB962C8B-B14F-4D97-AF65-F5344CB8AC3E}">
        <p14:creationId xmlns:p14="http://schemas.microsoft.com/office/powerpoint/2010/main" val="4017864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9589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4687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8156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38D2857-C1B5-4C92-AF6C-C4BEFC9BE2DF}" type="datetimeFigureOut">
              <a:rPr lang="tr-TR" smtClean="0"/>
              <a:t>27.09.2023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3868F8A-5D9F-466E-8B30-F3AB176AC228}"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762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8D2857-C1B5-4C92-AF6C-C4BEFC9BE2DF}" type="datetimeFigureOut">
              <a:rPr lang="tr-TR" smtClean="0"/>
              <a:t>27.09.2023</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3868F8A-5D9F-466E-8B30-F3AB176AC228}" type="slidenum">
              <a:rPr lang="tr-TR" smtClean="0"/>
              <a:t>‹#›</a:t>
            </a:fld>
            <a:endParaRPr lang="tr-TR"/>
          </a:p>
        </p:txBody>
      </p:sp>
    </p:spTree>
    <p:extLst>
      <p:ext uri="{BB962C8B-B14F-4D97-AF65-F5344CB8AC3E}">
        <p14:creationId xmlns:p14="http://schemas.microsoft.com/office/powerpoint/2010/main" val="42210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doi.org/10.3390/s21041079"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D8DA2C-2B39-9FDA-A0A1-975142CC730D}"/>
              </a:ext>
            </a:extLst>
          </p:cNvPr>
          <p:cNvSpPr>
            <a:spLocks noGrp="1"/>
          </p:cNvSpPr>
          <p:nvPr>
            <p:ph type="ctrTitle"/>
          </p:nvPr>
        </p:nvSpPr>
        <p:spPr>
          <a:xfrm>
            <a:off x="2623572" y="1713820"/>
            <a:ext cx="7120196" cy="1715180"/>
          </a:xfrm>
        </p:spPr>
        <p:txBody>
          <a:bodyPr/>
          <a:lstStyle/>
          <a:p>
            <a:r>
              <a:rPr lang="tr-TR" sz="3200" dirty="0"/>
              <a:t>Gelişen Teknolojide Gelecek Kütüphaneler - Yapay Zekâ, Akıllı ve Robotik Uygulamalar</a:t>
            </a:r>
          </a:p>
        </p:txBody>
      </p:sp>
      <p:sp>
        <p:nvSpPr>
          <p:cNvPr id="3" name="Alt Başlık 2">
            <a:extLst>
              <a:ext uri="{FF2B5EF4-FFF2-40B4-BE49-F238E27FC236}">
                <a16:creationId xmlns:a16="http://schemas.microsoft.com/office/drawing/2014/main" id="{CB454EE8-C7D3-7371-BE6B-F8910BF226E5}"/>
              </a:ext>
            </a:extLst>
          </p:cNvPr>
          <p:cNvSpPr>
            <a:spLocks noGrp="1"/>
          </p:cNvSpPr>
          <p:nvPr>
            <p:ph type="subTitle" idx="1"/>
          </p:nvPr>
        </p:nvSpPr>
        <p:spPr/>
        <p:txBody>
          <a:bodyPr>
            <a:normAutofit/>
          </a:bodyPr>
          <a:lstStyle/>
          <a:p>
            <a:r>
              <a:rPr lang="tr-TR" dirty="0"/>
              <a:t>Öğr. Gör. Sinan GÜNEŞ</a:t>
            </a:r>
          </a:p>
          <a:p>
            <a:r>
              <a:rPr lang="tr-TR" dirty="0"/>
              <a:t>Kırıkkale Üniversitesi</a:t>
            </a:r>
          </a:p>
        </p:txBody>
      </p:sp>
    </p:spTree>
    <p:extLst>
      <p:ext uri="{BB962C8B-B14F-4D97-AF65-F5344CB8AC3E}">
        <p14:creationId xmlns:p14="http://schemas.microsoft.com/office/powerpoint/2010/main" val="883261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D12E8A-6E06-89F0-5A1B-4BBF57AC66AC}"/>
              </a:ext>
            </a:extLst>
          </p:cNvPr>
          <p:cNvSpPr>
            <a:spLocks noGrp="1"/>
          </p:cNvSpPr>
          <p:nvPr>
            <p:ph type="title"/>
          </p:nvPr>
        </p:nvSpPr>
        <p:spPr/>
        <p:txBody>
          <a:bodyPr/>
          <a:lstStyle/>
          <a:p>
            <a:r>
              <a:rPr lang="tr-TR" dirty="0"/>
              <a:t>Bilgi Gereksinimi</a:t>
            </a:r>
          </a:p>
        </p:txBody>
      </p:sp>
      <p:sp>
        <p:nvSpPr>
          <p:cNvPr id="3" name="İçerik Yer Tutucusu 2">
            <a:extLst>
              <a:ext uri="{FF2B5EF4-FFF2-40B4-BE49-F238E27FC236}">
                <a16:creationId xmlns:a16="http://schemas.microsoft.com/office/drawing/2014/main" id="{EF5C75A5-E012-5D54-13CD-DC1301D964F5}"/>
              </a:ext>
            </a:extLst>
          </p:cNvPr>
          <p:cNvSpPr>
            <a:spLocks noGrp="1"/>
          </p:cNvSpPr>
          <p:nvPr>
            <p:ph idx="1"/>
          </p:nvPr>
        </p:nvSpPr>
        <p:spPr/>
        <p:txBody>
          <a:bodyPr>
            <a:normAutofit fontScale="70000" lnSpcReduction="20000"/>
          </a:bodyPr>
          <a:lstStyle/>
          <a:p>
            <a:pPr algn="just"/>
            <a:r>
              <a:rPr lang="tr-TR" dirty="0"/>
              <a:t>İnsanlık tarihi boyunca, bilgi ve bilginin elde edilmesi toplumlar için bir öncelik olmuştur. Bu öncelik sebebiyle, toplumlar farklı yöntemler kullanarak bilgiyi biriktirme, geliştirme ve gelecek yıllara aktarabilme çabası göstermişlerdir. Günümüze kadar uzanan zaman diliminde, bilgiye olan ihtiyaç artarak devam etmiştir. Gelişen teknoloji sayesinde bilgiye erişim kolaylaşmış, insanlar bilgiye erişme konusunda daha önce mümkün olmayan seviyelere gelmiştir. İnsanlar hayatın her alanında teknolojiyi kullanarak bilgiyi daha verimli ve etkili kullanmaya başlamış ve bu sayede hayatlarını kolaylaştıracak şekilde bilgiyi kullanmıştır. Geçmişten günümüze bilgi, insanlığı geliştiren en büyük unsur haline gelmiştir. Nitekim tekerleğin icadı, ateşin bulunuşu, 18. yüzyılda sanayi devrimi, bilgisayar, internetin yaygınlaşması, yapay zekâ, endüstri 4.0, robotlar ve buna benzer buluşlarla beraber gelen süreçlerin hepsi insanlığın tarih boyunca gelişiminin birer ürünüdür (Öztürk ve Özel, 2021, s. 354).</a:t>
            </a:r>
          </a:p>
          <a:p>
            <a:pPr algn="just"/>
            <a:r>
              <a:rPr lang="tr-TR" dirty="0"/>
              <a:t>İçinde bulunduğumuz “Bilgi </a:t>
            </a:r>
            <a:r>
              <a:rPr lang="tr-TR" dirty="0" err="1"/>
              <a:t>Çağı”nda</a:t>
            </a:r>
            <a:r>
              <a:rPr lang="tr-TR" dirty="0"/>
              <a:t> bilgi ve iletişim teknolojilerinin gelişimi ve bilginin her alanında yoğun olarak kullanılmaya başlanması, yönetimi zorlaşan çok fazla bilgiye maruz kalmamıza neden olmaktadır(Yıldız ve Yıldırım, 2018, s. 28).</a:t>
            </a:r>
          </a:p>
        </p:txBody>
      </p:sp>
    </p:spTree>
    <p:extLst>
      <p:ext uri="{BB962C8B-B14F-4D97-AF65-F5344CB8AC3E}">
        <p14:creationId xmlns:p14="http://schemas.microsoft.com/office/powerpoint/2010/main" val="4233560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B19E78-64EB-FFF0-2E7C-023C122A3A26}"/>
              </a:ext>
            </a:extLst>
          </p:cNvPr>
          <p:cNvSpPr>
            <a:spLocks noGrp="1"/>
          </p:cNvSpPr>
          <p:nvPr>
            <p:ph type="title"/>
          </p:nvPr>
        </p:nvSpPr>
        <p:spPr/>
        <p:txBody>
          <a:bodyPr>
            <a:normAutofit fontScale="90000"/>
          </a:bodyPr>
          <a:lstStyle/>
          <a:p>
            <a:r>
              <a:rPr lang="tr-TR" dirty="0"/>
              <a:t>Bilgi Gereksinimini Karşılamada Kütüphaneler</a:t>
            </a:r>
          </a:p>
        </p:txBody>
      </p:sp>
      <p:sp>
        <p:nvSpPr>
          <p:cNvPr id="3" name="İçerik Yer Tutucusu 2">
            <a:extLst>
              <a:ext uri="{FF2B5EF4-FFF2-40B4-BE49-F238E27FC236}">
                <a16:creationId xmlns:a16="http://schemas.microsoft.com/office/drawing/2014/main" id="{9CF8F0DA-62C2-7FE5-31A8-5CF1ACAF7DE7}"/>
              </a:ext>
            </a:extLst>
          </p:cNvPr>
          <p:cNvSpPr>
            <a:spLocks noGrp="1"/>
          </p:cNvSpPr>
          <p:nvPr>
            <p:ph idx="1"/>
          </p:nvPr>
        </p:nvSpPr>
        <p:spPr/>
        <p:txBody>
          <a:bodyPr>
            <a:normAutofit fontScale="92500" lnSpcReduction="10000"/>
          </a:bodyPr>
          <a:lstStyle/>
          <a:p>
            <a:pPr algn="just"/>
            <a:r>
              <a:rPr lang="tr-TR" sz="1800" kern="100" dirty="0">
                <a:effectLst/>
                <a:latin typeface="Times New Roman" panose="02020603050405020304" pitchFamily="18" charset="0"/>
                <a:ea typeface="Calibri" panose="020F0502020204030204" pitchFamily="34" charset="0"/>
                <a:cs typeface="Times New Roman" panose="02020603050405020304" pitchFamily="18" charset="0"/>
              </a:rPr>
              <a:t>Kütüphaneler yıllar boyunca insanlığın bilgi ihtiyaçlarını karşılayan toplumsal mekânlar olmuştur. Bu özel mekânlar günümüze yaklaştıkça bazı değişimlere ihtiyaç duymuştur. Nitekim 18. yüzyıl itibariyle hayatın ilerleyen dönemlerine yön verecek sanayi devriminin başlangıcı, 19.yüzyılda sanayiyle beraber artan bilgi ihtiyacı, onun akabinde 20.yüzyıl içerisindeki teknolojik gelişmeler bilgi teknolojisini de beraberinde getirmiştir. Artık 21.yüzyıl günümüz dünyasında takibi zor biçimde hızla yayılan dijital gelişim süreçleri bilgi deposu olarak görülen kütüphaneler için de değişiklikleri zorunlu hale getirmektedir. Teknolojinin bu denli gelişimiyle “Acaba kütüphanelerin geleceği ne olacak” sorusu tartışılırken kütüphanelerin değişim ve gelişim çağında geride kalması düşünülemez. Buna göre dünya ve ülkemiz toplumu eskiden olduğu gibi gelecek zaman diliminde de bilgiye ihtiyaç duyacak, onu arayacak, bulacak ve yeni bilgiler için kullanacaktır. Bilgi toplumu olma yolunda ilerleyen günümüz insanlığı, geleceğin kütüphaneleri içerisinde farklı bilgi ihtiyaçlarına gereksinim duyacak ve bu gereksinimlerini karşılayabilmek adına her türlü bilgi donanımına sahip teknolojik ve dijital uygulamaları içeren kütüphaneleri tercih edeceklerdir. </a:t>
            </a:r>
          </a:p>
          <a:p>
            <a:pPr algn="just"/>
            <a:endParaRPr lang="tr-T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tr-TR" dirty="0"/>
          </a:p>
        </p:txBody>
      </p:sp>
    </p:spTree>
    <p:extLst>
      <p:ext uri="{BB962C8B-B14F-4D97-AF65-F5344CB8AC3E}">
        <p14:creationId xmlns:p14="http://schemas.microsoft.com/office/powerpoint/2010/main" val="3552095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E95B90-223D-C12F-86E1-030F871755B5}"/>
              </a:ext>
            </a:extLst>
          </p:cNvPr>
          <p:cNvSpPr>
            <a:spLocks noGrp="1"/>
          </p:cNvSpPr>
          <p:nvPr>
            <p:ph type="title"/>
          </p:nvPr>
        </p:nvSpPr>
        <p:spPr/>
        <p:txBody>
          <a:bodyPr>
            <a:normAutofit fontScale="90000"/>
          </a:bodyPr>
          <a:lstStyle/>
          <a:p>
            <a:r>
              <a:rPr lang="tr-TR" dirty="0"/>
              <a:t>Bilgi Gereksinimini Karşılamada Kütüphaneler</a:t>
            </a:r>
          </a:p>
        </p:txBody>
      </p:sp>
      <p:sp>
        <p:nvSpPr>
          <p:cNvPr id="3" name="İçerik Yer Tutucusu 2">
            <a:extLst>
              <a:ext uri="{FF2B5EF4-FFF2-40B4-BE49-F238E27FC236}">
                <a16:creationId xmlns:a16="http://schemas.microsoft.com/office/drawing/2014/main" id="{4B9672E6-FA11-EE63-8C27-E1C83839BED0}"/>
              </a:ext>
            </a:extLst>
          </p:cNvPr>
          <p:cNvSpPr>
            <a:spLocks noGrp="1"/>
          </p:cNvSpPr>
          <p:nvPr>
            <p:ph idx="1"/>
          </p:nvPr>
        </p:nvSpPr>
        <p:spPr/>
        <p:txBody>
          <a:bodyPr>
            <a:normAutofit fontScale="92500" lnSpcReduction="10000"/>
          </a:bodyPr>
          <a:lstStyle/>
          <a:p>
            <a:pPr algn="just"/>
            <a:r>
              <a:rPr lang="tr-TR" sz="2400" kern="100" dirty="0">
                <a:effectLst/>
                <a:latin typeface="Times New Roman" panose="02020603050405020304" pitchFamily="18" charset="0"/>
                <a:ea typeface="Calibri" panose="020F0502020204030204" pitchFamily="34" charset="0"/>
                <a:cs typeface="Times New Roman" panose="02020603050405020304" pitchFamily="18" charset="0"/>
              </a:rPr>
              <a:t>Buna göre, henüz 2000’li yılların başlarında yaygınlaşan bilgisayar teknolojileri kütüphaneler için vazgeçilmez bir veri kaynağı durumuna gelmiş, günümüze kadar farklı tür ve formatlarda bilgi depoları oluşturulmuştur. Toplumun bilgi ihtiyacını karşılamaya yönelik bu gelişmeler yaşanırken kütüphaneler de artık yeni bilgi uygulamalarını insanlığa sunmaya başlamıştır. Farklı bilgi teknolojileri kütüphanelerin içine girerken bu değişimin yönetilebilir ve sürdürülebilir olması da çok önemlidir. Bu yüzden “Kütüphaneler nasıl bir değişim sürecine girdi, ileriki yıllar hangi bilgi uygulamalarını içerecek” düşüncesi bu çalışmanın amacını oluşturmuş, kütüphanelerdeki yapay zeka ve robotik uygulamalar araştırılmıştır.</a:t>
            </a:r>
            <a:endParaRPr lang="tr-T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tr-TR" dirty="0"/>
          </a:p>
        </p:txBody>
      </p:sp>
    </p:spTree>
    <p:extLst>
      <p:ext uri="{BB962C8B-B14F-4D97-AF65-F5344CB8AC3E}">
        <p14:creationId xmlns:p14="http://schemas.microsoft.com/office/powerpoint/2010/main" val="1281698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A265F5-AAB1-2CA9-4AC5-F9E6214561B6}"/>
              </a:ext>
            </a:extLst>
          </p:cNvPr>
          <p:cNvSpPr>
            <a:spLocks noGrp="1"/>
          </p:cNvSpPr>
          <p:nvPr>
            <p:ph type="title"/>
          </p:nvPr>
        </p:nvSpPr>
        <p:spPr/>
        <p:txBody>
          <a:bodyPr/>
          <a:lstStyle/>
          <a:p>
            <a:r>
              <a:rPr lang="tr-TR" dirty="0"/>
              <a:t>Yapay Zekâ</a:t>
            </a:r>
          </a:p>
        </p:txBody>
      </p:sp>
      <p:sp>
        <p:nvSpPr>
          <p:cNvPr id="3" name="İçerik Yer Tutucusu 2">
            <a:extLst>
              <a:ext uri="{FF2B5EF4-FFF2-40B4-BE49-F238E27FC236}">
                <a16:creationId xmlns:a16="http://schemas.microsoft.com/office/drawing/2014/main" id="{3D2FA4A9-0042-52A0-0029-44B3D958385D}"/>
              </a:ext>
            </a:extLst>
          </p:cNvPr>
          <p:cNvSpPr>
            <a:spLocks noGrp="1"/>
          </p:cNvSpPr>
          <p:nvPr>
            <p:ph idx="1"/>
          </p:nvPr>
        </p:nvSpPr>
        <p:spPr/>
        <p:txBody>
          <a:bodyPr>
            <a:normAutofit fontScale="70000" lnSpcReduction="20000"/>
          </a:bodyPr>
          <a:lstStyle/>
          <a:p>
            <a:pPr algn="just"/>
            <a:r>
              <a:rPr lang="tr-TR" dirty="0"/>
              <a:t>Yapay zekânın tarihsel geçmişinde ise 1950 yılında Alan </a:t>
            </a:r>
            <a:r>
              <a:rPr lang="tr-TR" dirty="0" err="1"/>
              <a:t>Mathison</a:t>
            </a:r>
            <a:r>
              <a:rPr lang="tr-TR" dirty="0"/>
              <a:t> Turing “Bilgi İşlem Makineleri ve Zekâ” adlı makalesinde yer alan makineler düşünebilir mi? Adlı sorusu yapay zekâ tartışmalarını ortaya çıkarmıştır (Gökkaya, 2022, s. 5). “Yapay Zekâ” kavramı tarihte ilk olarak 1955 yılında Dartmouth konferansında kullanılmıştır. Bu konferans da yapay zekâ kavramını ilk kullanan Prof. John McCarthy “insan gibi düşünebilen ve kendi kendine kararlar alabilen, bunun yanında insanların odaklandıkları işleri yapma ve çözmeye çalıştıkları problemleri sonuca kavuşturma yeteneğine sahip olan makinelerdir” adlı şeklindeki tanımlamasıyla yapay zekânın literatüre girmesi sağlanmıştır (İpçi, 2021, s. 4).</a:t>
            </a:r>
          </a:p>
          <a:p>
            <a:pPr algn="just"/>
            <a:r>
              <a:rPr lang="tr-TR" dirty="0"/>
              <a:t>Tam anlamıyla tüm dünyada büyük bir ses getiren olay ise IBM (</a:t>
            </a:r>
            <a:r>
              <a:rPr lang="en-US" dirty="0"/>
              <a:t>International Business Machines; </a:t>
            </a:r>
            <a:r>
              <a:rPr lang="en-US" dirty="0" err="1"/>
              <a:t>Uluslararası</a:t>
            </a:r>
            <a:r>
              <a:rPr lang="en-US" dirty="0"/>
              <a:t> </a:t>
            </a:r>
            <a:r>
              <a:rPr lang="en-US" dirty="0" err="1"/>
              <a:t>İş</a:t>
            </a:r>
            <a:r>
              <a:rPr lang="en-US" dirty="0"/>
              <a:t> </a:t>
            </a:r>
            <a:r>
              <a:rPr lang="en-US" dirty="0" err="1"/>
              <a:t>Makineleri</a:t>
            </a:r>
            <a:r>
              <a:rPr lang="en-US" dirty="0"/>
              <a:t>)</a:t>
            </a:r>
            <a:r>
              <a:rPr lang="tr-TR" dirty="0"/>
              <a:t>’in yapmış olduğu </a:t>
            </a:r>
            <a:r>
              <a:rPr lang="tr-TR" dirty="0" err="1"/>
              <a:t>Deep</a:t>
            </a:r>
            <a:r>
              <a:rPr lang="tr-TR" dirty="0"/>
              <a:t> Blue adlı makinenin dünya satranç şampiyonu </a:t>
            </a:r>
            <a:r>
              <a:rPr lang="tr-TR" dirty="0" err="1"/>
              <a:t>Kasparov’u</a:t>
            </a:r>
            <a:r>
              <a:rPr lang="tr-TR" dirty="0"/>
              <a:t> yenmesi ile olmuştur. 2011’de Apple Siri’yi, 2016’da Google Asistan geliştirilmiştir (Gökkaya, 2022, s. 6). Bir diğer yapay zekâ aracı </a:t>
            </a:r>
            <a:r>
              <a:rPr lang="tr-TR" dirty="0" err="1"/>
              <a:t>AlphaGo</a:t>
            </a:r>
            <a:r>
              <a:rPr lang="tr-TR" dirty="0"/>
              <a:t> yapay zekâ aracının ise satranç oyunundan daha karışık ve dikkat gerektiren “</a:t>
            </a:r>
            <a:r>
              <a:rPr lang="tr-TR" dirty="0" err="1"/>
              <a:t>Go</a:t>
            </a:r>
            <a:r>
              <a:rPr lang="tr-TR" dirty="0"/>
              <a:t>” adlı oyunda, </a:t>
            </a:r>
            <a:r>
              <a:rPr lang="tr-TR" dirty="0" err="1"/>
              <a:t>Go</a:t>
            </a:r>
            <a:r>
              <a:rPr lang="tr-TR" dirty="0"/>
              <a:t> dünya şampiyonunu karşı galip gelmesi olmuştur.</a:t>
            </a:r>
          </a:p>
        </p:txBody>
      </p:sp>
    </p:spTree>
    <p:extLst>
      <p:ext uri="{BB962C8B-B14F-4D97-AF65-F5344CB8AC3E}">
        <p14:creationId xmlns:p14="http://schemas.microsoft.com/office/powerpoint/2010/main" val="428889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DE0971-AD30-0765-C708-90D237D01224}"/>
              </a:ext>
            </a:extLst>
          </p:cNvPr>
          <p:cNvSpPr>
            <a:spLocks noGrp="1"/>
          </p:cNvSpPr>
          <p:nvPr>
            <p:ph type="title"/>
          </p:nvPr>
        </p:nvSpPr>
        <p:spPr/>
        <p:txBody>
          <a:bodyPr/>
          <a:lstStyle/>
          <a:p>
            <a:r>
              <a:rPr lang="tr-TR" dirty="0"/>
              <a:t>Robotik</a:t>
            </a:r>
          </a:p>
        </p:txBody>
      </p:sp>
      <p:sp>
        <p:nvSpPr>
          <p:cNvPr id="3" name="İçerik Yer Tutucusu 2">
            <a:extLst>
              <a:ext uri="{FF2B5EF4-FFF2-40B4-BE49-F238E27FC236}">
                <a16:creationId xmlns:a16="http://schemas.microsoft.com/office/drawing/2014/main" id="{95E33D8C-17CB-44B3-5E92-1B467320FF2C}"/>
              </a:ext>
            </a:extLst>
          </p:cNvPr>
          <p:cNvSpPr>
            <a:spLocks noGrp="1"/>
          </p:cNvSpPr>
          <p:nvPr>
            <p:ph idx="1"/>
          </p:nvPr>
        </p:nvSpPr>
        <p:spPr/>
        <p:txBody>
          <a:bodyPr>
            <a:normAutofit fontScale="92500" lnSpcReduction="20000"/>
          </a:bodyPr>
          <a:lstStyle/>
          <a:p>
            <a:pPr algn="just"/>
            <a:r>
              <a:rPr lang="tr-TR" dirty="0"/>
              <a:t>Sanayileşme ile birlikte endüstrilerde kullanılmaya başlanan robotik sistemler, daha sonra sosyal alanlarda kullanılarak hizmet sektörünün de içerisine girmiş ve yaygınlaşmaya başlamıştır. Gelinen nokta itibariyle robotik kodlama, daha kapsamlı ve karmaşık işlemleri yürütebilirken insansı robotların üretimini mümkün hale getirmiştir. Bunlar, yapay olarak üretilmiş protez cihazlar ve sensörlerle donatılmış çeşitli parçaların birbirlerine bağlanarak oluşturduğu çok gövdeli ve amaçlı sistemler olarak da sınıflandırılmaktadır (Russell ve </a:t>
            </a:r>
            <a:r>
              <a:rPr lang="tr-TR" dirty="0" err="1"/>
              <a:t>Norvig</a:t>
            </a:r>
            <a:r>
              <a:rPr lang="tr-TR" dirty="0"/>
              <a:t>, 2010, s. 971-973). Robotik, bugün birçok alanda kullanılsa da kütüphanelerde henüz yaygın bir şekilde kullanılan bir teknoloji değildir. Ancak sağlayacağı fayda ve verim düşünüldüğünde yakın gelecekte birçok kütüphane için kullanılmaya başlanacağı düşünülmektedir (Öztürk ve Özel, 2021, s. 362).</a:t>
            </a:r>
          </a:p>
        </p:txBody>
      </p:sp>
    </p:spTree>
    <p:extLst>
      <p:ext uri="{BB962C8B-B14F-4D97-AF65-F5344CB8AC3E}">
        <p14:creationId xmlns:p14="http://schemas.microsoft.com/office/powerpoint/2010/main" val="101453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4DA461-3723-D53D-014F-862E8082FA76}"/>
              </a:ext>
            </a:extLst>
          </p:cNvPr>
          <p:cNvSpPr>
            <a:spLocks noGrp="1"/>
          </p:cNvSpPr>
          <p:nvPr>
            <p:ph type="title"/>
          </p:nvPr>
        </p:nvSpPr>
        <p:spPr/>
        <p:txBody>
          <a:bodyPr/>
          <a:lstStyle/>
          <a:p>
            <a:r>
              <a:rPr lang="tr-TR" dirty="0"/>
              <a:t>Geleceğin Kütüphanecileri</a:t>
            </a:r>
          </a:p>
        </p:txBody>
      </p:sp>
      <p:sp>
        <p:nvSpPr>
          <p:cNvPr id="3" name="İçerik Yer Tutucusu 2">
            <a:extLst>
              <a:ext uri="{FF2B5EF4-FFF2-40B4-BE49-F238E27FC236}">
                <a16:creationId xmlns:a16="http://schemas.microsoft.com/office/drawing/2014/main" id="{678C5F64-662D-6A3E-D362-2F2C13DA349A}"/>
              </a:ext>
            </a:extLst>
          </p:cNvPr>
          <p:cNvSpPr>
            <a:spLocks noGrp="1"/>
          </p:cNvSpPr>
          <p:nvPr>
            <p:ph idx="1"/>
          </p:nvPr>
        </p:nvSpPr>
        <p:spPr/>
        <p:txBody>
          <a:bodyPr>
            <a:normAutofit lnSpcReduction="10000"/>
          </a:bodyPr>
          <a:lstStyle/>
          <a:p>
            <a:pPr algn="just"/>
            <a:r>
              <a:rPr lang="tr-TR" dirty="0"/>
              <a:t>İnsanların öğrenme, bilgi edinme gereksinimlerini karşılayan düşünme, bilgi üretme ve etkileşim mekânı olan kütüphanelerde bulunan kitaplar, geleceğin kütüphanelerinde yerini büyük oranda dijital kaynaklara bırakacaktır. Geleceğin kütüphaneleri fiziksel kaynaklar ile dijital kaynakları bir arada kullanıcısına sunan, teknolojik olarak daha donanımlı gerçek ve sanal mekânlar olacaktır. Her türlü bilgi ihtiyacına cevap veren bu bilgi merkezlerinin idamesi nitelikli kütüphanecilerle sağlanacaktır. Geleceğin kütüphanecileri insanları öğrenmeye ve zengin bir materyal dünyasında bilgi edinmeye teşvik eden kişiler olacaktır (Yıldız ve Yıldırım, 2018, s. 29).</a:t>
            </a:r>
          </a:p>
        </p:txBody>
      </p:sp>
    </p:spTree>
    <p:extLst>
      <p:ext uri="{BB962C8B-B14F-4D97-AF65-F5344CB8AC3E}">
        <p14:creationId xmlns:p14="http://schemas.microsoft.com/office/powerpoint/2010/main" val="4287825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E4205A-D1E9-9A50-BE0C-0A94A01ABD87}"/>
              </a:ext>
            </a:extLst>
          </p:cNvPr>
          <p:cNvSpPr>
            <a:spLocks noGrp="1"/>
          </p:cNvSpPr>
          <p:nvPr>
            <p:ph type="title"/>
          </p:nvPr>
        </p:nvSpPr>
        <p:spPr/>
        <p:txBody>
          <a:bodyPr>
            <a:normAutofit fontScale="90000"/>
          </a:bodyPr>
          <a:lstStyle/>
          <a:p>
            <a:r>
              <a:rPr lang="tr-TR" dirty="0"/>
              <a:t>Kütüphanelerde Yapay Zeka ve Robotik Uygulamaları</a:t>
            </a:r>
          </a:p>
        </p:txBody>
      </p:sp>
      <p:sp>
        <p:nvSpPr>
          <p:cNvPr id="3" name="İçerik Yer Tutucusu 2">
            <a:extLst>
              <a:ext uri="{FF2B5EF4-FFF2-40B4-BE49-F238E27FC236}">
                <a16:creationId xmlns:a16="http://schemas.microsoft.com/office/drawing/2014/main" id="{3F270F3D-FAB3-40CD-0235-54A1C55DD6F3}"/>
              </a:ext>
            </a:extLst>
          </p:cNvPr>
          <p:cNvSpPr>
            <a:spLocks noGrp="1"/>
          </p:cNvSpPr>
          <p:nvPr>
            <p:ph idx="1"/>
          </p:nvPr>
        </p:nvSpPr>
        <p:spPr/>
        <p:txBody>
          <a:bodyPr>
            <a:normAutofit fontScale="92500" lnSpcReduction="20000"/>
          </a:bodyPr>
          <a:lstStyle/>
          <a:p>
            <a:pPr algn="just"/>
            <a:r>
              <a:rPr lang="tr-TR" dirty="0"/>
              <a:t>Dünyanın birçok yerinde kütüphaneler geleneksel yöntemler ile birlikte yeni nesil teknolojileri de kütüphane hizmetlerinde kullanmaktadır. Bu yenilikçi yaklaşımların kütüphane kullanım oranını artırmakla beraber kullanıcı memnuniyetini olumlu oranda etkilediği görülmüştür (Sivri, 2023, s.180).</a:t>
            </a:r>
          </a:p>
          <a:p>
            <a:pPr algn="just"/>
            <a:r>
              <a:rPr lang="tr-TR" dirty="0"/>
              <a:t>Lüksemburg’da yer alan </a:t>
            </a:r>
            <a:r>
              <a:rPr lang="tr-TR" dirty="0" err="1"/>
              <a:t>Max</a:t>
            </a:r>
            <a:r>
              <a:rPr lang="tr-TR" dirty="0"/>
              <a:t> Planck </a:t>
            </a:r>
            <a:r>
              <a:rPr lang="tr-TR" dirty="0" err="1"/>
              <a:t>Institute’ye</a:t>
            </a:r>
            <a:r>
              <a:rPr lang="tr-TR" dirty="0"/>
              <a:t> ait bir kütüphanede </a:t>
            </a:r>
            <a:r>
              <a:rPr lang="tr-TR" dirty="0" err="1"/>
              <a:t>Tory</a:t>
            </a:r>
            <a:r>
              <a:rPr lang="tr-TR" dirty="0"/>
              <a:t> ismini verdikleri robot, envanter sayımında kütüphane personeline destek vermektedir. </a:t>
            </a:r>
            <a:r>
              <a:rPr lang="tr-TR" dirty="0" err="1"/>
              <a:t>Tory</a:t>
            </a:r>
            <a:r>
              <a:rPr lang="tr-TR" dirty="0"/>
              <a:t>, öğrencilerin yanlış raflara yerleştirdikleri kitapları dolaplar arası gezintisi sırasında hızlıca tespit etmektedir. Ayrıca </a:t>
            </a:r>
            <a:r>
              <a:rPr lang="tr-TR" dirty="0" err="1"/>
              <a:t>Tory</a:t>
            </a:r>
            <a:r>
              <a:rPr lang="tr-TR" dirty="0"/>
              <a:t> ziyaretçi yoğunluğu ve oda sıcaklığı gibi etkenleri de kütüphane personeline bildirmektedir (</a:t>
            </a:r>
            <a:r>
              <a:rPr lang="tr-TR" dirty="0" err="1"/>
              <a:t>Current</a:t>
            </a:r>
            <a:r>
              <a:rPr lang="tr-TR" dirty="0"/>
              <a:t> </a:t>
            </a:r>
            <a:r>
              <a:rPr lang="tr-TR" dirty="0" err="1"/>
              <a:t>Ideas</a:t>
            </a:r>
            <a:r>
              <a:rPr lang="tr-TR" dirty="0"/>
              <a:t>, 2023). Bu sayede düzenli olarak yapılması gereken işlemleri </a:t>
            </a:r>
            <a:r>
              <a:rPr lang="tr-TR" dirty="0" err="1"/>
              <a:t>Tory’nin</a:t>
            </a:r>
            <a:r>
              <a:rPr lang="tr-TR" dirty="0"/>
              <a:t> yapmasıyla, kütüphaneciler zaman ve emek kaybının önüne geçmektedir.</a:t>
            </a:r>
          </a:p>
        </p:txBody>
      </p:sp>
    </p:spTree>
    <p:extLst>
      <p:ext uri="{BB962C8B-B14F-4D97-AF65-F5344CB8AC3E}">
        <p14:creationId xmlns:p14="http://schemas.microsoft.com/office/powerpoint/2010/main" val="1764024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EACA3C-5FCD-55FB-6E97-1D4619C7E5BB}"/>
              </a:ext>
            </a:extLst>
          </p:cNvPr>
          <p:cNvSpPr>
            <a:spLocks noGrp="1"/>
          </p:cNvSpPr>
          <p:nvPr>
            <p:ph type="title"/>
          </p:nvPr>
        </p:nvSpPr>
        <p:spPr/>
        <p:txBody>
          <a:bodyPr>
            <a:normAutofit fontScale="90000"/>
          </a:bodyPr>
          <a:lstStyle/>
          <a:p>
            <a:r>
              <a:rPr lang="tr-TR" dirty="0"/>
              <a:t>Kütüphanelerde Yapay Zeka ve Robotik Uygulamaları</a:t>
            </a:r>
          </a:p>
        </p:txBody>
      </p:sp>
      <p:sp>
        <p:nvSpPr>
          <p:cNvPr id="3" name="İçerik Yer Tutucusu 2">
            <a:extLst>
              <a:ext uri="{FF2B5EF4-FFF2-40B4-BE49-F238E27FC236}">
                <a16:creationId xmlns:a16="http://schemas.microsoft.com/office/drawing/2014/main" id="{796AAA1D-95BD-2468-FA0E-94DABB22C279}"/>
              </a:ext>
            </a:extLst>
          </p:cNvPr>
          <p:cNvSpPr>
            <a:spLocks noGrp="1"/>
          </p:cNvSpPr>
          <p:nvPr>
            <p:ph idx="1"/>
          </p:nvPr>
        </p:nvSpPr>
        <p:spPr/>
        <p:txBody>
          <a:bodyPr>
            <a:normAutofit fontScale="85000" lnSpcReduction="10000"/>
          </a:bodyPr>
          <a:lstStyle/>
          <a:p>
            <a:pPr algn="just"/>
            <a:r>
              <a:rPr lang="tr-TR" dirty="0"/>
              <a:t>Köln Şehir Kütüphanesi 2016 yılından beri NAO adlı robotu kullanmaktadır. Robotun konuşma, nesne ve ses tanıma özelliği vardır. Kütüphanede belirli bir kitabı bulma konusunda yardımcı olmaktadır (</a:t>
            </a:r>
            <a:r>
              <a:rPr lang="tr-TR" dirty="0" err="1"/>
              <a:t>Nao-Roboter</a:t>
            </a:r>
            <a:r>
              <a:rPr lang="tr-TR" dirty="0"/>
              <a:t> - </a:t>
            </a:r>
            <a:r>
              <a:rPr lang="tr-TR" dirty="0" err="1"/>
              <a:t>Stadt</a:t>
            </a:r>
            <a:r>
              <a:rPr lang="tr-TR" dirty="0"/>
              <a:t> Köln, 2023). Kütüphane kullanıcısı istediği materyale NAO sayesinde hızlı bir şekilde erişim sağlamaktadır. </a:t>
            </a:r>
          </a:p>
          <a:p>
            <a:pPr algn="just"/>
            <a:r>
              <a:rPr lang="tr-TR" dirty="0"/>
              <a:t>Yapay zekâ teknolojisini kullanarak kütüphaneler için yapılmış bir sistem olan </a:t>
            </a:r>
            <a:r>
              <a:rPr lang="tr-TR" dirty="0" err="1"/>
              <a:t>Quadcopter</a:t>
            </a:r>
            <a:r>
              <a:rPr lang="tr-TR" dirty="0"/>
              <a:t>, raflara yerleştirilen karekod etiketleri okuyarak kitap tanıma, sınıflandırma, envanter sayma, kitap üzerinde yer alan etiketi optik karakter yolu ile tanıma (OCR) ve tarama işleminden sonra raf düzeni, hasarlı etiket tespiti gibi işlerin yapılması adına tasarlanmıştır (Martinez-Martin, </a:t>
            </a:r>
            <a:r>
              <a:rPr lang="tr-TR" dirty="0" err="1"/>
              <a:t>Ferrer</a:t>
            </a:r>
            <a:r>
              <a:rPr lang="tr-TR" dirty="0"/>
              <a:t>, </a:t>
            </a:r>
            <a:r>
              <a:rPr lang="tr-TR" dirty="0" err="1"/>
              <a:t>Ilia</a:t>
            </a:r>
            <a:r>
              <a:rPr lang="tr-TR" dirty="0"/>
              <a:t>, ve </a:t>
            </a:r>
            <a:r>
              <a:rPr lang="tr-TR" dirty="0" err="1"/>
              <a:t>Pobil</a:t>
            </a:r>
            <a:r>
              <a:rPr lang="tr-TR" dirty="0"/>
              <a:t>, 2021, s. 5). Yapılan bu işlem sayesinde kitap düzenleme işlemleri hızlı ve kolay bir şekilde gerçekleştirilmektedir.</a:t>
            </a:r>
          </a:p>
        </p:txBody>
      </p:sp>
    </p:spTree>
    <p:extLst>
      <p:ext uri="{BB962C8B-B14F-4D97-AF65-F5344CB8AC3E}">
        <p14:creationId xmlns:p14="http://schemas.microsoft.com/office/powerpoint/2010/main" val="466201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8E0A09-F796-45E6-3198-14DF47480B7D}"/>
              </a:ext>
            </a:extLst>
          </p:cNvPr>
          <p:cNvSpPr>
            <a:spLocks noGrp="1"/>
          </p:cNvSpPr>
          <p:nvPr>
            <p:ph type="title"/>
          </p:nvPr>
        </p:nvSpPr>
        <p:spPr/>
        <p:txBody>
          <a:bodyPr>
            <a:normAutofit fontScale="90000"/>
          </a:bodyPr>
          <a:lstStyle/>
          <a:p>
            <a:r>
              <a:rPr lang="tr-TR" dirty="0"/>
              <a:t>Kütüphanelerde Yapay Zeka ve Robotik Uygulamaları</a:t>
            </a:r>
          </a:p>
        </p:txBody>
      </p:sp>
      <p:sp>
        <p:nvSpPr>
          <p:cNvPr id="3" name="İçerik Yer Tutucusu 2">
            <a:extLst>
              <a:ext uri="{FF2B5EF4-FFF2-40B4-BE49-F238E27FC236}">
                <a16:creationId xmlns:a16="http://schemas.microsoft.com/office/drawing/2014/main" id="{8354E6DF-BF24-563F-D54C-39565847875D}"/>
              </a:ext>
            </a:extLst>
          </p:cNvPr>
          <p:cNvSpPr>
            <a:spLocks noGrp="1"/>
          </p:cNvSpPr>
          <p:nvPr>
            <p:ph idx="1"/>
          </p:nvPr>
        </p:nvSpPr>
        <p:spPr/>
        <p:txBody>
          <a:bodyPr>
            <a:normAutofit fontScale="85000" lnSpcReduction="20000"/>
          </a:bodyPr>
          <a:lstStyle/>
          <a:p>
            <a:pPr algn="just"/>
            <a:r>
              <a:rPr lang="tr-TR" dirty="0"/>
              <a:t>Singapur Teknoloji Araştırma Ajansı, akşam saatlerinde raflardan kaybolan kitaplar için raflar arasında gezip rafları tarayan iki adet robot geliştirilmiştir. </a:t>
            </a:r>
            <a:r>
              <a:rPr lang="tr-TR" dirty="0" err="1"/>
              <a:t>AuRoSS</a:t>
            </a:r>
            <a:r>
              <a:rPr lang="tr-TR" dirty="0"/>
              <a:t> (Otonom Robotik Raf Tarama Sistemi) adı verdikleri bu robot, kitaplarda yer alan RFID (Radyo Frekansı ile Tanımlama) etiketlerini tarayarak raf düzenini sağlamaktadır. Yanlış yerleştirilmiş ya da kayıp kitapları %99 doğruluk oranında tespit etmektedir. (Lewis, 2023). </a:t>
            </a:r>
          </a:p>
          <a:p>
            <a:pPr algn="just"/>
            <a:r>
              <a:rPr lang="tr-TR" dirty="0"/>
              <a:t>Günlük 10.000 civarı kullanıcısı olan </a:t>
            </a:r>
            <a:r>
              <a:rPr lang="tr-TR" dirty="0" err="1"/>
              <a:t>Oodi</a:t>
            </a:r>
            <a:r>
              <a:rPr lang="tr-TR" dirty="0"/>
              <a:t> Helsinki Kütüphanesi ise, çocuklara okumayı sevdirme, birçok dilde kütüphane hakkında bilgi verme, kullanıcıların kütüphanede yollarını bulma gibi iş süreçleri için bir robot kullanmaktadır. Bu robot aracılığı ile kullanıcılar, kitap arama işlemlerini yapabilmektedir (</a:t>
            </a:r>
            <a:r>
              <a:rPr lang="tr-TR" dirty="0" err="1"/>
              <a:t>Axelsson</a:t>
            </a:r>
            <a:r>
              <a:rPr lang="tr-TR" dirty="0"/>
              <a:t>, 2023). </a:t>
            </a:r>
            <a:r>
              <a:rPr lang="tr-TR" dirty="0" err="1"/>
              <a:t>Oodi</a:t>
            </a:r>
            <a:r>
              <a:rPr lang="tr-TR" dirty="0"/>
              <a:t> sayesinde, kütüphaneye gelen kullanıcılar kendi dillerinde istediği kitabı sorarak koleksiyonda olup olmadığını rahat bir şekilde öğrenmektedir. Bu sayede farklı ülke vatandaşları kütüphaneyi aktif bir şekilde kullanmaktadır.</a:t>
            </a:r>
          </a:p>
        </p:txBody>
      </p:sp>
    </p:spTree>
    <p:extLst>
      <p:ext uri="{BB962C8B-B14F-4D97-AF65-F5344CB8AC3E}">
        <p14:creationId xmlns:p14="http://schemas.microsoft.com/office/powerpoint/2010/main" val="4140998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66C77E-58B5-8A0F-478D-C2246BC246D0}"/>
              </a:ext>
            </a:extLst>
          </p:cNvPr>
          <p:cNvSpPr>
            <a:spLocks noGrp="1"/>
          </p:cNvSpPr>
          <p:nvPr>
            <p:ph type="title"/>
          </p:nvPr>
        </p:nvSpPr>
        <p:spPr/>
        <p:txBody>
          <a:bodyPr>
            <a:normAutofit/>
          </a:bodyPr>
          <a:lstStyle/>
          <a:p>
            <a:r>
              <a:rPr lang="tr-TR" dirty="0"/>
              <a:t>Türkiye’de Kütüphanelerdeki Uygulamalar</a:t>
            </a:r>
          </a:p>
        </p:txBody>
      </p:sp>
      <p:sp>
        <p:nvSpPr>
          <p:cNvPr id="3" name="İçerik Yer Tutucusu 2">
            <a:extLst>
              <a:ext uri="{FF2B5EF4-FFF2-40B4-BE49-F238E27FC236}">
                <a16:creationId xmlns:a16="http://schemas.microsoft.com/office/drawing/2014/main" id="{E3D5A338-21F1-8475-8862-8B87E671F777}"/>
              </a:ext>
            </a:extLst>
          </p:cNvPr>
          <p:cNvSpPr>
            <a:spLocks noGrp="1"/>
          </p:cNvSpPr>
          <p:nvPr>
            <p:ph idx="1"/>
          </p:nvPr>
        </p:nvSpPr>
        <p:spPr/>
        <p:txBody>
          <a:bodyPr>
            <a:normAutofit fontScale="92500" lnSpcReduction="10000"/>
          </a:bodyPr>
          <a:lstStyle/>
          <a:p>
            <a:pPr algn="just"/>
            <a:r>
              <a:rPr lang="tr-TR" dirty="0"/>
              <a:t>Yapay zeka teknolojisi olarak dünya toplumlarında kullanılan sanal gerçeklik platformları ülkemiz halk kütüphanelerinde de kullanılmaya başlanmıştır. Bu uygulamalar sayesinde çocuklar sanal gerçeklik uygulamasına yapay zeka temelli araçlarla erişmektedir.</a:t>
            </a:r>
          </a:p>
          <a:p>
            <a:pPr algn="just"/>
            <a:r>
              <a:rPr lang="tr-TR" dirty="0"/>
              <a:t>Bu ay erişime açılan kişiye özel çalışma ortamı sunan Raunt uygulaması ve </a:t>
            </a:r>
            <a:r>
              <a:rPr lang="tr-TR" dirty="0" err="1"/>
              <a:t>Hızlıgo</a:t>
            </a:r>
            <a:r>
              <a:rPr lang="tr-TR" dirty="0"/>
              <a:t> okuma hızını geliştirme yapay zeka uygulamaları halk kütüphanelerinde çocuklar, gençler ve yetişkinler için hizmete sunulmuştur.</a:t>
            </a:r>
          </a:p>
          <a:p>
            <a:pPr algn="just"/>
            <a:r>
              <a:rPr lang="tr-TR" dirty="0"/>
              <a:t>Üniversite kütüphanelerinde ise yapay zeka destekli 3 boyutlu teknolojiler göze çarpmaktadır. Bu alandaki gelişim maliyetleri sebebiyle düşük hızda seyretmektedir.</a:t>
            </a:r>
          </a:p>
          <a:p>
            <a:pPr algn="just"/>
            <a:endParaRPr lang="tr-TR" dirty="0"/>
          </a:p>
        </p:txBody>
      </p:sp>
    </p:spTree>
    <p:extLst>
      <p:ext uri="{BB962C8B-B14F-4D97-AF65-F5344CB8AC3E}">
        <p14:creationId xmlns:p14="http://schemas.microsoft.com/office/powerpoint/2010/main" val="2501934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7434A8-2525-BA19-08CF-6FECDFF1174D}"/>
              </a:ext>
            </a:extLst>
          </p:cNvPr>
          <p:cNvSpPr>
            <a:spLocks noGrp="1"/>
          </p:cNvSpPr>
          <p:nvPr>
            <p:ph type="title"/>
          </p:nvPr>
        </p:nvSpPr>
        <p:spPr/>
        <p:txBody>
          <a:bodyPr/>
          <a:lstStyle/>
          <a:p>
            <a:r>
              <a:rPr lang="tr-TR" dirty="0"/>
              <a:t>Sonuç</a:t>
            </a:r>
          </a:p>
        </p:txBody>
      </p:sp>
      <p:sp>
        <p:nvSpPr>
          <p:cNvPr id="3" name="İçerik Yer Tutucusu 2">
            <a:extLst>
              <a:ext uri="{FF2B5EF4-FFF2-40B4-BE49-F238E27FC236}">
                <a16:creationId xmlns:a16="http://schemas.microsoft.com/office/drawing/2014/main" id="{64F5B020-D82C-DF11-F13D-1EA4BE5D9B62}"/>
              </a:ext>
            </a:extLst>
          </p:cNvPr>
          <p:cNvSpPr>
            <a:spLocks noGrp="1"/>
          </p:cNvSpPr>
          <p:nvPr>
            <p:ph idx="1"/>
          </p:nvPr>
        </p:nvSpPr>
        <p:spPr/>
        <p:txBody>
          <a:bodyPr/>
          <a:lstStyle/>
          <a:p>
            <a:r>
              <a:rPr lang="tr-TR" dirty="0"/>
              <a:t>Etkin ve kişiselleştirilmiş hizmetlerin çoğalması,</a:t>
            </a:r>
          </a:p>
          <a:p>
            <a:r>
              <a:rPr lang="tr-TR" dirty="0"/>
              <a:t>Kütüphanecilerin yapay zeka uygulamaları ile ilgili bilgi edinmesi,</a:t>
            </a:r>
          </a:p>
          <a:p>
            <a:r>
              <a:rPr lang="tr-TR" dirty="0"/>
              <a:t>Kütüphanelerin maddi imkanlarının genişletilmesi,</a:t>
            </a:r>
          </a:p>
          <a:p>
            <a:r>
              <a:rPr lang="tr-TR" dirty="0"/>
              <a:t>Kütüphane kullanıcılarının eğitilmesi,</a:t>
            </a:r>
          </a:p>
          <a:p>
            <a:r>
              <a:rPr lang="tr-TR" dirty="0"/>
              <a:t>Ulusal kalkınmaya yönelik dijital hizmetlerin arttırılması ve fırsat eşitliği sunulması.</a:t>
            </a:r>
          </a:p>
        </p:txBody>
      </p:sp>
    </p:spTree>
    <p:extLst>
      <p:ext uri="{BB962C8B-B14F-4D97-AF65-F5344CB8AC3E}">
        <p14:creationId xmlns:p14="http://schemas.microsoft.com/office/powerpoint/2010/main" val="1763253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92D847-F2EF-383B-62B5-045B5DBE8CFD}"/>
              </a:ext>
            </a:extLst>
          </p:cNvPr>
          <p:cNvSpPr>
            <a:spLocks noGrp="1"/>
          </p:cNvSpPr>
          <p:nvPr>
            <p:ph type="title"/>
          </p:nvPr>
        </p:nvSpPr>
        <p:spPr/>
        <p:txBody>
          <a:bodyPr>
            <a:normAutofit fontScale="90000"/>
          </a:bodyPr>
          <a:lstStyle/>
          <a:p>
            <a:r>
              <a:rPr lang="tr-TR" dirty="0"/>
              <a:t>Yapay Zeka ve Robotik Uygulamalarla İlgili Görseller</a:t>
            </a:r>
          </a:p>
        </p:txBody>
      </p:sp>
      <p:pic>
        <p:nvPicPr>
          <p:cNvPr id="5" name="İçerik Yer Tutucusu 4">
            <a:extLst>
              <a:ext uri="{FF2B5EF4-FFF2-40B4-BE49-F238E27FC236}">
                <a16:creationId xmlns:a16="http://schemas.microsoft.com/office/drawing/2014/main" id="{A7615025-E7AE-9758-2C10-E60A1C9F72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6182" y="2439474"/>
            <a:ext cx="4395018" cy="3774512"/>
          </a:xfrm>
        </p:spPr>
      </p:pic>
      <p:pic>
        <p:nvPicPr>
          <p:cNvPr id="7" name="Resim 6">
            <a:extLst>
              <a:ext uri="{FF2B5EF4-FFF2-40B4-BE49-F238E27FC236}">
                <a16:creationId xmlns:a16="http://schemas.microsoft.com/office/drawing/2014/main" id="{F7FE2AED-73EA-78DE-5863-83C68DDF1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199" y="2439475"/>
            <a:ext cx="5004619" cy="3774511"/>
          </a:xfrm>
          <a:prstGeom prst="rect">
            <a:avLst/>
          </a:prstGeom>
        </p:spPr>
      </p:pic>
    </p:spTree>
    <p:extLst>
      <p:ext uri="{BB962C8B-B14F-4D97-AF65-F5344CB8AC3E}">
        <p14:creationId xmlns:p14="http://schemas.microsoft.com/office/powerpoint/2010/main" val="3766776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9DF68E-2AE3-9A8A-FB34-8DFB7B663F9F}"/>
              </a:ext>
            </a:extLst>
          </p:cNvPr>
          <p:cNvSpPr>
            <a:spLocks noGrp="1"/>
          </p:cNvSpPr>
          <p:nvPr>
            <p:ph type="title"/>
          </p:nvPr>
        </p:nvSpPr>
        <p:spPr/>
        <p:txBody>
          <a:bodyPr>
            <a:normAutofit fontScale="90000"/>
          </a:bodyPr>
          <a:lstStyle/>
          <a:p>
            <a:r>
              <a:rPr lang="tr-TR" dirty="0"/>
              <a:t>Yapay Zeka ve Robotik Uygulamalarla İlgili Görseller</a:t>
            </a:r>
          </a:p>
        </p:txBody>
      </p:sp>
      <p:pic>
        <p:nvPicPr>
          <p:cNvPr id="5" name="İçerik Yer Tutucusu 4">
            <a:extLst>
              <a:ext uri="{FF2B5EF4-FFF2-40B4-BE49-F238E27FC236}">
                <a16:creationId xmlns:a16="http://schemas.microsoft.com/office/drawing/2014/main" id="{9ED6AC5D-6857-85B2-3000-8FB2BD2172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0416" y="2407000"/>
            <a:ext cx="4587932" cy="3856148"/>
          </a:xfrm>
        </p:spPr>
      </p:pic>
      <p:pic>
        <p:nvPicPr>
          <p:cNvPr id="7" name="Resim 6">
            <a:extLst>
              <a:ext uri="{FF2B5EF4-FFF2-40B4-BE49-F238E27FC236}">
                <a16:creationId xmlns:a16="http://schemas.microsoft.com/office/drawing/2014/main" id="{632EE0B6-C55C-F9D1-0DE0-D9EA11F223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8348" y="2407000"/>
            <a:ext cx="5047383" cy="3856148"/>
          </a:xfrm>
          <a:prstGeom prst="rect">
            <a:avLst/>
          </a:prstGeom>
        </p:spPr>
      </p:pic>
    </p:spTree>
    <p:extLst>
      <p:ext uri="{BB962C8B-B14F-4D97-AF65-F5344CB8AC3E}">
        <p14:creationId xmlns:p14="http://schemas.microsoft.com/office/powerpoint/2010/main" val="1665240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4000B0-41C9-103F-41F1-8E79FB4A5CE7}"/>
              </a:ext>
            </a:extLst>
          </p:cNvPr>
          <p:cNvSpPr>
            <a:spLocks noGrp="1"/>
          </p:cNvSpPr>
          <p:nvPr>
            <p:ph type="title"/>
          </p:nvPr>
        </p:nvSpPr>
        <p:spPr/>
        <p:txBody>
          <a:bodyPr>
            <a:normAutofit fontScale="90000"/>
          </a:bodyPr>
          <a:lstStyle/>
          <a:p>
            <a:r>
              <a:rPr lang="tr-TR" dirty="0"/>
              <a:t>Yapay Zeka ve Robotik Uygulamalarla İlgili Görseller</a:t>
            </a:r>
          </a:p>
        </p:txBody>
      </p:sp>
      <p:pic>
        <p:nvPicPr>
          <p:cNvPr id="5" name="İçerik Yer Tutucusu 4">
            <a:extLst>
              <a:ext uri="{FF2B5EF4-FFF2-40B4-BE49-F238E27FC236}">
                <a16:creationId xmlns:a16="http://schemas.microsoft.com/office/drawing/2014/main" id="{D8490B86-4B8E-82F8-721B-C35A5FC0DD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2850" y="2433459"/>
            <a:ext cx="4408181" cy="3770696"/>
          </a:xfrm>
        </p:spPr>
      </p:pic>
      <p:pic>
        <p:nvPicPr>
          <p:cNvPr id="7" name="Resim 6">
            <a:extLst>
              <a:ext uri="{FF2B5EF4-FFF2-40B4-BE49-F238E27FC236}">
                <a16:creationId xmlns:a16="http://schemas.microsoft.com/office/drawing/2014/main" id="{E15EA2B8-83EF-426B-E502-1255339C8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1031" y="2433459"/>
            <a:ext cx="5026741" cy="3770696"/>
          </a:xfrm>
          <a:prstGeom prst="rect">
            <a:avLst/>
          </a:prstGeom>
        </p:spPr>
      </p:pic>
    </p:spTree>
    <p:extLst>
      <p:ext uri="{BB962C8B-B14F-4D97-AF65-F5344CB8AC3E}">
        <p14:creationId xmlns:p14="http://schemas.microsoft.com/office/powerpoint/2010/main" val="3320909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4B9D4B-9C16-B1CC-A3D4-E44E89034234}"/>
              </a:ext>
            </a:extLst>
          </p:cNvPr>
          <p:cNvSpPr>
            <a:spLocks noGrp="1"/>
          </p:cNvSpPr>
          <p:nvPr>
            <p:ph type="title"/>
          </p:nvPr>
        </p:nvSpPr>
        <p:spPr/>
        <p:txBody>
          <a:bodyPr/>
          <a:lstStyle/>
          <a:p>
            <a:r>
              <a:rPr lang="tr-TR" dirty="0"/>
              <a:t>Kaynakça</a:t>
            </a:r>
          </a:p>
        </p:txBody>
      </p:sp>
      <p:sp>
        <p:nvSpPr>
          <p:cNvPr id="3" name="İçerik Yer Tutucusu 2">
            <a:extLst>
              <a:ext uri="{FF2B5EF4-FFF2-40B4-BE49-F238E27FC236}">
                <a16:creationId xmlns:a16="http://schemas.microsoft.com/office/drawing/2014/main" id="{9FFB52C5-FB1E-8808-5077-BB17CB42C95F}"/>
              </a:ext>
            </a:extLst>
          </p:cNvPr>
          <p:cNvSpPr>
            <a:spLocks noGrp="1"/>
          </p:cNvSpPr>
          <p:nvPr>
            <p:ph idx="1"/>
          </p:nvPr>
        </p:nvSpPr>
        <p:spPr/>
        <p:txBody>
          <a:bodyPr>
            <a:normAutofit fontScale="47500" lnSpcReduction="20000"/>
          </a:bodyPr>
          <a:lstStyle/>
          <a:p>
            <a:r>
              <a:rPr lang="en-US" dirty="0" err="1"/>
              <a:t>Axelsson</a:t>
            </a:r>
            <a:r>
              <a:rPr lang="en-US" dirty="0"/>
              <a:t>, M. (2023, </a:t>
            </a:r>
            <a:r>
              <a:rPr lang="en-US" dirty="0" err="1"/>
              <a:t>Mayıs</a:t>
            </a:r>
            <a:r>
              <a:rPr lang="en-US" dirty="0"/>
              <a:t> 13). The Little Robot that Lived at the Library How we built an emotive social robot to guide library customers to books. Towards Data Science: https://towardsdatascience.com/the-littlerobot-that-lived-at-the-library-90431f34ae2c </a:t>
            </a:r>
            <a:r>
              <a:rPr lang="en-US" dirty="0" err="1"/>
              <a:t>adresinden</a:t>
            </a:r>
            <a:r>
              <a:rPr lang="en-US" dirty="0"/>
              <a:t> </a:t>
            </a:r>
            <a:r>
              <a:rPr lang="tr-TR" dirty="0"/>
              <a:t>10.09.2023 tarihinde erişildi.</a:t>
            </a:r>
          </a:p>
          <a:p>
            <a:r>
              <a:rPr lang="tr-TR" dirty="0" err="1"/>
              <a:t>Current</a:t>
            </a:r>
            <a:r>
              <a:rPr lang="tr-TR" dirty="0"/>
              <a:t> </a:t>
            </a:r>
            <a:r>
              <a:rPr lang="tr-TR" dirty="0" err="1"/>
              <a:t>Ideas</a:t>
            </a:r>
            <a:r>
              <a:rPr lang="tr-TR" dirty="0"/>
              <a:t>. (2023). </a:t>
            </a:r>
            <a:r>
              <a:rPr lang="tr-TR" dirty="0" err="1"/>
              <a:t>Max</a:t>
            </a:r>
            <a:r>
              <a:rPr lang="tr-TR" dirty="0"/>
              <a:t> Planck </a:t>
            </a:r>
            <a:r>
              <a:rPr lang="tr-TR" dirty="0" err="1"/>
              <a:t>Institute</a:t>
            </a:r>
            <a:r>
              <a:rPr lang="tr-TR" dirty="0"/>
              <a:t> </a:t>
            </a:r>
            <a:r>
              <a:rPr lang="tr-TR" dirty="0" err="1"/>
              <a:t>Luxembourg</a:t>
            </a:r>
            <a:r>
              <a:rPr lang="tr-TR" dirty="0"/>
              <a:t>: https://www.mpi.lu/library/like-innovationlab/current-ideas/ adresinden 10.09.2023 tarihinde erişildi. </a:t>
            </a:r>
          </a:p>
          <a:p>
            <a:r>
              <a:rPr lang="tr-TR" dirty="0"/>
              <a:t>Gökkaya, E. S. (2022). Yapay zeka uygulamalarının çalışanlar üzerindeki etkisinin teknoloji kabul modeli ile ölçümlenmesi: </a:t>
            </a:r>
            <a:r>
              <a:rPr lang="tr-TR" dirty="0" err="1"/>
              <a:t>Chatbot</a:t>
            </a:r>
            <a:r>
              <a:rPr lang="tr-TR" dirty="0"/>
              <a:t> örneği. [Yayınlanmamış Yüksek Lisans Tezi]. Erzurum: Atatürk Üniversitesi.</a:t>
            </a:r>
          </a:p>
          <a:p>
            <a:r>
              <a:rPr lang="tr-TR" dirty="0"/>
              <a:t>İpçi, Ö. (2021). Avukatlık mesleğinde yapay zeka kullanımı. [Yayınlanmamış Yüksek Lisans Tezi]. Edirne: Trakya Üniversitesi.</a:t>
            </a:r>
          </a:p>
          <a:p>
            <a:r>
              <a:rPr lang="en-US" dirty="0"/>
              <a:t>Lewis, D. (2023, 13 </a:t>
            </a:r>
            <a:r>
              <a:rPr lang="en-US" dirty="0" err="1"/>
              <a:t>Mayıs</a:t>
            </a:r>
            <a:r>
              <a:rPr lang="en-US" dirty="0"/>
              <a:t>). This robot librarian locates haphazardly placed books it’s the next best thing since the </a:t>
            </a:r>
            <a:r>
              <a:rPr lang="en-US" dirty="0" err="1"/>
              <a:t>dewey</a:t>
            </a:r>
            <a:r>
              <a:rPr lang="en-US" dirty="0"/>
              <a:t> decimal system. History, Travel, Arts, Science, People, Places Smithsonian Magazine: https://www.smithsonianmag.com/smart-news/robot-librarian-locates-haphazardly-placed-books180959381/ </a:t>
            </a:r>
            <a:r>
              <a:rPr lang="en-US" dirty="0" err="1"/>
              <a:t>adresinden</a:t>
            </a:r>
            <a:r>
              <a:rPr lang="en-US" dirty="0"/>
              <a:t> Martinez-Martin, E., Ferrer, E., I. V., &amp; </a:t>
            </a:r>
            <a:r>
              <a:rPr lang="en-US" dirty="0" err="1"/>
              <a:t>Pobil</a:t>
            </a:r>
            <a:r>
              <a:rPr lang="en-US" dirty="0"/>
              <a:t>, A. P. (2021). The UJI aerial librarian robot: a quadcopter for visual library inventory and book </a:t>
            </a:r>
            <a:r>
              <a:rPr lang="en-US" dirty="0" err="1"/>
              <a:t>localisation</a:t>
            </a:r>
            <a:r>
              <a:rPr lang="en-US" dirty="0"/>
              <a:t>. Sensors, 21(4) , 2-16. </a:t>
            </a:r>
            <a:r>
              <a:rPr lang="en-US" dirty="0">
                <a:hlinkClick r:id="rId2"/>
              </a:rPr>
              <a:t>https://doi.org/10.3390/s21041079</a:t>
            </a:r>
            <a:r>
              <a:rPr lang="tr-TR" dirty="0"/>
              <a:t> 10.09.2023 tarihinde erişildi. </a:t>
            </a:r>
          </a:p>
          <a:p>
            <a:r>
              <a:rPr lang="tr-TR" dirty="0" err="1"/>
              <a:t>Nao-Roboter</a:t>
            </a:r>
            <a:r>
              <a:rPr lang="tr-TR" dirty="0"/>
              <a:t> - </a:t>
            </a:r>
            <a:r>
              <a:rPr lang="tr-TR" dirty="0" err="1"/>
              <a:t>Stadt</a:t>
            </a:r>
            <a:r>
              <a:rPr lang="tr-TR" dirty="0"/>
              <a:t> Köln. (2023, Mayıs 13). </a:t>
            </a:r>
            <a:r>
              <a:rPr lang="tr-TR" dirty="0" err="1"/>
              <a:t>Stadt</a:t>
            </a:r>
            <a:r>
              <a:rPr lang="tr-TR" dirty="0"/>
              <a:t> Köln: https://www.stadt-koeln.de/artikel/65294/index.html adresinden 10.09.2023 tarihinde erişildi. </a:t>
            </a:r>
          </a:p>
          <a:p>
            <a:r>
              <a:rPr lang="tr-TR" dirty="0"/>
              <a:t>Öztürk, F., &amp; Özel, N. (2021). Yapay zekâ ve kütüphaneler. Bilgi Dünyası, 22(2), 351-386. </a:t>
            </a:r>
            <a:r>
              <a:rPr lang="tr-TR" dirty="0" err="1"/>
              <a:t>doi:https</a:t>
            </a:r>
            <a:r>
              <a:rPr lang="tr-TR" dirty="0"/>
              <a:t>://doi.org/10.15612/BD.2021.648.</a:t>
            </a:r>
          </a:p>
          <a:p>
            <a:r>
              <a:rPr lang="tr-TR" dirty="0"/>
              <a:t>Sivri, E. (2023). Kütüphanelerde Yapay </a:t>
            </a:r>
            <a:r>
              <a:rPr lang="tr-TR" dirty="0" err="1"/>
              <a:t>Zekâ’nın</a:t>
            </a:r>
            <a:r>
              <a:rPr lang="tr-TR" dirty="0"/>
              <a:t> Geleceği: Farklı Alanlardaki Potansiyel Uygulamalar ve Yeni Kullanım Alanları Oluşturma. </a:t>
            </a:r>
            <a:r>
              <a:rPr lang="en-US" dirty="0"/>
              <a:t>Library, Archive and Museum Research Journal, 2023, 4(2), 175-184</a:t>
            </a:r>
            <a:r>
              <a:rPr lang="tr-TR" dirty="0"/>
              <a:t>.</a:t>
            </a:r>
          </a:p>
          <a:p>
            <a:endParaRPr lang="tr-TR" dirty="0"/>
          </a:p>
        </p:txBody>
      </p:sp>
    </p:spTree>
    <p:extLst>
      <p:ext uri="{BB962C8B-B14F-4D97-AF65-F5344CB8AC3E}">
        <p14:creationId xmlns:p14="http://schemas.microsoft.com/office/powerpoint/2010/main" val="2993752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071660-9BF8-F94A-2259-95A236E14464}"/>
              </a:ext>
            </a:extLst>
          </p:cNvPr>
          <p:cNvSpPr>
            <a:spLocks noGrp="1"/>
          </p:cNvSpPr>
          <p:nvPr>
            <p:ph type="title"/>
          </p:nvPr>
        </p:nvSpPr>
        <p:spPr>
          <a:xfrm>
            <a:off x="1295402" y="2692944"/>
            <a:ext cx="9601196" cy="1303867"/>
          </a:xfrm>
        </p:spPr>
        <p:txBody>
          <a:bodyPr/>
          <a:lstStyle/>
          <a:p>
            <a:r>
              <a:rPr lang="tr-TR" dirty="0"/>
              <a:t>Beni dinlediğiniz için teşekkür ederim.</a:t>
            </a:r>
          </a:p>
        </p:txBody>
      </p:sp>
    </p:spTree>
    <p:extLst>
      <p:ext uri="{BB962C8B-B14F-4D97-AF65-F5344CB8AC3E}">
        <p14:creationId xmlns:p14="http://schemas.microsoft.com/office/powerpoint/2010/main" val="131676392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270</TotalTime>
  <Words>1803</Words>
  <Application>Microsoft Office PowerPoint</Application>
  <PresentationFormat>Geniş ekran</PresentationFormat>
  <Paragraphs>49</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Arial</vt:lpstr>
      <vt:lpstr>Calibri</vt:lpstr>
      <vt:lpstr>Garamond</vt:lpstr>
      <vt:lpstr>Times New Roman</vt:lpstr>
      <vt:lpstr>Organik</vt:lpstr>
      <vt:lpstr>Gelişen Teknolojide Gelecek Kütüphaneler - Yapay Zekâ, Akıllı ve Robotik Uygulamalar</vt:lpstr>
      <vt:lpstr>Bilgi Gereksinimi</vt:lpstr>
      <vt:lpstr>Bilgi Gereksinimini Karşılamada Kütüphaneler</vt:lpstr>
      <vt:lpstr>Bilgi Gereksinimini Karşılamada Kütüphaneler</vt:lpstr>
      <vt:lpstr>Yapay Zekâ</vt:lpstr>
      <vt:lpstr>Robotik</vt:lpstr>
      <vt:lpstr>Geleceğin Kütüphanecileri</vt:lpstr>
      <vt:lpstr>Kütüphanelerde Yapay Zeka ve Robotik Uygulamaları</vt:lpstr>
      <vt:lpstr>Kütüphanelerde Yapay Zeka ve Robotik Uygulamaları</vt:lpstr>
      <vt:lpstr>Kütüphanelerde Yapay Zeka ve Robotik Uygulamaları</vt:lpstr>
      <vt:lpstr>Türkiye’de Kütüphanelerdeki Uygulamalar</vt:lpstr>
      <vt:lpstr>Sonuç</vt:lpstr>
      <vt:lpstr>Yapay Zeka ve Robotik Uygulamalarla İlgili Görseller</vt:lpstr>
      <vt:lpstr>Yapay Zeka ve Robotik Uygulamalarla İlgili Görseller</vt:lpstr>
      <vt:lpstr>Yapay Zeka ve Robotik Uygulamalarla İlgili Görseller</vt:lpstr>
      <vt:lpstr>Kaynakça</vt:lpstr>
      <vt:lpstr>Beni dinlediğiniz için teşekkür ederim.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sinan güneş</dc:creator>
  <cp:lastModifiedBy>sinan güneş</cp:lastModifiedBy>
  <cp:revision>72</cp:revision>
  <dcterms:created xsi:type="dcterms:W3CDTF">2023-09-13T17:21:15Z</dcterms:created>
  <dcterms:modified xsi:type="dcterms:W3CDTF">2023-09-27T18:27:31Z</dcterms:modified>
</cp:coreProperties>
</file>